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notesSlides/notesSlide6.xml" ContentType="application/vnd.openxmlformats-officedocument.presentationml.notesSlide+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notesSlides/notesSlide7.xml" ContentType="application/vnd.openxmlformats-officedocument.presentationml.notesSlide+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notesSlides/notesSlide8.xml" ContentType="application/vnd.openxmlformats-officedocument.presentationml.notesSlide+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5" r:id="rId1"/>
  </p:sldMasterIdLst>
  <p:notesMasterIdLst>
    <p:notesMasterId r:id="rId37"/>
  </p:notesMasterIdLst>
  <p:handoutMasterIdLst>
    <p:handoutMasterId r:id="rId38"/>
  </p:handoutMasterIdLst>
  <p:sldIdLst>
    <p:sldId id="279" r:id="rId2"/>
    <p:sldId id="261" r:id="rId3"/>
    <p:sldId id="285" r:id="rId4"/>
    <p:sldId id="264" r:id="rId5"/>
    <p:sldId id="256" r:id="rId6"/>
    <p:sldId id="281" r:id="rId7"/>
    <p:sldId id="288" r:id="rId8"/>
    <p:sldId id="269" r:id="rId9"/>
    <p:sldId id="289" r:id="rId10"/>
    <p:sldId id="290" r:id="rId11"/>
    <p:sldId id="292" r:id="rId12"/>
    <p:sldId id="271" r:id="rId13"/>
    <p:sldId id="294" r:id="rId14"/>
    <p:sldId id="272" r:id="rId15"/>
    <p:sldId id="293" r:id="rId16"/>
    <p:sldId id="296" r:id="rId17"/>
    <p:sldId id="297" r:id="rId18"/>
    <p:sldId id="298" r:id="rId19"/>
    <p:sldId id="299" r:id="rId20"/>
    <p:sldId id="300" r:id="rId21"/>
    <p:sldId id="282" r:id="rId22"/>
    <p:sldId id="273" r:id="rId23"/>
    <p:sldId id="283" r:id="rId24"/>
    <p:sldId id="258" r:id="rId25"/>
    <p:sldId id="259" r:id="rId26"/>
    <p:sldId id="260" r:id="rId27"/>
    <p:sldId id="262" r:id="rId28"/>
    <p:sldId id="263" r:id="rId29"/>
    <p:sldId id="268" r:id="rId30"/>
    <p:sldId id="274" r:id="rId31"/>
    <p:sldId id="275" r:id="rId32"/>
    <p:sldId id="265" r:id="rId33"/>
    <p:sldId id="266" r:id="rId34"/>
    <p:sldId id="302" r:id="rId35"/>
    <p:sldId id="303" r:id="rId36"/>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598" autoAdjust="0"/>
    <p:restoredTop sz="95770" autoAdjust="0"/>
  </p:normalViewPr>
  <p:slideViewPr>
    <p:cSldViewPr snapToGrid="0">
      <p:cViewPr varScale="1">
        <p:scale>
          <a:sx n="114" d="100"/>
          <a:sy n="114" d="100"/>
        </p:scale>
        <p:origin x="106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39E14-55BF-4756-A6B2-6898F714125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CB751486-3AFD-490A-8CB4-C8DEB78D9B18}">
      <dgm:prSet/>
      <dgm:spPr/>
      <dgm:t>
        <a:bodyPr/>
        <a:lstStyle/>
        <a:p>
          <a:pPr algn="ctr"/>
          <a:r>
            <a:rPr lang="it-IT" b="1"/>
            <a:t>Next Generation EU</a:t>
          </a:r>
          <a:endParaRPr lang="it-IT"/>
        </a:p>
      </dgm:t>
    </dgm:pt>
    <dgm:pt modelId="{C888C31D-3297-47ED-B8A6-E5C5AA3A04AC}" type="parTrans" cxnId="{647B1D94-4174-460F-9438-B1975FEC3D98}">
      <dgm:prSet/>
      <dgm:spPr/>
      <dgm:t>
        <a:bodyPr/>
        <a:lstStyle/>
        <a:p>
          <a:endParaRPr lang="it-IT"/>
        </a:p>
      </dgm:t>
    </dgm:pt>
    <dgm:pt modelId="{94E81222-4069-4959-A585-69BAC0B6A742}" type="sibTrans" cxnId="{647B1D94-4174-460F-9438-B1975FEC3D98}">
      <dgm:prSet/>
      <dgm:spPr/>
      <dgm:t>
        <a:bodyPr/>
        <a:lstStyle/>
        <a:p>
          <a:endParaRPr lang="it-IT"/>
        </a:p>
      </dgm:t>
    </dgm:pt>
    <dgm:pt modelId="{2E3CF7FF-CAE2-438C-BA1B-F6F9BBE5937E}" type="pres">
      <dgm:prSet presAssocID="{97139E14-55BF-4756-A6B2-6898F7141253}" presName="linear" presStyleCnt="0">
        <dgm:presLayoutVars>
          <dgm:animLvl val="lvl"/>
          <dgm:resizeHandles val="exact"/>
        </dgm:presLayoutVars>
      </dgm:prSet>
      <dgm:spPr/>
    </dgm:pt>
    <dgm:pt modelId="{433330C9-D861-462D-8DFB-CF25C242C7C9}" type="pres">
      <dgm:prSet presAssocID="{CB751486-3AFD-490A-8CB4-C8DEB78D9B18}" presName="parentText" presStyleLbl="node1" presStyleIdx="0" presStyleCnt="1">
        <dgm:presLayoutVars>
          <dgm:chMax val="0"/>
          <dgm:bulletEnabled val="1"/>
        </dgm:presLayoutVars>
      </dgm:prSet>
      <dgm:spPr/>
    </dgm:pt>
  </dgm:ptLst>
  <dgm:cxnLst>
    <dgm:cxn modelId="{647B1D94-4174-460F-9438-B1975FEC3D98}" srcId="{97139E14-55BF-4756-A6B2-6898F7141253}" destId="{CB751486-3AFD-490A-8CB4-C8DEB78D9B18}" srcOrd="0" destOrd="0" parTransId="{C888C31D-3297-47ED-B8A6-E5C5AA3A04AC}" sibTransId="{94E81222-4069-4959-A585-69BAC0B6A742}"/>
    <dgm:cxn modelId="{48A342B4-B1F0-4DDE-8D75-81ACBCB57644}" type="presOf" srcId="{CB751486-3AFD-490A-8CB4-C8DEB78D9B18}" destId="{433330C9-D861-462D-8DFB-CF25C242C7C9}" srcOrd="0" destOrd="0" presId="urn:microsoft.com/office/officeart/2005/8/layout/vList2"/>
    <dgm:cxn modelId="{C9E1BDEE-7FC0-4641-85A5-CD9D24B7CB42}" type="presOf" srcId="{97139E14-55BF-4756-A6B2-6898F7141253}" destId="{2E3CF7FF-CAE2-438C-BA1B-F6F9BBE5937E}" srcOrd="0" destOrd="0" presId="urn:microsoft.com/office/officeart/2005/8/layout/vList2"/>
    <dgm:cxn modelId="{E4E003EB-8C1E-4A4F-9887-F0CFEBDCDB32}" type="presParOf" srcId="{2E3CF7FF-CAE2-438C-BA1B-F6F9BBE5937E}" destId="{433330C9-D861-462D-8DFB-CF25C242C7C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609BD52-E454-474B-8507-2C7976C59F0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03B24B43-C96D-453A-9A32-4608A3CB18AD}">
      <dgm:prSet/>
      <dgm:spPr/>
      <dgm:t>
        <a:bodyPr/>
        <a:lstStyle/>
        <a:p>
          <a:r>
            <a:rPr lang="it-IT" b="1" dirty="0"/>
            <a:t>(art. 3</a:t>
          </a:r>
          <a:r>
            <a:rPr lang="it-IT" dirty="0"/>
            <a:t>) </a:t>
          </a:r>
          <a:r>
            <a:rPr lang="it-IT" b="1" dirty="0">
              <a:solidFill>
                <a:schemeClr val="accent4"/>
              </a:solidFill>
            </a:rPr>
            <a:t>L’ambito di applicazione del dispositivo</a:t>
          </a:r>
          <a:r>
            <a:rPr lang="it-IT" b="1" dirty="0"/>
            <a:t> </a:t>
          </a:r>
          <a:r>
            <a:rPr lang="it-IT" dirty="0"/>
            <a:t>è riferito ad aree di intervento articolate su </a:t>
          </a:r>
          <a:r>
            <a:rPr lang="it-IT" b="1" dirty="0">
              <a:solidFill>
                <a:schemeClr val="accent4"/>
              </a:solidFill>
            </a:rPr>
            <a:t>sei pilastri:</a:t>
          </a:r>
        </a:p>
      </dgm:t>
    </dgm:pt>
    <dgm:pt modelId="{6E88B3C9-E30A-49FB-B59F-58B88755FF7A}" type="parTrans" cxnId="{358F5D9E-9603-4452-9B5F-89D95AFA5656}">
      <dgm:prSet/>
      <dgm:spPr/>
      <dgm:t>
        <a:bodyPr/>
        <a:lstStyle/>
        <a:p>
          <a:endParaRPr lang="it-IT"/>
        </a:p>
      </dgm:t>
    </dgm:pt>
    <dgm:pt modelId="{AAFB6690-1535-4855-9F3A-523CD9D66DF6}" type="sibTrans" cxnId="{358F5D9E-9603-4452-9B5F-89D95AFA5656}">
      <dgm:prSet/>
      <dgm:spPr/>
      <dgm:t>
        <a:bodyPr/>
        <a:lstStyle/>
        <a:p>
          <a:endParaRPr lang="it-IT"/>
        </a:p>
      </dgm:t>
    </dgm:pt>
    <dgm:pt modelId="{CAFD9D9B-ADA3-4B7C-94EE-99F2EE3D3437}">
      <dgm:prSet custT="1"/>
      <dgm:spPr/>
      <dgm:t>
        <a:bodyPr/>
        <a:lstStyle/>
        <a:p>
          <a:r>
            <a:rPr lang="it-IT" sz="1400" i="1" dirty="0"/>
            <a:t>transizione verde;</a:t>
          </a:r>
          <a:endParaRPr lang="it-IT" sz="1400" dirty="0"/>
        </a:p>
      </dgm:t>
    </dgm:pt>
    <dgm:pt modelId="{17C29376-00DE-40E0-AC98-C65FDC4DF58B}" type="parTrans" cxnId="{BC9EDA48-2DA4-4387-ACA7-D5B6D7FA9221}">
      <dgm:prSet/>
      <dgm:spPr/>
      <dgm:t>
        <a:bodyPr/>
        <a:lstStyle/>
        <a:p>
          <a:endParaRPr lang="it-IT"/>
        </a:p>
      </dgm:t>
    </dgm:pt>
    <dgm:pt modelId="{E0A73A06-6221-49CB-A9D9-1A95294C5229}" type="sibTrans" cxnId="{BC9EDA48-2DA4-4387-ACA7-D5B6D7FA9221}">
      <dgm:prSet/>
      <dgm:spPr/>
      <dgm:t>
        <a:bodyPr/>
        <a:lstStyle/>
        <a:p>
          <a:endParaRPr lang="it-IT"/>
        </a:p>
      </dgm:t>
    </dgm:pt>
    <dgm:pt modelId="{D8E8785A-F581-4A20-8594-2B840A1FC689}">
      <dgm:prSet custT="1"/>
      <dgm:spPr/>
      <dgm:t>
        <a:bodyPr/>
        <a:lstStyle/>
        <a:p>
          <a:r>
            <a:rPr lang="it-IT" sz="1400" i="1" dirty="0"/>
            <a:t>trasformazione digitale;</a:t>
          </a:r>
          <a:endParaRPr lang="it-IT" sz="1400" dirty="0"/>
        </a:p>
      </dgm:t>
    </dgm:pt>
    <dgm:pt modelId="{3088E0B6-6742-4110-8124-884CA2825608}" type="parTrans" cxnId="{C936BFAE-35D4-4326-A4EA-A455AEE1BF73}">
      <dgm:prSet/>
      <dgm:spPr/>
      <dgm:t>
        <a:bodyPr/>
        <a:lstStyle/>
        <a:p>
          <a:endParaRPr lang="it-IT"/>
        </a:p>
      </dgm:t>
    </dgm:pt>
    <dgm:pt modelId="{CF0C6349-71E3-4B74-84D4-F72EC80373EF}" type="sibTrans" cxnId="{C936BFAE-35D4-4326-A4EA-A455AEE1BF73}">
      <dgm:prSet/>
      <dgm:spPr/>
      <dgm:t>
        <a:bodyPr/>
        <a:lstStyle/>
        <a:p>
          <a:endParaRPr lang="it-IT"/>
        </a:p>
      </dgm:t>
    </dgm:pt>
    <dgm:pt modelId="{B3505DEA-CAFE-4DAB-A6E7-6F10DA1AE6EA}">
      <dgm:prSet custT="1"/>
      <dgm:spPr/>
      <dgm:t>
        <a:bodyPr/>
        <a:lstStyle/>
        <a:p>
          <a:r>
            <a:rPr lang="it-IT" sz="1400" i="1" dirty="0"/>
            <a:t>crescita intelligente, sostenibile e inclusiva, che comprenda coesione economica, occupazione, produttività, competitività, ricerca, sviluppo e innovazione, e un mercato interno ben funzionante con PMI forti;</a:t>
          </a:r>
          <a:endParaRPr lang="it-IT" sz="1400" dirty="0"/>
        </a:p>
      </dgm:t>
    </dgm:pt>
    <dgm:pt modelId="{58207F46-1064-456D-96D3-5FB31E1E3887}" type="parTrans" cxnId="{D1A365FC-EEC3-408D-88B0-93773740CBAC}">
      <dgm:prSet/>
      <dgm:spPr/>
      <dgm:t>
        <a:bodyPr/>
        <a:lstStyle/>
        <a:p>
          <a:endParaRPr lang="it-IT"/>
        </a:p>
      </dgm:t>
    </dgm:pt>
    <dgm:pt modelId="{FE88B8F1-E6C6-4C96-A5FE-E97AA1656D5E}" type="sibTrans" cxnId="{D1A365FC-EEC3-408D-88B0-93773740CBAC}">
      <dgm:prSet/>
      <dgm:spPr/>
      <dgm:t>
        <a:bodyPr/>
        <a:lstStyle/>
        <a:p>
          <a:endParaRPr lang="it-IT"/>
        </a:p>
      </dgm:t>
    </dgm:pt>
    <dgm:pt modelId="{F4A6422B-D78E-4171-9828-C33043DA126B}">
      <dgm:prSet custT="1"/>
      <dgm:spPr/>
      <dgm:t>
        <a:bodyPr/>
        <a:lstStyle/>
        <a:p>
          <a:r>
            <a:rPr lang="it-IT" sz="1400" i="1"/>
            <a:t>coesione sociale e territoriale;</a:t>
          </a:r>
          <a:endParaRPr lang="it-IT" sz="1400"/>
        </a:p>
      </dgm:t>
    </dgm:pt>
    <dgm:pt modelId="{30653B01-413A-4902-9596-C81D59F7C6FF}" type="parTrans" cxnId="{D59C3C7D-8E1D-4A13-BAA3-CD09FED6C9B2}">
      <dgm:prSet/>
      <dgm:spPr/>
      <dgm:t>
        <a:bodyPr/>
        <a:lstStyle/>
        <a:p>
          <a:endParaRPr lang="it-IT"/>
        </a:p>
      </dgm:t>
    </dgm:pt>
    <dgm:pt modelId="{BE135D94-C083-4BE8-B349-84136E8625A1}" type="sibTrans" cxnId="{D59C3C7D-8E1D-4A13-BAA3-CD09FED6C9B2}">
      <dgm:prSet/>
      <dgm:spPr/>
      <dgm:t>
        <a:bodyPr/>
        <a:lstStyle/>
        <a:p>
          <a:endParaRPr lang="it-IT"/>
        </a:p>
      </dgm:t>
    </dgm:pt>
    <dgm:pt modelId="{784A0D6D-4151-4E96-89FF-724F498C5AD1}">
      <dgm:prSet custT="1"/>
      <dgm:spPr/>
      <dgm:t>
        <a:bodyPr/>
        <a:lstStyle/>
        <a:p>
          <a:r>
            <a:rPr lang="it-IT" sz="1400" i="1" dirty="0"/>
            <a:t>salute e resilienza economica, sociale e istituzionale, al fine, fra l'altro, di rafforzare la capacità di risposta alle crisi e la preparazione alle crisi;</a:t>
          </a:r>
          <a:endParaRPr lang="it-IT" sz="1400" dirty="0"/>
        </a:p>
      </dgm:t>
    </dgm:pt>
    <dgm:pt modelId="{8AEF62EA-6A20-44D8-A3E0-A0233BA44E60}" type="parTrans" cxnId="{00FA91D8-F6CA-4B9B-BE83-0EB9A8DCE0CE}">
      <dgm:prSet/>
      <dgm:spPr/>
      <dgm:t>
        <a:bodyPr/>
        <a:lstStyle/>
        <a:p>
          <a:endParaRPr lang="it-IT"/>
        </a:p>
      </dgm:t>
    </dgm:pt>
    <dgm:pt modelId="{AC8497D0-66B7-460F-886A-B2B7FD96B9BD}" type="sibTrans" cxnId="{00FA91D8-F6CA-4B9B-BE83-0EB9A8DCE0CE}">
      <dgm:prSet/>
      <dgm:spPr/>
      <dgm:t>
        <a:bodyPr/>
        <a:lstStyle/>
        <a:p>
          <a:endParaRPr lang="it-IT"/>
        </a:p>
      </dgm:t>
    </dgm:pt>
    <dgm:pt modelId="{DFA2DEEF-1150-4FDF-8F90-32C831CD2F78}">
      <dgm:prSet custT="1"/>
      <dgm:spPr/>
      <dgm:t>
        <a:bodyPr/>
        <a:lstStyle/>
        <a:p>
          <a:r>
            <a:rPr lang="it-IT" sz="1400" i="1" dirty="0"/>
            <a:t>politiche per la prossima generazione, l’infanzia e i giovani, come l'istruzione e le competenze.</a:t>
          </a:r>
          <a:endParaRPr lang="it-IT" sz="1400" dirty="0"/>
        </a:p>
      </dgm:t>
    </dgm:pt>
    <dgm:pt modelId="{F4719266-68BE-4EEB-8CFC-C8483C7E2523}" type="parTrans" cxnId="{64D1E79D-4540-4E26-8DF3-72850A3727D8}">
      <dgm:prSet/>
      <dgm:spPr/>
      <dgm:t>
        <a:bodyPr/>
        <a:lstStyle/>
        <a:p>
          <a:endParaRPr lang="it-IT"/>
        </a:p>
      </dgm:t>
    </dgm:pt>
    <dgm:pt modelId="{40C97117-287F-495E-AE50-493635C4CB0E}" type="sibTrans" cxnId="{64D1E79D-4540-4E26-8DF3-72850A3727D8}">
      <dgm:prSet/>
      <dgm:spPr/>
      <dgm:t>
        <a:bodyPr/>
        <a:lstStyle/>
        <a:p>
          <a:endParaRPr lang="it-IT"/>
        </a:p>
      </dgm:t>
    </dgm:pt>
    <dgm:pt modelId="{0792DEE0-3F6B-422B-B713-BE2A2ED710BA}">
      <dgm:prSet/>
      <dgm:spPr/>
      <dgm:t>
        <a:bodyPr/>
        <a:lstStyle/>
        <a:p>
          <a:r>
            <a:rPr lang="it-IT" b="1" i="0" baseline="0" dirty="0"/>
            <a:t>(art.4)   </a:t>
          </a:r>
          <a:r>
            <a:rPr lang="it-IT" b="1" i="0" baseline="0" dirty="0">
              <a:solidFill>
                <a:schemeClr val="accent4"/>
              </a:solidFill>
            </a:rPr>
            <a:t>L'obiettivo generale del dispositivo</a:t>
          </a:r>
          <a:r>
            <a:rPr lang="it-IT" b="1" i="0" baseline="0" dirty="0"/>
            <a:t> </a:t>
          </a:r>
          <a:r>
            <a:rPr lang="it-IT" b="0" i="0" baseline="0" dirty="0"/>
            <a:t>per la ripresa e la resilienza è di </a:t>
          </a:r>
          <a:r>
            <a:rPr lang="it-IT" b="1" i="0" baseline="0" dirty="0">
              <a:solidFill>
                <a:schemeClr val="accent4"/>
              </a:solidFill>
            </a:rPr>
            <a:t>promuovere la coesione economica, sociale e territoriale dell'Unione</a:t>
          </a:r>
          <a:r>
            <a:rPr lang="it-IT" b="1" i="0" baseline="0" dirty="0"/>
            <a:t> </a:t>
          </a:r>
          <a:r>
            <a:rPr lang="it-IT" b="0" i="0" baseline="0" dirty="0"/>
            <a:t>migliorando la resilienza e la capacità di aggiustamento degli Stati membri ed il potenziale di crescita degli SM, </a:t>
          </a:r>
          <a:r>
            <a:rPr lang="it-IT" b="1" i="0" baseline="0" dirty="0">
              <a:solidFill>
                <a:schemeClr val="accent4"/>
              </a:solidFill>
            </a:rPr>
            <a:t>attenuando l'impatto sociale ed economico della crisi </a:t>
          </a:r>
          <a:r>
            <a:rPr lang="it-IT" b="0" i="0" baseline="0" dirty="0"/>
            <a:t>soprattutto sulle donne (attuazione pilastro europeo diritti sociali) e </a:t>
          </a:r>
          <a:r>
            <a:rPr lang="it-IT" b="1" i="0" baseline="0" dirty="0">
              <a:solidFill>
                <a:schemeClr val="accent4"/>
              </a:solidFill>
            </a:rPr>
            <a:t>sostenendo le transizioni verde </a:t>
          </a:r>
          <a:r>
            <a:rPr lang="it-IT" b="0" i="0" baseline="0" dirty="0"/>
            <a:t>(obiettivi climatici per il 2030 e neutralità climatica entro il 2050) </a:t>
          </a:r>
          <a:r>
            <a:rPr lang="it-IT" b="1" i="0" baseline="0" dirty="0">
              <a:solidFill>
                <a:schemeClr val="accent4"/>
              </a:solidFill>
            </a:rPr>
            <a:t>e</a:t>
          </a:r>
          <a:r>
            <a:rPr lang="it-IT" b="1" i="0" baseline="0" dirty="0"/>
            <a:t> </a:t>
          </a:r>
          <a:r>
            <a:rPr lang="it-IT" b="1" i="0" baseline="0" dirty="0">
              <a:solidFill>
                <a:schemeClr val="accent4"/>
              </a:solidFill>
            </a:rPr>
            <a:t>digitale</a:t>
          </a:r>
          <a:r>
            <a:rPr lang="it-IT" b="0" i="0" baseline="0" dirty="0"/>
            <a:t>, contribuendo in tal modo alla convergenza economica e sociale nell’Ue, alla promozione della crescita sostenibile, all’integrazione delle economie degli SM, alla creazione di posti di lavoro di qualità ed al conseguimento dell’autonomia strategica dell’Unione.</a:t>
          </a:r>
          <a:endParaRPr lang="it-IT" dirty="0"/>
        </a:p>
      </dgm:t>
    </dgm:pt>
    <dgm:pt modelId="{9B17BE20-869E-4498-A724-8D1414ED1FF6}" type="parTrans" cxnId="{8237CBA3-DFFD-4BA3-8DCA-8B794DEB1B8D}">
      <dgm:prSet/>
      <dgm:spPr/>
      <dgm:t>
        <a:bodyPr/>
        <a:lstStyle/>
        <a:p>
          <a:endParaRPr lang="it-IT"/>
        </a:p>
      </dgm:t>
    </dgm:pt>
    <dgm:pt modelId="{84F6023F-856B-4C87-B069-EEC88703AD7D}" type="sibTrans" cxnId="{8237CBA3-DFFD-4BA3-8DCA-8B794DEB1B8D}">
      <dgm:prSet/>
      <dgm:spPr/>
      <dgm:t>
        <a:bodyPr/>
        <a:lstStyle/>
        <a:p>
          <a:endParaRPr lang="it-IT"/>
        </a:p>
      </dgm:t>
    </dgm:pt>
    <dgm:pt modelId="{B588387D-32AA-45F8-B440-76C997307329}" type="pres">
      <dgm:prSet presAssocID="{A609BD52-E454-474B-8507-2C7976C59F0D}" presName="linear" presStyleCnt="0">
        <dgm:presLayoutVars>
          <dgm:animLvl val="lvl"/>
          <dgm:resizeHandles val="exact"/>
        </dgm:presLayoutVars>
      </dgm:prSet>
      <dgm:spPr/>
    </dgm:pt>
    <dgm:pt modelId="{6FDEBA60-BC0A-4F66-8F62-F60214E06A3A}" type="pres">
      <dgm:prSet presAssocID="{03B24B43-C96D-453A-9A32-4608A3CB18AD}" presName="parentText" presStyleLbl="node1" presStyleIdx="0" presStyleCnt="2" custScaleY="43917" custLinFactNeighborX="0" custLinFactNeighborY="-21045">
        <dgm:presLayoutVars>
          <dgm:chMax val="0"/>
          <dgm:bulletEnabled val="1"/>
        </dgm:presLayoutVars>
      </dgm:prSet>
      <dgm:spPr/>
    </dgm:pt>
    <dgm:pt modelId="{50929DDD-72EF-49A0-8BC5-FCD239502320}" type="pres">
      <dgm:prSet presAssocID="{03B24B43-C96D-453A-9A32-4608A3CB18AD}" presName="childText" presStyleLbl="revTx" presStyleIdx="0" presStyleCnt="1">
        <dgm:presLayoutVars>
          <dgm:bulletEnabled val="1"/>
        </dgm:presLayoutVars>
      </dgm:prSet>
      <dgm:spPr/>
    </dgm:pt>
    <dgm:pt modelId="{11EFCE2D-E7A0-48D8-A1AB-76B7A782B602}" type="pres">
      <dgm:prSet presAssocID="{0792DEE0-3F6B-422B-B713-BE2A2ED710BA}" presName="parentText" presStyleLbl="node1" presStyleIdx="1" presStyleCnt="2" custLinFactNeighborX="0" custLinFactNeighborY="7085">
        <dgm:presLayoutVars>
          <dgm:chMax val="0"/>
          <dgm:bulletEnabled val="1"/>
        </dgm:presLayoutVars>
      </dgm:prSet>
      <dgm:spPr/>
    </dgm:pt>
  </dgm:ptLst>
  <dgm:cxnLst>
    <dgm:cxn modelId="{BC9EDA48-2DA4-4387-ACA7-D5B6D7FA9221}" srcId="{03B24B43-C96D-453A-9A32-4608A3CB18AD}" destId="{CAFD9D9B-ADA3-4B7C-94EE-99F2EE3D3437}" srcOrd="0" destOrd="0" parTransId="{17C29376-00DE-40E0-AC98-C65FDC4DF58B}" sibTransId="{E0A73A06-6221-49CB-A9D9-1A95294C5229}"/>
    <dgm:cxn modelId="{62528A6A-41DD-4182-94F9-071EE59CBE09}" type="presOf" srcId="{A609BD52-E454-474B-8507-2C7976C59F0D}" destId="{B588387D-32AA-45F8-B440-76C997307329}" srcOrd="0" destOrd="0" presId="urn:microsoft.com/office/officeart/2005/8/layout/vList2"/>
    <dgm:cxn modelId="{F467E078-B606-4B7C-B07A-60067478BC5D}" type="presOf" srcId="{03B24B43-C96D-453A-9A32-4608A3CB18AD}" destId="{6FDEBA60-BC0A-4F66-8F62-F60214E06A3A}" srcOrd="0" destOrd="0" presId="urn:microsoft.com/office/officeart/2005/8/layout/vList2"/>
    <dgm:cxn modelId="{D59C3C7D-8E1D-4A13-BAA3-CD09FED6C9B2}" srcId="{03B24B43-C96D-453A-9A32-4608A3CB18AD}" destId="{F4A6422B-D78E-4171-9828-C33043DA126B}" srcOrd="3" destOrd="0" parTransId="{30653B01-413A-4902-9596-C81D59F7C6FF}" sibTransId="{BE135D94-C083-4BE8-B349-84136E8625A1}"/>
    <dgm:cxn modelId="{1A8A4781-78F7-42EF-A031-955548F2788D}" type="presOf" srcId="{D8E8785A-F581-4A20-8594-2B840A1FC689}" destId="{50929DDD-72EF-49A0-8BC5-FCD239502320}" srcOrd="0" destOrd="1" presId="urn:microsoft.com/office/officeart/2005/8/layout/vList2"/>
    <dgm:cxn modelId="{64D1E79D-4540-4E26-8DF3-72850A3727D8}" srcId="{03B24B43-C96D-453A-9A32-4608A3CB18AD}" destId="{DFA2DEEF-1150-4FDF-8F90-32C831CD2F78}" srcOrd="5" destOrd="0" parTransId="{F4719266-68BE-4EEB-8CFC-C8483C7E2523}" sibTransId="{40C97117-287F-495E-AE50-493635C4CB0E}"/>
    <dgm:cxn modelId="{358F5D9E-9603-4452-9B5F-89D95AFA5656}" srcId="{A609BD52-E454-474B-8507-2C7976C59F0D}" destId="{03B24B43-C96D-453A-9A32-4608A3CB18AD}" srcOrd="0" destOrd="0" parTransId="{6E88B3C9-E30A-49FB-B59F-58B88755FF7A}" sibTransId="{AAFB6690-1535-4855-9F3A-523CD9D66DF6}"/>
    <dgm:cxn modelId="{8237CBA3-DFFD-4BA3-8DCA-8B794DEB1B8D}" srcId="{A609BD52-E454-474B-8507-2C7976C59F0D}" destId="{0792DEE0-3F6B-422B-B713-BE2A2ED710BA}" srcOrd="1" destOrd="0" parTransId="{9B17BE20-869E-4498-A724-8D1414ED1FF6}" sibTransId="{84F6023F-856B-4C87-B069-EEC88703AD7D}"/>
    <dgm:cxn modelId="{C936BFAE-35D4-4326-A4EA-A455AEE1BF73}" srcId="{03B24B43-C96D-453A-9A32-4608A3CB18AD}" destId="{D8E8785A-F581-4A20-8594-2B840A1FC689}" srcOrd="1" destOrd="0" parTransId="{3088E0B6-6742-4110-8124-884CA2825608}" sibTransId="{CF0C6349-71E3-4B74-84D4-F72EC80373EF}"/>
    <dgm:cxn modelId="{5D5F9EBC-6995-49C2-9F6F-B26B40E50328}" type="presOf" srcId="{CAFD9D9B-ADA3-4B7C-94EE-99F2EE3D3437}" destId="{50929DDD-72EF-49A0-8BC5-FCD239502320}" srcOrd="0" destOrd="0" presId="urn:microsoft.com/office/officeart/2005/8/layout/vList2"/>
    <dgm:cxn modelId="{D6AAAABD-9DD3-465B-93F3-EB819AE64465}" type="presOf" srcId="{F4A6422B-D78E-4171-9828-C33043DA126B}" destId="{50929DDD-72EF-49A0-8BC5-FCD239502320}" srcOrd="0" destOrd="3" presId="urn:microsoft.com/office/officeart/2005/8/layout/vList2"/>
    <dgm:cxn modelId="{98B1C6C1-B065-40D8-B07D-255E2A9E78CF}" type="presOf" srcId="{B3505DEA-CAFE-4DAB-A6E7-6F10DA1AE6EA}" destId="{50929DDD-72EF-49A0-8BC5-FCD239502320}" srcOrd="0" destOrd="2" presId="urn:microsoft.com/office/officeart/2005/8/layout/vList2"/>
    <dgm:cxn modelId="{606C6BD0-6419-4083-B6FA-1C7D7E1B785C}" type="presOf" srcId="{DFA2DEEF-1150-4FDF-8F90-32C831CD2F78}" destId="{50929DDD-72EF-49A0-8BC5-FCD239502320}" srcOrd="0" destOrd="5" presId="urn:microsoft.com/office/officeart/2005/8/layout/vList2"/>
    <dgm:cxn modelId="{57505BD2-D9D4-4A36-B595-D47343920ED4}" type="presOf" srcId="{0792DEE0-3F6B-422B-B713-BE2A2ED710BA}" destId="{11EFCE2D-E7A0-48D8-A1AB-76B7A782B602}" srcOrd="0" destOrd="0" presId="urn:microsoft.com/office/officeart/2005/8/layout/vList2"/>
    <dgm:cxn modelId="{1B20CED4-B4F5-4275-A6D0-21177671E23E}" type="presOf" srcId="{784A0D6D-4151-4E96-89FF-724F498C5AD1}" destId="{50929DDD-72EF-49A0-8BC5-FCD239502320}" srcOrd="0" destOrd="4" presId="urn:microsoft.com/office/officeart/2005/8/layout/vList2"/>
    <dgm:cxn modelId="{00FA91D8-F6CA-4B9B-BE83-0EB9A8DCE0CE}" srcId="{03B24B43-C96D-453A-9A32-4608A3CB18AD}" destId="{784A0D6D-4151-4E96-89FF-724F498C5AD1}" srcOrd="4" destOrd="0" parTransId="{8AEF62EA-6A20-44D8-A3E0-A0233BA44E60}" sibTransId="{AC8497D0-66B7-460F-886A-B2B7FD96B9BD}"/>
    <dgm:cxn modelId="{D1A365FC-EEC3-408D-88B0-93773740CBAC}" srcId="{03B24B43-C96D-453A-9A32-4608A3CB18AD}" destId="{B3505DEA-CAFE-4DAB-A6E7-6F10DA1AE6EA}" srcOrd="2" destOrd="0" parTransId="{58207F46-1064-456D-96D3-5FB31E1E3887}" sibTransId="{FE88B8F1-E6C6-4C96-A5FE-E97AA1656D5E}"/>
    <dgm:cxn modelId="{364F178C-8BA9-4879-A469-DFFA40E873EB}" type="presParOf" srcId="{B588387D-32AA-45F8-B440-76C997307329}" destId="{6FDEBA60-BC0A-4F66-8F62-F60214E06A3A}" srcOrd="0" destOrd="0" presId="urn:microsoft.com/office/officeart/2005/8/layout/vList2"/>
    <dgm:cxn modelId="{96F681D2-34CF-4EE7-8DAD-94F0775862E5}" type="presParOf" srcId="{B588387D-32AA-45F8-B440-76C997307329}" destId="{50929DDD-72EF-49A0-8BC5-FCD239502320}" srcOrd="1" destOrd="0" presId="urn:microsoft.com/office/officeart/2005/8/layout/vList2"/>
    <dgm:cxn modelId="{A74F2D8B-37BA-4EC4-A33D-2B287E5700CA}" type="presParOf" srcId="{B588387D-32AA-45F8-B440-76C997307329}" destId="{11EFCE2D-E7A0-48D8-A1AB-76B7A782B60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070649-3711-4A29-AD21-9FBE59AF3E0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74106A8-D334-42B3-9582-5CB36EDBAE5F}">
      <dgm:prSet/>
      <dgm:spPr/>
      <dgm:t>
        <a:bodyPr/>
        <a:lstStyle/>
        <a:p>
          <a:pPr algn="ctr"/>
          <a:r>
            <a:rPr lang="it-IT" b="1" i="0" baseline="0" dirty="0"/>
            <a:t>Il dispositivo per la ripresa e la resilienza – il Regolamento</a:t>
          </a:r>
          <a:endParaRPr lang="it-IT" dirty="0"/>
        </a:p>
      </dgm:t>
    </dgm:pt>
    <dgm:pt modelId="{4C6B61FD-355D-43AB-9F0F-A148D0EBC6A1}" type="parTrans" cxnId="{D3274312-D8A1-4F3A-AAAF-2379D9803A9F}">
      <dgm:prSet/>
      <dgm:spPr/>
      <dgm:t>
        <a:bodyPr/>
        <a:lstStyle/>
        <a:p>
          <a:endParaRPr lang="it-IT"/>
        </a:p>
      </dgm:t>
    </dgm:pt>
    <dgm:pt modelId="{0695842B-5E93-45D2-83C5-76C9187A4495}" type="sibTrans" cxnId="{D3274312-D8A1-4F3A-AAAF-2379D9803A9F}">
      <dgm:prSet/>
      <dgm:spPr/>
      <dgm:t>
        <a:bodyPr/>
        <a:lstStyle/>
        <a:p>
          <a:endParaRPr lang="it-IT"/>
        </a:p>
      </dgm:t>
    </dgm:pt>
    <dgm:pt modelId="{3FC81C49-F4CA-4D3C-8D2A-233DE890D07A}" type="pres">
      <dgm:prSet presAssocID="{D6070649-3711-4A29-AD21-9FBE59AF3E00}" presName="linear" presStyleCnt="0">
        <dgm:presLayoutVars>
          <dgm:animLvl val="lvl"/>
          <dgm:resizeHandles val="exact"/>
        </dgm:presLayoutVars>
      </dgm:prSet>
      <dgm:spPr/>
    </dgm:pt>
    <dgm:pt modelId="{D68C22DE-1369-4A38-BED1-D490F56BDE7C}" type="pres">
      <dgm:prSet presAssocID="{374106A8-D334-42B3-9582-5CB36EDBAE5F}" presName="parentText" presStyleLbl="node1" presStyleIdx="0" presStyleCnt="1">
        <dgm:presLayoutVars>
          <dgm:chMax val="0"/>
          <dgm:bulletEnabled val="1"/>
        </dgm:presLayoutVars>
      </dgm:prSet>
      <dgm:spPr/>
    </dgm:pt>
  </dgm:ptLst>
  <dgm:cxnLst>
    <dgm:cxn modelId="{D3274312-D8A1-4F3A-AAAF-2379D9803A9F}" srcId="{D6070649-3711-4A29-AD21-9FBE59AF3E00}" destId="{374106A8-D334-42B3-9582-5CB36EDBAE5F}" srcOrd="0" destOrd="0" parTransId="{4C6B61FD-355D-43AB-9F0F-A148D0EBC6A1}" sibTransId="{0695842B-5E93-45D2-83C5-76C9187A4495}"/>
    <dgm:cxn modelId="{389401A8-2A14-4496-8190-32C23F5FDB23}" type="presOf" srcId="{D6070649-3711-4A29-AD21-9FBE59AF3E00}" destId="{3FC81C49-F4CA-4D3C-8D2A-233DE890D07A}" srcOrd="0" destOrd="0" presId="urn:microsoft.com/office/officeart/2005/8/layout/vList2"/>
    <dgm:cxn modelId="{EA9CF3DF-76ED-42D1-AAE4-72CD4A10011E}" type="presOf" srcId="{374106A8-D334-42B3-9582-5CB36EDBAE5F}" destId="{D68C22DE-1369-4A38-BED1-D490F56BDE7C}" srcOrd="0" destOrd="0" presId="urn:microsoft.com/office/officeart/2005/8/layout/vList2"/>
    <dgm:cxn modelId="{F2077E35-B737-4382-86C1-9BA9C2A733DC}" type="presParOf" srcId="{3FC81C49-F4CA-4D3C-8D2A-233DE890D07A}" destId="{D68C22DE-1369-4A38-BED1-D490F56BDE7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B7F1C5-3005-4D67-9E80-12BCD8DFCC6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3D6E0C83-DDEE-4720-9116-60D13929CB0D}">
      <dgm:prSet custT="1"/>
      <dgm:spPr/>
      <dgm:t>
        <a:bodyPr/>
        <a:lstStyle/>
        <a:p>
          <a:pPr algn="just"/>
          <a:r>
            <a:rPr lang="it-IT" sz="1300" b="1" dirty="0"/>
            <a:t>(art. 5) </a:t>
          </a:r>
          <a:r>
            <a:rPr lang="it-IT" sz="1300" b="0" dirty="0">
              <a:solidFill>
                <a:schemeClr val="bg1"/>
              </a:solidFill>
            </a:rPr>
            <a:t>L</a:t>
          </a:r>
          <a:r>
            <a:rPr lang="it-IT" sz="1600" b="0" dirty="0">
              <a:solidFill>
                <a:schemeClr val="bg1"/>
              </a:solidFill>
            </a:rPr>
            <a:t>e</a:t>
          </a:r>
          <a:r>
            <a:rPr lang="it-IT" sz="1600" b="1" dirty="0">
              <a:solidFill>
                <a:schemeClr val="accent4"/>
              </a:solidFill>
            </a:rPr>
            <a:t> risorse finanziarie </a:t>
          </a:r>
          <a:r>
            <a:rPr lang="it-IT" sz="1600" dirty="0"/>
            <a:t>recate dal Dispositivo di ripresa e resilienza </a:t>
          </a:r>
          <a:r>
            <a:rPr lang="it-IT" sz="1600" b="1" dirty="0">
              <a:solidFill>
                <a:schemeClr val="accent4"/>
              </a:solidFill>
            </a:rPr>
            <a:t>non sono sostitutive di finanziamenti nazionali,</a:t>
          </a:r>
          <a:r>
            <a:rPr lang="it-IT" sz="1600" dirty="0"/>
            <a:t> che viene </a:t>
          </a:r>
          <a:r>
            <a:rPr lang="it-IT" sz="1600" b="1" dirty="0">
              <a:solidFill>
                <a:schemeClr val="accent4"/>
              </a:solidFill>
            </a:rPr>
            <a:t>rispettato il principio di addizionalità dei finanziamenti europei </a:t>
          </a:r>
          <a:r>
            <a:rPr lang="it-IT" sz="1600" dirty="0">
              <a:solidFill>
                <a:schemeClr val="accent4"/>
              </a:solidFill>
            </a:rPr>
            <a:t>e</a:t>
          </a:r>
          <a:r>
            <a:rPr lang="it-IT" sz="1600" dirty="0"/>
            <a:t> che le </a:t>
          </a:r>
          <a:r>
            <a:rPr lang="it-IT" sz="1600" b="1" dirty="0">
              <a:solidFill>
                <a:schemeClr val="accent4"/>
              </a:solidFill>
            </a:rPr>
            <a:t>misure finanziate debbono rispettare il principio di “non arrecare un danno significativo” agli obiettivi ambientali </a:t>
          </a:r>
          <a:r>
            <a:rPr lang="it-IT" sz="1600" dirty="0"/>
            <a:t>come individuato all’articolo 17 del Regolamento 2020/852 del 18 giugno 2020 relativo all’istituzione di un quadro che favorisce gli investimenti sostenibili.</a:t>
          </a:r>
        </a:p>
      </dgm:t>
    </dgm:pt>
    <dgm:pt modelId="{1F0A07DC-4D78-4C40-8849-50B061E3BA65}" type="parTrans" cxnId="{9C5DEA7C-A909-4023-AD0A-96DB5537D273}">
      <dgm:prSet/>
      <dgm:spPr/>
      <dgm:t>
        <a:bodyPr/>
        <a:lstStyle/>
        <a:p>
          <a:endParaRPr lang="it-IT"/>
        </a:p>
      </dgm:t>
    </dgm:pt>
    <dgm:pt modelId="{8248501D-2AA3-4A4A-88E6-6410CCC4CF6B}" type="sibTrans" cxnId="{9C5DEA7C-A909-4023-AD0A-96DB5537D273}">
      <dgm:prSet/>
      <dgm:spPr/>
      <dgm:t>
        <a:bodyPr/>
        <a:lstStyle/>
        <a:p>
          <a:endParaRPr lang="it-IT"/>
        </a:p>
      </dgm:t>
    </dgm:pt>
    <dgm:pt modelId="{3D97AE8A-ABFA-4986-B3EA-5C5C8B470E44}">
      <dgm:prSet custT="1"/>
      <dgm:spPr/>
      <dgm:t>
        <a:bodyPr/>
        <a:lstStyle/>
        <a:p>
          <a:pPr algn="just"/>
          <a:r>
            <a:rPr lang="it-IT" sz="1600" b="1" dirty="0"/>
            <a:t>(art.6) </a:t>
          </a:r>
          <a:r>
            <a:rPr lang="it-IT" sz="1600" dirty="0"/>
            <a:t>La </a:t>
          </a:r>
          <a:r>
            <a:rPr lang="it-IT" sz="1600" b="1" dirty="0">
              <a:solidFill>
                <a:schemeClr val="accent4"/>
              </a:solidFill>
            </a:rPr>
            <a:t>dotazione finanziaria</a:t>
          </a:r>
          <a:r>
            <a:rPr lang="it-IT" sz="1600" b="1" dirty="0"/>
            <a:t> </a:t>
          </a:r>
          <a:r>
            <a:rPr lang="it-IT" sz="1600" dirty="0"/>
            <a:t>del Dispositivo è fissata in </a:t>
          </a:r>
          <a:r>
            <a:rPr lang="it-IT" sz="1600" b="1" dirty="0">
              <a:solidFill>
                <a:schemeClr val="accent4"/>
              </a:solidFill>
            </a:rPr>
            <a:t>312,5 miliardi di euro (prezzi 2018) </a:t>
          </a:r>
          <a:r>
            <a:rPr lang="it-IT" sz="1600" dirty="0"/>
            <a:t>per il sostegno finanziario non rimborsabile </a:t>
          </a:r>
          <a:r>
            <a:rPr lang="it-IT" sz="1600" b="1" dirty="0">
              <a:solidFill>
                <a:schemeClr val="accent4"/>
              </a:solidFill>
            </a:rPr>
            <a:t>(sovvenzioni/</a:t>
          </a:r>
          <a:r>
            <a:rPr lang="it-IT" sz="1600" b="1" dirty="0" err="1">
              <a:solidFill>
                <a:schemeClr val="accent4"/>
              </a:solidFill>
            </a:rPr>
            <a:t>grants</a:t>
          </a:r>
          <a:r>
            <a:rPr lang="it-IT" sz="1600" b="1" dirty="0">
              <a:solidFill>
                <a:schemeClr val="accent4"/>
              </a:solidFill>
            </a:rPr>
            <a:t>) e in 360 miliardi di euro (prezzi 2018) per i prestiti </a:t>
          </a:r>
          <a:r>
            <a:rPr lang="it-IT" sz="1600" dirty="0"/>
            <a:t>agli Stati membri. </a:t>
          </a:r>
          <a:r>
            <a:rPr lang="it-IT" sz="1600" b="1" dirty="0">
              <a:solidFill>
                <a:schemeClr val="accent4"/>
              </a:solidFill>
            </a:rPr>
            <a:t>Almeno il 70 per cento dell'importo disponibile per le sovvenzioni deve essere impegnato giuridicamente entro il 31 dicembre 2022.</a:t>
          </a:r>
          <a:r>
            <a:rPr lang="it-IT" sz="1600" dirty="0"/>
            <a:t> </a:t>
          </a:r>
          <a:r>
            <a:rPr lang="it-IT" sz="1600" b="1" dirty="0">
              <a:solidFill>
                <a:schemeClr val="accent4"/>
              </a:solidFill>
            </a:rPr>
            <a:t>Per l'importo residuo gli impegni giuridici devono essere assunti entro il 31 dicembre 2023.</a:t>
          </a:r>
          <a:r>
            <a:rPr lang="it-IT" sz="1600" dirty="0">
              <a:solidFill>
                <a:schemeClr val="accent4"/>
              </a:solidFill>
            </a:rPr>
            <a:t> </a:t>
          </a:r>
        </a:p>
      </dgm:t>
    </dgm:pt>
    <dgm:pt modelId="{02D7DE5D-5F6B-4E4A-8A91-EDE84795F8A5}" type="parTrans" cxnId="{DF7EA740-F411-422F-915B-0AB34A9223D4}">
      <dgm:prSet/>
      <dgm:spPr/>
      <dgm:t>
        <a:bodyPr/>
        <a:lstStyle/>
        <a:p>
          <a:endParaRPr lang="it-IT"/>
        </a:p>
      </dgm:t>
    </dgm:pt>
    <dgm:pt modelId="{4A008880-FF42-4110-8FDD-8280C47024EE}" type="sibTrans" cxnId="{DF7EA740-F411-422F-915B-0AB34A9223D4}">
      <dgm:prSet/>
      <dgm:spPr/>
      <dgm:t>
        <a:bodyPr/>
        <a:lstStyle/>
        <a:p>
          <a:endParaRPr lang="it-IT"/>
        </a:p>
      </dgm:t>
    </dgm:pt>
    <dgm:pt modelId="{0753DE2C-65B9-48BC-893D-A327F1974674}">
      <dgm:prSet/>
      <dgm:spPr/>
      <dgm:t>
        <a:bodyPr/>
        <a:lstStyle/>
        <a:p>
          <a:pPr algn="just"/>
          <a:r>
            <a:rPr lang="it-IT" b="1" dirty="0">
              <a:solidFill>
                <a:schemeClr val="accent4"/>
              </a:solidFill>
            </a:rPr>
            <a:t>Possono essere coperte </a:t>
          </a:r>
          <a:r>
            <a:rPr lang="it-IT" dirty="0"/>
            <a:t>le spese connesse ad attività di preparazione, monitoraggio, controllo, audit e valutazione (es. studi, riunioni di esperti, consultazione dei portatori di interessi, azioni di informazione e comunicazione, comprese azioni di sensibilizzazione inclusive), la comunicazione istituzionale in merito alle priorità politiche dell'Unione, spese legate a reti informatiche destinate all'elaborazione e allo scambio delle informazioni, strumenti informatici istituzionali e spese di assistenza tecnica e amministrativa sostenute dalla Commissione ai fini della gestione del dispositivo. Anche  spese riguardanti i costi di altre attività di sostegno,  (controllo di qualità e monitoraggio dei progetti sul campo) e costi di consulenza inter </a:t>
          </a:r>
          <a:r>
            <a:rPr lang="it-IT" dirty="0" err="1"/>
            <a:t>pares</a:t>
          </a:r>
          <a:r>
            <a:rPr lang="it-IT" dirty="0"/>
            <a:t> e degli esperti per la valutazione e l'attuazione di riforme e investimenti.</a:t>
          </a:r>
        </a:p>
      </dgm:t>
    </dgm:pt>
    <dgm:pt modelId="{AF3A5D42-51F1-4684-8BA6-FB86E1F98107}" type="parTrans" cxnId="{6195E30E-09E2-4A6B-A278-DEDDA9CDC96B}">
      <dgm:prSet/>
      <dgm:spPr/>
      <dgm:t>
        <a:bodyPr/>
        <a:lstStyle/>
        <a:p>
          <a:endParaRPr lang="it-IT"/>
        </a:p>
      </dgm:t>
    </dgm:pt>
    <dgm:pt modelId="{4AA5F8A1-994D-4692-8831-498E1B3D04BC}" type="sibTrans" cxnId="{6195E30E-09E2-4A6B-A278-DEDDA9CDC96B}">
      <dgm:prSet/>
      <dgm:spPr/>
      <dgm:t>
        <a:bodyPr/>
        <a:lstStyle/>
        <a:p>
          <a:endParaRPr lang="it-IT"/>
        </a:p>
      </dgm:t>
    </dgm:pt>
    <dgm:pt modelId="{3672BDE6-A7DA-425A-8D29-A94A1DF235D7}" type="pres">
      <dgm:prSet presAssocID="{2BB7F1C5-3005-4D67-9E80-12BCD8DFCC69}" presName="linear" presStyleCnt="0">
        <dgm:presLayoutVars>
          <dgm:animLvl val="lvl"/>
          <dgm:resizeHandles val="exact"/>
        </dgm:presLayoutVars>
      </dgm:prSet>
      <dgm:spPr/>
    </dgm:pt>
    <dgm:pt modelId="{2C6704AF-6CB6-4488-BAE2-E5C67BAC0CF1}" type="pres">
      <dgm:prSet presAssocID="{3D6E0C83-DDEE-4720-9116-60D13929CB0D}" presName="parentText" presStyleLbl="node1" presStyleIdx="0" presStyleCnt="3" custLinFactNeighborX="0" custLinFactNeighborY="-33044">
        <dgm:presLayoutVars>
          <dgm:chMax val="0"/>
          <dgm:bulletEnabled val="1"/>
        </dgm:presLayoutVars>
      </dgm:prSet>
      <dgm:spPr/>
    </dgm:pt>
    <dgm:pt modelId="{48370100-5F4F-4FCA-B6E3-B298B1590139}" type="pres">
      <dgm:prSet presAssocID="{8248501D-2AA3-4A4A-88E6-6410CCC4CF6B}" presName="spacer" presStyleCnt="0"/>
      <dgm:spPr/>
    </dgm:pt>
    <dgm:pt modelId="{828C1485-234E-4ABB-B2AD-E3D54B09C4FE}" type="pres">
      <dgm:prSet presAssocID="{3D97AE8A-ABFA-4986-B3EA-5C5C8B470E44}" presName="parentText" presStyleLbl="node1" presStyleIdx="1" presStyleCnt="3">
        <dgm:presLayoutVars>
          <dgm:chMax val="0"/>
          <dgm:bulletEnabled val="1"/>
        </dgm:presLayoutVars>
      </dgm:prSet>
      <dgm:spPr/>
    </dgm:pt>
    <dgm:pt modelId="{7CD0C514-3EE2-4E37-8578-18D32FFBE619}" type="pres">
      <dgm:prSet presAssocID="{4A008880-FF42-4110-8FDD-8280C47024EE}" presName="spacer" presStyleCnt="0"/>
      <dgm:spPr/>
    </dgm:pt>
    <dgm:pt modelId="{5F397F3D-F805-4E59-96B8-D5C105B782C5}" type="pres">
      <dgm:prSet presAssocID="{0753DE2C-65B9-48BC-893D-A327F1974674}" presName="parentText" presStyleLbl="node1" presStyleIdx="2" presStyleCnt="3">
        <dgm:presLayoutVars>
          <dgm:chMax val="0"/>
          <dgm:bulletEnabled val="1"/>
        </dgm:presLayoutVars>
      </dgm:prSet>
      <dgm:spPr/>
    </dgm:pt>
  </dgm:ptLst>
  <dgm:cxnLst>
    <dgm:cxn modelId="{6195E30E-09E2-4A6B-A278-DEDDA9CDC96B}" srcId="{2BB7F1C5-3005-4D67-9E80-12BCD8DFCC69}" destId="{0753DE2C-65B9-48BC-893D-A327F1974674}" srcOrd="2" destOrd="0" parTransId="{AF3A5D42-51F1-4684-8BA6-FB86E1F98107}" sibTransId="{4AA5F8A1-994D-4692-8831-498E1B3D04BC}"/>
    <dgm:cxn modelId="{8401C736-2403-46F4-83AF-A5FAA6C4F4C9}" type="presOf" srcId="{3D6E0C83-DDEE-4720-9116-60D13929CB0D}" destId="{2C6704AF-6CB6-4488-BAE2-E5C67BAC0CF1}" srcOrd="0" destOrd="0" presId="urn:microsoft.com/office/officeart/2005/8/layout/vList2"/>
    <dgm:cxn modelId="{DF7EA740-F411-422F-915B-0AB34A9223D4}" srcId="{2BB7F1C5-3005-4D67-9E80-12BCD8DFCC69}" destId="{3D97AE8A-ABFA-4986-B3EA-5C5C8B470E44}" srcOrd="1" destOrd="0" parTransId="{02D7DE5D-5F6B-4E4A-8A91-EDE84795F8A5}" sibTransId="{4A008880-FF42-4110-8FDD-8280C47024EE}"/>
    <dgm:cxn modelId="{632A016E-A52A-4118-8613-38D73F7BC1A5}" type="presOf" srcId="{3D97AE8A-ABFA-4986-B3EA-5C5C8B470E44}" destId="{828C1485-234E-4ABB-B2AD-E3D54B09C4FE}" srcOrd="0" destOrd="0" presId="urn:microsoft.com/office/officeart/2005/8/layout/vList2"/>
    <dgm:cxn modelId="{CBDC2A51-2E95-4C2F-A41A-C7CF9EB4E768}" type="presOf" srcId="{2BB7F1C5-3005-4D67-9E80-12BCD8DFCC69}" destId="{3672BDE6-A7DA-425A-8D29-A94A1DF235D7}" srcOrd="0" destOrd="0" presId="urn:microsoft.com/office/officeart/2005/8/layout/vList2"/>
    <dgm:cxn modelId="{9C5DEA7C-A909-4023-AD0A-96DB5537D273}" srcId="{2BB7F1C5-3005-4D67-9E80-12BCD8DFCC69}" destId="{3D6E0C83-DDEE-4720-9116-60D13929CB0D}" srcOrd="0" destOrd="0" parTransId="{1F0A07DC-4D78-4C40-8849-50B061E3BA65}" sibTransId="{8248501D-2AA3-4A4A-88E6-6410CCC4CF6B}"/>
    <dgm:cxn modelId="{423863F0-3338-417E-8DF3-2A528C3F571A}" type="presOf" srcId="{0753DE2C-65B9-48BC-893D-A327F1974674}" destId="{5F397F3D-F805-4E59-96B8-D5C105B782C5}" srcOrd="0" destOrd="0" presId="urn:microsoft.com/office/officeart/2005/8/layout/vList2"/>
    <dgm:cxn modelId="{F77298F5-A5AF-41E7-9236-FCFE22F58300}" type="presParOf" srcId="{3672BDE6-A7DA-425A-8D29-A94A1DF235D7}" destId="{2C6704AF-6CB6-4488-BAE2-E5C67BAC0CF1}" srcOrd="0" destOrd="0" presId="urn:microsoft.com/office/officeart/2005/8/layout/vList2"/>
    <dgm:cxn modelId="{79C26B8F-8CB6-47C1-8427-1551FF2CD00D}" type="presParOf" srcId="{3672BDE6-A7DA-425A-8D29-A94A1DF235D7}" destId="{48370100-5F4F-4FCA-B6E3-B298B1590139}" srcOrd="1" destOrd="0" presId="urn:microsoft.com/office/officeart/2005/8/layout/vList2"/>
    <dgm:cxn modelId="{D5902F8A-A005-4F90-A436-7CC895D81461}" type="presParOf" srcId="{3672BDE6-A7DA-425A-8D29-A94A1DF235D7}" destId="{828C1485-234E-4ABB-B2AD-E3D54B09C4FE}" srcOrd="2" destOrd="0" presId="urn:microsoft.com/office/officeart/2005/8/layout/vList2"/>
    <dgm:cxn modelId="{53DD190C-8CFB-4111-9EFE-FE3903224FC0}" type="presParOf" srcId="{3672BDE6-A7DA-425A-8D29-A94A1DF235D7}" destId="{7CD0C514-3EE2-4E37-8578-18D32FFBE619}" srcOrd="3" destOrd="0" presId="urn:microsoft.com/office/officeart/2005/8/layout/vList2"/>
    <dgm:cxn modelId="{33E1FF35-267A-474E-B3A5-BA5260C1C162}" type="presParOf" srcId="{3672BDE6-A7DA-425A-8D29-A94A1DF235D7}" destId="{5F397F3D-F805-4E59-96B8-D5C105B782C5}"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37CA44B-C1EE-4DD2-977A-91B758DF752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12724B2-4573-4BE1-9756-E84D0978D8AA}">
      <dgm:prSet/>
      <dgm:spPr/>
      <dgm:t>
        <a:bodyPr/>
        <a:lstStyle/>
        <a:p>
          <a:pPr algn="ctr"/>
          <a:r>
            <a:rPr lang="it-IT" b="1" i="0" baseline="0"/>
            <a:t>Il dispositivo per la ripresa e la resilienza – il Regolamento</a:t>
          </a:r>
          <a:endParaRPr lang="it-IT"/>
        </a:p>
      </dgm:t>
    </dgm:pt>
    <dgm:pt modelId="{73F10621-5E37-41E5-8A78-EED2F3FBA8CE}" type="parTrans" cxnId="{60512B57-E392-4983-9003-C3B30B97AA42}">
      <dgm:prSet/>
      <dgm:spPr/>
      <dgm:t>
        <a:bodyPr/>
        <a:lstStyle/>
        <a:p>
          <a:endParaRPr lang="it-IT"/>
        </a:p>
      </dgm:t>
    </dgm:pt>
    <dgm:pt modelId="{C2C0D6C2-E2A7-4FA7-B93F-B6A4817FF3A6}" type="sibTrans" cxnId="{60512B57-E392-4983-9003-C3B30B97AA42}">
      <dgm:prSet/>
      <dgm:spPr/>
      <dgm:t>
        <a:bodyPr/>
        <a:lstStyle/>
        <a:p>
          <a:endParaRPr lang="it-IT"/>
        </a:p>
      </dgm:t>
    </dgm:pt>
    <dgm:pt modelId="{6054159C-8EF8-4450-93E9-494B03505A0F}" type="pres">
      <dgm:prSet presAssocID="{B37CA44B-C1EE-4DD2-977A-91B758DF7522}" presName="linear" presStyleCnt="0">
        <dgm:presLayoutVars>
          <dgm:animLvl val="lvl"/>
          <dgm:resizeHandles val="exact"/>
        </dgm:presLayoutVars>
      </dgm:prSet>
      <dgm:spPr/>
    </dgm:pt>
    <dgm:pt modelId="{3AC5F743-F0F7-446F-A45E-FD09A4C6D72C}" type="pres">
      <dgm:prSet presAssocID="{912724B2-4573-4BE1-9756-E84D0978D8AA}" presName="parentText" presStyleLbl="node1" presStyleIdx="0" presStyleCnt="1">
        <dgm:presLayoutVars>
          <dgm:chMax val="0"/>
          <dgm:bulletEnabled val="1"/>
        </dgm:presLayoutVars>
      </dgm:prSet>
      <dgm:spPr/>
    </dgm:pt>
  </dgm:ptLst>
  <dgm:cxnLst>
    <dgm:cxn modelId="{46CE920F-A82D-42D5-9C35-6DC483FE2214}" type="presOf" srcId="{912724B2-4573-4BE1-9756-E84D0978D8AA}" destId="{3AC5F743-F0F7-446F-A45E-FD09A4C6D72C}" srcOrd="0" destOrd="0" presId="urn:microsoft.com/office/officeart/2005/8/layout/vList2"/>
    <dgm:cxn modelId="{60512B57-E392-4983-9003-C3B30B97AA42}" srcId="{B37CA44B-C1EE-4DD2-977A-91B758DF7522}" destId="{912724B2-4573-4BE1-9756-E84D0978D8AA}" srcOrd="0" destOrd="0" parTransId="{73F10621-5E37-41E5-8A78-EED2F3FBA8CE}" sibTransId="{C2C0D6C2-E2A7-4FA7-B93F-B6A4817FF3A6}"/>
    <dgm:cxn modelId="{1FBED8DD-0680-4EEF-B497-0B5436BF1BD2}" type="presOf" srcId="{B37CA44B-C1EE-4DD2-977A-91B758DF7522}" destId="{6054159C-8EF8-4450-93E9-494B03505A0F}" srcOrd="0" destOrd="0" presId="urn:microsoft.com/office/officeart/2005/8/layout/vList2"/>
    <dgm:cxn modelId="{6008BEF9-17F0-44CF-A9FB-5E2D193A9E2E}" type="presParOf" srcId="{6054159C-8EF8-4450-93E9-494B03505A0F}" destId="{3AC5F743-F0F7-446F-A45E-FD09A4C6D72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8EDFA7-2AA5-48E4-8128-C9FC426361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D85354FE-D14A-47D8-9782-B37722D55D4E}">
      <dgm:prSet custT="1"/>
      <dgm:spPr/>
      <dgm:t>
        <a:bodyPr/>
        <a:lstStyle/>
        <a:p>
          <a:pPr algn="just"/>
          <a:r>
            <a:rPr lang="it-IT" sz="1300" b="1" i="0" baseline="0" dirty="0"/>
            <a:t>(</a:t>
          </a:r>
          <a:r>
            <a:rPr lang="it-IT" sz="1600" b="1" i="0" baseline="0" dirty="0"/>
            <a:t>art.7) </a:t>
          </a:r>
          <a:r>
            <a:rPr lang="it-IT" sz="1600" b="1" i="0" baseline="0" dirty="0">
              <a:solidFill>
                <a:schemeClr val="accent4"/>
              </a:solidFill>
            </a:rPr>
            <a:t>Le risorse possono essere trasferite su base volontaria dagli Stati membri dai programmi in regime di gestione concorrente al dispositivo per la ripresa e la resilienza</a:t>
          </a:r>
          <a:r>
            <a:rPr lang="it-IT" sz="1600" i="0" baseline="0" dirty="0"/>
            <a:t>. Gli SM</a:t>
          </a:r>
          <a:r>
            <a:rPr lang="it-IT" sz="1600" dirty="0"/>
            <a:t> </a:t>
          </a:r>
          <a:r>
            <a:rPr lang="it-IT" sz="1600" b="0" i="0" baseline="0" dirty="0"/>
            <a:t>possono proporre di includere nel loro piano di ripresa e resilienza, come costi stimati, i pagamenti per il sostegno tecnico aggiuntivo a norma dell'articolo 7 del regolamento (UE) 2021/240 e l'importo del contributo in contanti per il comparto degli Stati membri a norma delle pertinenti disposizioni del regolamento </a:t>
          </a:r>
          <a:r>
            <a:rPr lang="it-IT" sz="1600" b="0" i="0" baseline="0" dirty="0" err="1"/>
            <a:t>InvestEU</a:t>
          </a:r>
          <a:r>
            <a:rPr lang="it-IT" sz="1600" b="0" i="0" baseline="0" dirty="0"/>
            <a:t>. Tali costi non superano il 4 per cento della dotazione finanziaria totale del piano per la ripresa e la resilienza, e le misure pertinenti stabilite nel piano di ripresa e resilienza rispettano i requisiti del presente regolamento. </a:t>
          </a:r>
          <a:r>
            <a:rPr lang="it-IT" sz="1600" i="0" baseline="0" dirty="0"/>
            <a:t> </a:t>
          </a:r>
          <a:endParaRPr lang="it-IT" sz="1600" dirty="0"/>
        </a:p>
      </dgm:t>
    </dgm:pt>
    <dgm:pt modelId="{CA399D87-CB25-4330-B3C0-AF69B9599048}" type="parTrans" cxnId="{F655EFCE-C2F3-4CE7-B28B-230D18C92733}">
      <dgm:prSet/>
      <dgm:spPr/>
      <dgm:t>
        <a:bodyPr/>
        <a:lstStyle/>
        <a:p>
          <a:endParaRPr lang="it-IT"/>
        </a:p>
      </dgm:t>
    </dgm:pt>
    <dgm:pt modelId="{3BBA5AF9-E702-4E99-81F0-0E5477CA273C}" type="sibTrans" cxnId="{F655EFCE-C2F3-4CE7-B28B-230D18C92733}">
      <dgm:prSet/>
      <dgm:spPr/>
      <dgm:t>
        <a:bodyPr/>
        <a:lstStyle/>
        <a:p>
          <a:endParaRPr lang="it-IT"/>
        </a:p>
      </dgm:t>
    </dgm:pt>
    <dgm:pt modelId="{969E9F3A-9C12-40E3-BB8B-7BEE879AE0AF}">
      <dgm:prSet custT="1"/>
      <dgm:spPr/>
      <dgm:t>
        <a:bodyPr/>
        <a:lstStyle/>
        <a:p>
          <a:pPr algn="just"/>
          <a:r>
            <a:rPr lang="it-IT" sz="1300" b="1" dirty="0"/>
            <a:t>(</a:t>
          </a:r>
          <a:r>
            <a:rPr lang="it-IT" sz="1600" b="1" dirty="0"/>
            <a:t>art.8)</a:t>
          </a:r>
          <a:r>
            <a:rPr lang="it-IT" sz="1600" dirty="0"/>
            <a:t> Il </a:t>
          </a:r>
          <a:r>
            <a:rPr lang="it-IT" sz="1600" b="1" dirty="0">
              <a:solidFill>
                <a:schemeClr val="accent4"/>
              </a:solidFill>
            </a:rPr>
            <a:t>dispositivo</a:t>
          </a:r>
          <a:r>
            <a:rPr lang="it-IT" sz="1600" dirty="0"/>
            <a:t> per la ripresa e la resilienza è </a:t>
          </a:r>
          <a:r>
            <a:rPr lang="it-IT" sz="1600" b="1" dirty="0">
              <a:solidFill>
                <a:schemeClr val="accent4"/>
              </a:solidFill>
            </a:rPr>
            <a:t>attuato dalla Commissione in regime di gestione diretta</a:t>
          </a:r>
          <a:r>
            <a:rPr lang="it-IT" sz="1600" dirty="0"/>
            <a:t>, in conformità del regolamento finanziario.</a:t>
          </a:r>
        </a:p>
      </dgm:t>
    </dgm:pt>
    <dgm:pt modelId="{3D8DD537-04BA-4CEF-BF9F-0AE52C653CB3}" type="parTrans" cxnId="{D91317F6-F526-47D2-8987-51CDC80AC537}">
      <dgm:prSet/>
      <dgm:spPr/>
      <dgm:t>
        <a:bodyPr/>
        <a:lstStyle/>
        <a:p>
          <a:endParaRPr lang="it-IT"/>
        </a:p>
      </dgm:t>
    </dgm:pt>
    <dgm:pt modelId="{95C1883E-4A55-4C1E-90F0-86B18F62D116}" type="sibTrans" cxnId="{D91317F6-F526-47D2-8987-51CDC80AC537}">
      <dgm:prSet/>
      <dgm:spPr/>
      <dgm:t>
        <a:bodyPr/>
        <a:lstStyle/>
        <a:p>
          <a:endParaRPr lang="it-IT"/>
        </a:p>
      </dgm:t>
    </dgm:pt>
    <dgm:pt modelId="{05FE3C0C-9BC8-4F91-B0F6-D54D1D66E23E}">
      <dgm:prSet custT="1"/>
      <dgm:spPr/>
      <dgm:t>
        <a:bodyPr/>
        <a:lstStyle/>
        <a:p>
          <a:pPr algn="just"/>
          <a:r>
            <a:rPr lang="it-IT" sz="1600" b="1" dirty="0"/>
            <a:t>(art.9) </a:t>
          </a:r>
          <a:r>
            <a:rPr lang="it-IT" sz="1600" dirty="0"/>
            <a:t>Il </a:t>
          </a:r>
          <a:r>
            <a:rPr lang="it-IT" sz="1600" b="1" dirty="0">
              <a:solidFill>
                <a:schemeClr val="accent4"/>
              </a:solidFill>
            </a:rPr>
            <a:t>sostegno finanziario si aggiunge </a:t>
          </a:r>
          <a:r>
            <a:rPr lang="it-IT" sz="1600" dirty="0"/>
            <a:t>a quello fornito nell’ambito di altri fondi e programmi dell’UE </a:t>
          </a:r>
          <a:r>
            <a:rPr lang="it-IT" sz="1600" b="1" i="1" dirty="0">
              <a:solidFill>
                <a:schemeClr val="accent4"/>
              </a:solidFill>
            </a:rPr>
            <a:t>(addizionalità) </a:t>
          </a:r>
          <a:r>
            <a:rPr lang="it-IT" sz="1600" dirty="0"/>
            <a:t>e non può coprire lo stesso costo. </a:t>
          </a:r>
        </a:p>
      </dgm:t>
    </dgm:pt>
    <dgm:pt modelId="{E9472B1F-5E55-4412-A3D3-0F733A80D8DD}" type="parTrans" cxnId="{E710E1E7-DDE3-4278-AFFC-77A13CE3C70E}">
      <dgm:prSet/>
      <dgm:spPr/>
      <dgm:t>
        <a:bodyPr/>
        <a:lstStyle/>
        <a:p>
          <a:endParaRPr lang="it-IT"/>
        </a:p>
      </dgm:t>
    </dgm:pt>
    <dgm:pt modelId="{95CB96CB-7320-4EEA-A051-6298CC65E9F2}" type="sibTrans" cxnId="{E710E1E7-DDE3-4278-AFFC-77A13CE3C70E}">
      <dgm:prSet/>
      <dgm:spPr/>
      <dgm:t>
        <a:bodyPr/>
        <a:lstStyle/>
        <a:p>
          <a:endParaRPr lang="it-IT"/>
        </a:p>
      </dgm:t>
    </dgm:pt>
    <dgm:pt modelId="{EE8D8932-52FF-4387-8DDF-5217856AF002}" type="pres">
      <dgm:prSet presAssocID="{AD8EDFA7-2AA5-48E4-8128-C9FC42636150}" presName="linear" presStyleCnt="0">
        <dgm:presLayoutVars>
          <dgm:animLvl val="lvl"/>
          <dgm:resizeHandles val="exact"/>
        </dgm:presLayoutVars>
      </dgm:prSet>
      <dgm:spPr/>
    </dgm:pt>
    <dgm:pt modelId="{3C4C2D37-9817-4995-8247-6A02D58C5D77}" type="pres">
      <dgm:prSet presAssocID="{D85354FE-D14A-47D8-9782-B37722D55D4E}" presName="parentText" presStyleLbl="node1" presStyleIdx="0" presStyleCnt="3" custScaleY="133823" custLinFactY="-4097" custLinFactNeighborX="269" custLinFactNeighborY="-100000">
        <dgm:presLayoutVars>
          <dgm:chMax val="0"/>
          <dgm:bulletEnabled val="1"/>
        </dgm:presLayoutVars>
      </dgm:prSet>
      <dgm:spPr/>
    </dgm:pt>
    <dgm:pt modelId="{0EF4E859-50A0-49BE-B741-A47014DE3149}" type="pres">
      <dgm:prSet presAssocID="{3BBA5AF9-E702-4E99-81F0-0E5477CA273C}" presName="spacer" presStyleCnt="0"/>
      <dgm:spPr/>
    </dgm:pt>
    <dgm:pt modelId="{62D095B8-1C97-4D8F-A45C-E50B0477AD46}" type="pres">
      <dgm:prSet presAssocID="{969E9F3A-9C12-40E3-BB8B-7BEE879AE0AF}" presName="parentText" presStyleLbl="node1" presStyleIdx="1" presStyleCnt="3" custScaleY="41333" custLinFactY="-2021" custLinFactNeighborY="-100000">
        <dgm:presLayoutVars>
          <dgm:chMax val="0"/>
          <dgm:bulletEnabled val="1"/>
        </dgm:presLayoutVars>
      </dgm:prSet>
      <dgm:spPr/>
    </dgm:pt>
    <dgm:pt modelId="{4A8F9BDD-E91B-4C88-9E41-271A2EC68296}" type="pres">
      <dgm:prSet presAssocID="{95C1883E-4A55-4C1E-90F0-86B18F62D116}" presName="spacer" presStyleCnt="0"/>
      <dgm:spPr/>
    </dgm:pt>
    <dgm:pt modelId="{B0954D41-82B8-4ABC-B186-CCB50A44CBFC}" type="pres">
      <dgm:prSet presAssocID="{05FE3C0C-9BC8-4F91-B0F6-D54D1D66E23E}" presName="parentText" presStyleLbl="node1" presStyleIdx="2" presStyleCnt="3" custLinFactY="6441" custLinFactNeighborY="100000">
        <dgm:presLayoutVars>
          <dgm:chMax val="0"/>
          <dgm:bulletEnabled val="1"/>
        </dgm:presLayoutVars>
      </dgm:prSet>
      <dgm:spPr/>
    </dgm:pt>
  </dgm:ptLst>
  <dgm:cxnLst>
    <dgm:cxn modelId="{2ABA4836-F458-4818-808D-351380093723}" type="presOf" srcId="{AD8EDFA7-2AA5-48E4-8128-C9FC42636150}" destId="{EE8D8932-52FF-4387-8DDF-5217856AF002}" srcOrd="0" destOrd="0" presId="urn:microsoft.com/office/officeart/2005/8/layout/vList2"/>
    <dgm:cxn modelId="{E45DD371-CF27-4008-9A8F-D5CAA234C1E4}" type="presOf" srcId="{969E9F3A-9C12-40E3-BB8B-7BEE879AE0AF}" destId="{62D095B8-1C97-4D8F-A45C-E50B0477AD46}" srcOrd="0" destOrd="0" presId="urn:microsoft.com/office/officeart/2005/8/layout/vList2"/>
    <dgm:cxn modelId="{AC9A3982-14F6-48BB-97EE-B053EF4B8A91}" type="presOf" srcId="{05FE3C0C-9BC8-4F91-B0F6-D54D1D66E23E}" destId="{B0954D41-82B8-4ABC-B186-CCB50A44CBFC}" srcOrd="0" destOrd="0" presId="urn:microsoft.com/office/officeart/2005/8/layout/vList2"/>
    <dgm:cxn modelId="{09D7FFAE-B8EE-48D4-ACB8-40CB51918C04}" type="presOf" srcId="{D85354FE-D14A-47D8-9782-B37722D55D4E}" destId="{3C4C2D37-9817-4995-8247-6A02D58C5D77}" srcOrd="0" destOrd="0" presId="urn:microsoft.com/office/officeart/2005/8/layout/vList2"/>
    <dgm:cxn modelId="{F655EFCE-C2F3-4CE7-B28B-230D18C92733}" srcId="{AD8EDFA7-2AA5-48E4-8128-C9FC42636150}" destId="{D85354FE-D14A-47D8-9782-B37722D55D4E}" srcOrd="0" destOrd="0" parTransId="{CA399D87-CB25-4330-B3C0-AF69B9599048}" sibTransId="{3BBA5AF9-E702-4E99-81F0-0E5477CA273C}"/>
    <dgm:cxn modelId="{E710E1E7-DDE3-4278-AFFC-77A13CE3C70E}" srcId="{AD8EDFA7-2AA5-48E4-8128-C9FC42636150}" destId="{05FE3C0C-9BC8-4F91-B0F6-D54D1D66E23E}" srcOrd="2" destOrd="0" parTransId="{E9472B1F-5E55-4412-A3D3-0F733A80D8DD}" sibTransId="{95CB96CB-7320-4EEA-A051-6298CC65E9F2}"/>
    <dgm:cxn modelId="{D91317F6-F526-47D2-8987-51CDC80AC537}" srcId="{AD8EDFA7-2AA5-48E4-8128-C9FC42636150}" destId="{969E9F3A-9C12-40E3-BB8B-7BEE879AE0AF}" srcOrd="1" destOrd="0" parTransId="{3D8DD537-04BA-4CEF-BF9F-0AE52C653CB3}" sibTransId="{95C1883E-4A55-4C1E-90F0-86B18F62D116}"/>
    <dgm:cxn modelId="{EEBDA45A-0EC3-43BE-9CF2-A964E7EF2C34}" type="presParOf" srcId="{EE8D8932-52FF-4387-8DDF-5217856AF002}" destId="{3C4C2D37-9817-4995-8247-6A02D58C5D77}" srcOrd="0" destOrd="0" presId="urn:microsoft.com/office/officeart/2005/8/layout/vList2"/>
    <dgm:cxn modelId="{731A1DE6-7F87-4B8A-9C49-7CC8B2A49087}" type="presParOf" srcId="{EE8D8932-52FF-4387-8DDF-5217856AF002}" destId="{0EF4E859-50A0-49BE-B741-A47014DE3149}" srcOrd="1" destOrd="0" presId="urn:microsoft.com/office/officeart/2005/8/layout/vList2"/>
    <dgm:cxn modelId="{A32AF92F-AF61-4893-8093-EBF3C201C625}" type="presParOf" srcId="{EE8D8932-52FF-4387-8DDF-5217856AF002}" destId="{62D095B8-1C97-4D8F-A45C-E50B0477AD46}" srcOrd="2" destOrd="0" presId="urn:microsoft.com/office/officeart/2005/8/layout/vList2"/>
    <dgm:cxn modelId="{65E65FD1-F91A-4B12-92A2-7352C664B942}" type="presParOf" srcId="{EE8D8932-52FF-4387-8DDF-5217856AF002}" destId="{4A8F9BDD-E91B-4C88-9E41-271A2EC68296}" srcOrd="3" destOrd="0" presId="urn:microsoft.com/office/officeart/2005/8/layout/vList2"/>
    <dgm:cxn modelId="{1DE28B5F-8107-4DD6-BAB0-9D207B2F988A}" type="presParOf" srcId="{EE8D8932-52FF-4387-8DDF-5217856AF002}" destId="{B0954D41-82B8-4ABC-B186-CCB50A44CBFC}"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B8B5A4-A5F2-409A-837A-23B4EA46C14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86B12388-5646-400E-8082-7EEF39A1124B}">
      <dgm:prSet/>
      <dgm:spPr/>
      <dgm:t>
        <a:bodyPr/>
        <a:lstStyle/>
        <a:p>
          <a:pPr algn="ctr"/>
          <a:r>
            <a:rPr lang="it-IT" b="1" i="0" baseline="0"/>
            <a:t>Il dispositivo per la ripresa e la resilienza – il Regolamento</a:t>
          </a:r>
          <a:endParaRPr lang="it-IT"/>
        </a:p>
      </dgm:t>
    </dgm:pt>
    <dgm:pt modelId="{F464DAFE-79BF-41EF-AFEE-67AE7866AB16}" type="parTrans" cxnId="{1A0801EA-58C2-4488-B50A-BBC098CCFDB5}">
      <dgm:prSet/>
      <dgm:spPr/>
      <dgm:t>
        <a:bodyPr/>
        <a:lstStyle/>
        <a:p>
          <a:endParaRPr lang="it-IT"/>
        </a:p>
      </dgm:t>
    </dgm:pt>
    <dgm:pt modelId="{57DB1CA7-A175-4631-9198-88AED0F36C7E}" type="sibTrans" cxnId="{1A0801EA-58C2-4488-B50A-BBC098CCFDB5}">
      <dgm:prSet/>
      <dgm:spPr/>
      <dgm:t>
        <a:bodyPr/>
        <a:lstStyle/>
        <a:p>
          <a:endParaRPr lang="it-IT"/>
        </a:p>
      </dgm:t>
    </dgm:pt>
    <dgm:pt modelId="{80EC7F79-9AEB-42F8-BB02-174A6E3E4F3C}" type="pres">
      <dgm:prSet presAssocID="{EBB8B5A4-A5F2-409A-837A-23B4EA46C144}" presName="linear" presStyleCnt="0">
        <dgm:presLayoutVars>
          <dgm:animLvl val="lvl"/>
          <dgm:resizeHandles val="exact"/>
        </dgm:presLayoutVars>
      </dgm:prSet>
      <dgm:spPr/>
    </dgm:pt>
    <dgm:pt modelId="{94A3395B-9A95-40AF-9696-827E9748E3BF}" type="pres">
      <dgm:prSet presAssocID="{86B12388-5646-400E-8082-7EEF39A1124B}" presName="parentText" presStyleLbl="node1" presStyleIdx="0" presStyleCnt="1">
        <dgm:presLayoutVars>
          <dgm:chMax val="0"/>
          <dgm:bulletEnabled val="1"/>
        </dgm:presLayoutVars>
      </dgm:prSet>
      <dgm:spPr/>
    </dgm:pt>
  </dgm:ptLst>
  <dgm:cxnLst>
    <dgm:cxn modelId="{7B4F134A-553C-41A3-81CA-C845014379EA}" type="presOf" srcId="{EBB8B5A4-A5F2-409A-837A-23B4EA46C144}" destId="{80EC7F79-9AEB-42F8-BB02-174A6E3E4F3C}" srcOrd="0" destOrd="0" presId="urn:microsoft.com/office/officeart/2005/8/layout/vList2"/>
    <dgm:cxn modelId="{2407C3CD-5D35-496F-A4E4-3E71B1172228}" type="presOf" srcId="{86B12388-5646-400E-8082-7EEF39A1124B}" destId="{94A3395B-9A95-40AF-9696-827E9748E3BF}" srcOrd="0" destOrd="0" presId="urn:microsoft.com/office/officeart/2005/8/layout/vList2"/>
    <dgm:cxn modelId="{1A0801EA-58C2-4488-B50A-BBC098CCFDB5}" srcId="{EBB8B5A4-A5F2-409A-837A-23B4EA46C144}" destId="{86B12388-5646-400E-8082-7EEF39A1124B}" srcOrd="0" destOrd="0" parTransId="{F464DAFE-79BF-41EF-AFEE-67AE7866AB16}" sibTransId="{57DB1CA7-A175-4631-9198-88AED0F36C7E}"/>
    <dgm:cxn modelId="{8EF1BDAF-F9E9-4A24-8E98-00B1EEBD9054}" type="presParOf" srcId="{80EC7F79-9AEB-42F8-BB02-174A6E3E4F3C}" destId="{94A3395B-9A95-40AF-9696-827E9748E3B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C9514CD-466E-462B-982C-040A4EFE62D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A4E11F30-E5B7-4BC6-AA0E-6402C57D5B91}">
      <dgm:prSet/>
      <dgm:spPr/>
      <dgm:t>
        <a:bodyPr/>
        <a:lstStyle/>
        <a:p>
          <a:pPr algn="ctr"/>
          <a:r>
            <a:rPr lang="it-IT" b="1" dirty="0"/>
            <a:t>(art.10) </a:t>
          </a:r>
          <a:r>
            <a:rPr lang="it-IT" dirty="0"/>
            <a:t>Il Consiglio revoca la sospensione degli impegni su proposta della Commissione nei seguenti casi:</a:t>
          </a:r>
        </a:p>
      </dgm:t>
    </dgm:pt>
    <dgm:pt modelId="{004E66FA-09DF-4635-B6F7-0A4FE41B22FC}" type="parTrans" cxnId="{D0981F79-AA0D-4ECC-8F05-336377D13CCD}">
      <dgm:prSet/>
      <dgm:spPr/>
      <dgm:t>
        <a:bodyPr/>
        <a:lstStyle/>
        <a:p>
          <a:endParaRPr lang="it-IT"/>
        </a:p>
      </dgm:t>
    </dgm:pt>
    <dgm:pt modelId="{4283CF33-5C3F-4F9B-B062-EF97C934726B}" type="sibTrans" cxnId="{D0981F79-AA0D-4ECC-8F05-336377D13CCD}">
      <dgm:prSet/>
      <dgm:spPr/>
      <dgm:t>
        <a:bodyPr/>
        <a:lstStyle/>
        <a:p>
          <a:endParaRPr lang="it-IT"/>
        </a:p>
      </dgm:t>
    </dgm:pt>
    <dgm:pt modelId="{BFFE3578-0A50-48A0-9D47-95EFE01A09A7}">
      <dgm:prSet/>
      <dgm:spPr/>
      <dgm:t>
        <a:bodyPr/>
        <a:lstStyle/>
        <a:p>
          <a:r>
            <a:rPr lang="it-IT"/>
            <a:t>a) se la procedura per disavanzo eccessivo è sospesa a norma dell'articolo 9 del regolamento (CE) n. 1467/97 o il Consiglio ha deciso, a norma dell'articolo 126, paragrafo 12, TFUE, di abrogare la decisione riguardante l'esistenza di un disavanzo eccessivo;</a:t>
          </a:r>
        </a:p>
      </dgm:t>
    </dgm:pt>
    <dgm:pt modelId="{AEF926A7-147B-4714-91A3-34CE5C5B0188}" type="parTrans" cxnId="{F2BEEE3E-87F0-4471-BEF3-832A086CC32C}">
      <dgm:prSet/>
      <dgm:spPr/>
      <dgm:t>
        <a:bodyPr/>
        <a:lstStyle/>
        <a:p>
          <a:endParaRPr lang="it-IT"/>
        </a:p>
      </dgm:t>
    </dgm:pt>
    <dgm:pt modelId="{BA4F819E-A866-4D07-B85E-1D75B5DF49E7}" type="sibTrans" cxnId="{F2BEEE3E-87F0-4471-BEF3-832A086CC32C}">
      <dgm:prSet/>
      <dgm:spPr/>
      <dgm:t>
        <a:bodyPr/>
        <a:lstStyle/>
        <a:p>
          <a:endParaRPr lang="it-IT"/>
        </a:p>
      </dgm:t>
    </dgm:pt>
    <dgm:pt modelId="{77182090-907A-4103-B8C4-1FDD8085C58D}">
      <dgm:prSet/>
      <dgm:spPr/>
      <dgm:t>
        <a:bodyPr/>
        <a:lstStyle/>
        <a:p>
          <a:r>
            <a:rPr lang="it-IT"/>
            <a:t>b) se il Consiglio ha approvato il piano d'azione correttivo presentato dallo Stato membro interessato a norma dell'articolo 8, paragrafo 2, del regolamento (UE) n. 1176/2011 o la procedura per gli squilibri eccessivi è sospesa a norma dell'articolo 10, paragrafo 5, di detto regolamento o il Consiglio ha chiuso la procedura per gli squilibri eccessivi a norma dell'articolo 11 di detto regolamento;</a:t>
          </a:r>
        </a:p>
      </dgm:t>
    </dgm:pt>
    <dgm:pt modelId="{CCFF9F2C-2E61-42B8-9074-2BC26E874FE9}" type="parTrans" cxnId="{9FE43E50-A8DD-460A-9A82-AA6E9640601D}">
      <dgm:prSet/>
      <dgm:spPr/>
      <dgm:t>
        <a:bodyPr/>
        <a:lstStyle/>
        <a:p>
          <a:endParaRPr lang="it-IT"/>
        </a:p>
      </dgm:t>
    </dgm:pt>
    <dgm:pt modelId="{72079393-E2CD-463A-B127-10FD9070A174}" type="sibTrans" cxnId="{9FE43E50-A8DD-460A-9A82-AA6E9640601D}">
      <dgm:prSet/>
      <dgm:spPr/>
      <dgm:t>
        <a:bodyPr/>
        <a:lstStyle/>
        <a:p>
          <a:endParaRPr lang="it-IT"/>
        </a:p>
      </dgm:t>
    </dgm:pt>
    <dgm:pt modelId="{9868E76F-158C-4F5B-87FA-2740D86A5B6C}">
      <dgm:prSet/>
      <dgm:spPr/>
      <dgm:t>
        <a:bodyPr/>
        <a:lstStyle/>
        <a:p>
          <a:r>
            <a:rPr lang="it-IT"/>
            <a:t>c) se la Commissione ha concluso che lo Stato membro ha adottato le misure opportune di cui al regolamento (CE) n. 332/2002;</a:t>
          </a:r>
        </a:p>
      </dgm:t>
    </dgm:pt>
    <dgm:pt modelId="{941A5388-DEBB-4B1A-9F06-D2337E627A6D}" type="parTrans" cxnId="{31EACE56-70D0-436B-8EB5-671F982E4128}">
      <dgm:prSet/>
      <dgm:spPr/>
      <dgm:t>
        <a:bodyPr/>
        <a:lstStyle/>
        <a:p>
          <a:endParaRPr lang="it-IT"/>
        </a:p>
      </dgm:t>
    </dgm:pt>
    <dgm:pt modelId="{6B3206C2-F53B-493D-9F8B-CFB3AB7BB4BE}" type="sibTrans" cxnId="{31EACE56-70D0-436B-8EB5-671F982E4128}">
      <dgm:prSet/>
      <dgm:spPr/>
      <dgm:t>
        <a:bodyPr/>
        <a:lstStyle/>
        <a:p>
          <a:endParaRPr lang="it-IT"/>
        </a:p>
      </dgm:t>
    </dgm:pt>
    <dgm:pt modelId="{AFBCB96B-EFB5-491E-8A05-6EDC145098AD}">
      <dgm:prSet/>
      <dgm:spPr/>
      <dgm:t>
        <a:bodyPr/>
        <a:lstStyle/>
        <a:p>
          <a:r>
            <a:rPr lang="it-IT"/>
            <a:t>d) se la Commissione ha concluso che lo Stato membro interessato ha adottato le misure opportune per attuare il programma di aggiustamento macroeconomico di cui all'articolo 7 del regolamento (UE) n. 472/2013 o le misure richieste con una decisione del Consiglio adottata a norma dell'articolo 136, paragrafo 1, TFUE.</a:t>
          </a:r>
        </a:p>
      </dgm:t>
    </dgm:pt>
    <dgm:pt modelId="{80B8A002-8F7A-4BAD-80ED-269318F760F3}" type="parTrans" cxnId="{FB19C05E-407C-4F99-A8C0-A3F9E5E0E6AA}">
      <dgm:prSet/>
      <dgm:spPr/>
      <dgm:t>
        <a:bodyPr/>
        <a:lstStyle/>
        <a:p>
          <a:endParaRPr lang="it-IT"/>
        </a:p>
      </dgm:t>
    </dgm:pt>
    <dgm:pt modelId="{9C8C38EF-B346-4AC6-BCC1-714156BCFEDB}" type="sibTrans" cxnId="{FB19C05E-407C-4F99-A8C0-A3F9E5E0E6AA}">
      <dgm:prSet/>
      <dgm:spPr/>
      <dgm:t>
        <a:bodyPr/>
        <a:lstStyle/>
        <a:p>
          <a:endParaRPr lang="it-IT"/>
        </a:p>
      </dgm:t>
    </dgm:pt>
    <dgm:pt modelId="{4E526E4B-757F-4383-AAD9-851A605C112D}">
      <dgm:prSet/>
      <dgm:spPr/>
      <dgm:t>
        <a:bodyPr/>
        <a:lstStyle/>
        <a:p>
          <a:r>
            <a:rPr lang="it-IT"/>
            <a:t>Dopo che il Consiglio ha revocato la sospensione degli impegni, la Commissione può nuovamente contrarre impegni precedentemente sospesi. </a:t>
          </a:r>
        </a:p>
      </dgm:t>
    </dgm:pt>
    <dgm:pt modelId="{D111B2FB-7E90-4B60-9558-BA2AA74FFA80}" type="parTrans" cxnId="{C8602A1D-B826-44B0-9748-AAB7CB947E5B}">
      <dgm:prSet/>
      <dgm:spPr/>
      <dgm:t>
        <a:bodyPr/>
        <a:lstStyle/>
        <a:p>
          <a:endParaRPr lang="it-IT"/>
        </a:p>
      </dgm:t>
    </dgm:pt>
    <dgm:pt modelId="{7B2CF273-B199-4873-8412-0243B6AEDBF9}" type="sibTrans" cxnId="{C8602A1D-B826-44B0-9748-AAB7CB947E5B}">
      <dgm:prSet/>
      <dgm:spPr/>
      <dgm:t>
        <a:bodyPr/>
        <a:lstStyle/>
        <a:p>
          <a:endParaRPr lang="it-IT"/>
        </a:p>
      </dgm:t>
    </dgm:pt>
    <dgm:pt modelId="{5891C5C3-F195-44EC-A15E-B8F141985255}">
      <dgm:prSet/>
      <dgm:spPr/>
      <dgm:t>
        <a:bodyPr/>
        <a:lstStyle/>
        <a:p>
          <a:r>
            <a:rPr lang="it-IT"/>
            <a:t>Il Consiglio adotta una decisione relativa alla revoca della sospensione dei pagamenti su proposta della Commissione qualora siano soddisfatte le condizioni applicabili di cui al primo comma del presente paragrafo. </a:t>
          </a:r>
        </a:p>
      </dgm:t>
    </dgm:pt>
    <dgm:pt modelId="{A3B514C0-89EB-4A04-AC23-2FCB1756DA74}" type="parTrans" cxnId="{7D671023-0783-4897-A5BF-60724657F141}">
      <dgm:prSet/>
      <dgm:spPr/>
      <dgm:t>
        <a:bodyPr/>
        <a:lstStyle/>
        <a:p>
          <a:endParaRPr lang="it-IT"/>
        </a:p>
      </dgm:t>
    </dgm:pt>
    <dgm:pt modelId="{28589D91-0F9C-44D7-86CC-740EAC451905}" type="sibTrans" cxnId="{7D671023-0783-4897-A5BF-60724657F141}">
      <dgm:prSet/>
      <dgm:spPr/>
      <dgm:t>
        <a:bodyPr/>
        <a:lstStyle/>
        <a:p>
          <a:endParaRPr lang="it-IT"/>
        </a:p>
      </dgm:t>
    </dgm:pt>
    <dgm:pt modelId="{DF61BE22-CC2E-4C82-8CA3-F2A52E5C4647}">
      <dgm:prSet/>
      <dgm:spPr/>
      <dgm:t>
        <a:bodyPr/>
        <a:lstStyle/>
        <a:p>
          <a:r>
            <a:rPr lang="it-IT" dirty="0"/>
            <a:t>La Commissione informa il Parlamento europeo in merito all'attuazione del presente articolo. In particolare, ove la Commissione presenti una proposta ne informa immediatamente il Parlamento europeo e trasmette informazioni dettagliate sugli impegni e sui pagamenti che potrebbero essere oggetto di sospensione.</a:t>
          </a:r>
        </a:p>
      </dgm:t>
    </dgm:pt>
    <dgm:pt modelId="{94B511CC-F697-410E-9FA6-DA998D8B5AD7}" type="parTrans" cxnId="{5005B68B-0709-42E3-ACA4-E5A125307F38}">
      <dgm:prSet/>
      <dgm:spPr/>
      <dgm:t>
        <a:bodyPr/>
        <a:lstStyle/>
        <a:p>
          <a:endParaRPr lang="it-IT"/>
        </a:p>
      </dgm:t>
    </dgm:pt>
    <dgm:pt modelId="{3B03F90A-1FD9-4846-9F40-3E518B3E9144}" type="sibTrans" cxnId="{5005B68B-0709-42E3-ACA4-E5A125307F38}">
      <dgm:prSet/>
      <dgm:spPr/>
      <dgm:t>
        <a:bodyPr/>
        <a:lstStyle/>
        <a:p>
          <a:endParaRPr lang="it-IT"/>
        </a:p>
      </dgm:t>
    </dgm:pt>
    <dgm:pt modelId="{62A587B0-7CA7-499E-BDF3-91F458F7413C}">
      <dgm:prSet/>
      <dgm:spPr/>
      <dgm:t>
        <a:bodyPr/>
        <a:lstStyle/>
        <a:p>
          <a:r>
            <a:rPr lang="it-IT" dirty="0"/>
            <a:t>La commissione competente del Parlamento europeo può invitare la Commissione a discutere l'applicazione della sospensione degli impegni (o della sua revoca) nel contesto di un dialogo strutturato al fine di consentire al Parlamento europeo di esprimere le proprie opinioni. La Commissione tiene in debita considerazione le opinioni espresse dal Parlamento europeo. </a:t>
          </a:r>
        </a:p>
      </dgm:t>
    </dgm:pt>
    <dgm:pt modelId="{CA58795F-AE7E-4BDA-B42A-AFAB81E666C7}" type="parTrans" cxnId="{6CAC28DA-7ABF-471C-BAF1-083048DBF49E}">
      <dgm:prSet/>
      <dgm:spPr/>
      <dgm:t>
        <a:bodyPr/>
        <a:lstStyle/>
        <a:p>
          <a:endParaRPr lang="it-IT"/>
        </a:p>
      </dgm:t>
    </dgm:pt>
    <dgm:pt modelId="{06DE2439-ABE1-4306-A604-9A5FB0B8E597}" type="sibTrans" cxnId="{6CAC28DA-7ABF-471C-BAF1-083048DBF49E}">
      <dgm:prSet/>
      <dgm:spPr/>
      <dgm:t>
        <a:bodyPr/>
        <a:lstStyle/>
        <a:p>
          <a:endParaRPr lang="it-IT"/>
        </a:p>
      </dgm:t>
    </dgm:pt>
    <dgm:pt modelId="{257F2D25-1403-4C0B-B3D0-70A6FF7083BF}">
      <dgm:prSet/>
      <dgm:spPr/>
      <dgm:t>
        <a:bodyPr/>
        <a:lstStyle/>
        <a:p>
          <a:r>
            <a:rPr lang="it-IT"/>
            <a:t>La Commissione trasmette la proposta di sospensione o la proposta di revoca della sospensione al Parlamento europeo e al Consiglio senza ritardo dopo la sua adozione. Il Parlamento europeo può chiedere alla Commissione di esporre i motivi della sua proposta.</a:t>
          </a:r>
        </a:p>
      </dgm:t>
    </dgm:pt>
    <dgm:pt modelId="{B4FC9E60-AF94-4506-9210-9852AC9D12D7}" type="parTrans" cxnId="{7FE207FC-FF5C-4225-8DE5-7CCC352DEF43}">
      <dgm:prSet/>
      <dgm:spPr/>
      <dgm:t>
        <a:bodyPr/>
        <a:lstStyle/>
        <a:p>
          <a:endParaRPr lang="it-IT"/>
        </a:p>
      </dgm:t>
    </dgm:pt>
    <dgm:pt modelId="{2A740972-16E3-455D-A1E3-C2F8CBE6507A}" type="sibTrans" cxnId="{7FE207FC-FF5C-4225-8DE5-7CCC352DEF43}">
      <dgm:prSet/>
      <dgm:spPr/>
      <dgm:t>
        <a:bodyPr/>
        <a:lstStyle/>
        <a:p>
          <a:endParaRPr lang="it-IT"/>
        </a:p>
      </dgm:t>
    </dgm:pt>
    <dgm:pt modelId="{8FA5A6A4-0229-456D-A165-18D0994889C1}" type="pres">
      <dgm:prSet presAssocID="{BC9514CD-466E-462B-982C-040A4EFE62DB}" presName="linear" presStyleCnt="0">
        <dgm:presLayoutVars>
          <dgm:animLvl val="lvl"/>
          <dgm:resizeHandles val="exact"/>
        </dgm:presLayoutVars>
      </dgm:prSet>
      <dgm:spPr/>
    </dgm:pt>
    <dgm:pt modelId="{F7E66399-5CBD-4E84-8225-73E1B7759DEC}" type="pres">
      <dgm:prSet presAssocID="{A4E11F30-E5B7-4BC6-AA0E-6402C57D5B91}" presName="parentText" presStyleLbl="node1" presStyleIdx="0" presStyleCnt="6">
        <dgm:presLayoutVars>
          <dgm:chMax val="0"/>
          <dgm:bulletEnabled val="1"/>
        </dgm:presLayoutVars>
      </dgm:prSet>
      <dgm:spPr/>
    </dgm:pt>
    <dgm:pt modelId="{ADED7C1A-43D3-4C6A-B0CD-E313C7A097B6}" type="pres">
      <dgm:prSet presAssocID="{A4E11F30-E5B7-4BC6-AA0E-6402C57D5B91}" presName="childText" presStyleLbl="revTx" presStyleIdx="0" presStyleCnt="1">
        <dgm:presLayoutVars>
          <dgm:bulletEnabled val="1"/>
        </dgm:presLayoutVars>
      </dgm:prSet>
      <dgm:spPr/>
    </dgm:pt>
    <dgm:pt modelId="{C3381EF8-0F98-4E16-854B-59FA4E2242C1}" type="pres">
      <dgm:prSet presAssocID="{4E526E4B-757F-4383-AAD9-851A605C112D}" presName="parentText" presStyleLbl="node1" presStyleIdx="1" presStyleCnt="6" custLinFactY="27271" custLinFactNeighborY="100000">
        <dgm:presLayoutVars>
          <dgm:chMax val="0"/>
          <dgm:bulletEnabled val="1"/>
        </dgm:presLayoutVars>
      </dgm:prSet>
      <dgm:spPr/>
    </dgm:pt>
    <dgm:pt modelId="{5D777513-2AA8-44C6-8F07-A5171A066A6B}" type="pres">
      <dgm:prSet presAssocID="{7B2CF273-B199-4873-8412-0243B6AEDBF9}" presName="spacer" presStyleCnt="0"/>
      <dgm:spPr/>
    </dgm:pt>
    <dgm:pt modelId="{FF77F158-A7E0-4988-857E-CEB18F6C325D}" type="pres">
      <dgm:prSet presAssocID="{5891C5C3-F195-44EC-A15E-B8F141985255}" presName="parentText" presStyleLbl="node1" presStyleIdx="2" presStyleCnt="6" custLinFactY="21875" custLinFactNeighborY="100000">
        <dgm:presLayoutVars>
          <dgm:chMax val="0"/>
          <dgm:bulletEnabled val="1"/>
        </dgm:presLayoutVars>
      </dgm:prSet>
      <dgm:spPr/>
    </dgm:pt>
    <dgm:pt modelId="{E9C92A1D-BE7C-4EB7-8BE6-258F7C7A16FF}" type="pres">
      <dgm:prSet presAssocID="{28589D91-0F9C-44D7-86CC-740EAC451905}" presName="spacer" presStyleCnt="0"/>
      <dgm:spPr/>
    </dgm:pt>
    <dgm:pt modelId="{BD374A11-29FF-4375-B70E-73DE868E175A}" type="pres">
      <dgm:prSet presAssocID="{DF61BE22-CC2E-4C82-8CA3-F2A52E5C4647}" presName="parentText" presStyleLbl="node1" presStyleIdx="3" presStyleCnt="6" custLinFactY="20373" custLinFactNeighborX="92" custLinFactNeighborY="100000">
        <dgm:presLayoutVars>
          <dgm:chMax val="0"/>
          <dgm:bulletEnabled val="1"/>
        </dgm:presLayoutVars>
      </dgm:prSet>
      <dgm:spPr/>
    </dgm:pt>
    <dgm:pt modelId="{4FBE2849-B4FC-44AD-A8FC-B984C926CF1D}" type="pres">
      <dgm:prSet presAssocID="{3B03F90A-1FD9-4846-9F40-3E518B3E9144}" presName="spacer" presStyleCnt="0"/>
      <dgm:spPr/>
    </dgm:pt>
    <dgm:pt modelId="{554131CC-A56D-400A-AC41-FF36F565165E}" type="pres">
      <dgm:prSet presAssocID="{62A587B0-7CA7-499E-BDF3-91F458F7413C}" presName="parentText" presStyleLbl="node1" presStyleIdx="4" presStyleCnt="6" custLinFactY="24115" custLinFactNeighborY="100000">
        <dgm:presLayoutVars>
          <dgm:chMax val="0"/>
          <dgm:bulletEnabled val="1"/>
        </dgm:presLayoutVars>
      </dgm:prSet>
      <dgm:spPr/>
    </dgm:pt>
    <dgm:pt modelId="{E05A59E6-E5A8-4307-AE9D-BC636814CD80}" type="pres">
      <dgm:prSet presAssocID="{06DE2439-ABE1-4306-A604-9A5FB0B8E597}" presName="spacer" presStyleCnt="0"/>
      <dgm:spPr/>
    </dgm:pt>
    <dgm:pt modelId="{ABF5D8C9-87BE-47D3-8218-353392A373A7}" type="pres">
      <dgm:prSet presAssocID="{257F2D25-1403-4C0B-B3D0-70A6FF7083BF}" presName="parentText" presStyleLbl="node1" presStyleIdx="5" presStyleCnt="6" custLinFactY="23377" custLinFactNeighborX="92" custLinFactNeighborY="100000">
        <dgm:presLayoutVars>
          <dgm:chMax val="0"/>
          <dgm:bulletEnabled val="1"/>
        </dgm:presLayoutVars>
      </dgm:prSet>
      <dgm:spPr/>
    </dgm:pt>
  </dgm:ptLst>
  <dgm:cxnLst>
    <dgm:cxn modelId="{4C757A02-D23E-4B6D-87CC-D90B4672110D}" type="presOf" srcId="{62A587B0-7CA7-499E-BDF3-91F458F7413C}" destId="{554131CC-A56D-400A-AC41-FF36F565165E}" srcOrd="0" destOrd="0" presId="urn:microsoft.com/office/officeart/2005/8/layout/vList2"/>
    <dgm:cxn modelId="{C8602A1D-B826-44B0-9748-AAB7CB947E5B}" srcId="{BC9514CD-466E-462B-982C-040A4EFE62DB}" destId="{4E526E4B-757F-4383-AAD9-851A605C112D}" srcOrd="1" destOrd="0" parTransId="{D111B2FB-7E90-4B60-9558-BA2AA74FFA80}" sibTransId="{7B2CF273-B199-4873-8412-0243B6AEDBF9}"/>
    <dgm:cxn modelId="{7D671023-0783-4897-A5BF-60724657F141}" srcId="{BC9514CD-466E-462B-982C-040A4EFE62DB}" destId="{5891C5C3-F195-44EC-A15E-B8F141985255}" srcOrd="2" destOrd="0" parTransId="{A3B514C0-89EB-4A04-AC23-2FCB1756DA74}" sibTransId="{28589D91-0F9C-44D7-86CC-740EAC451905}"/>
    <dgm:cxn modelId="{4AD2492B-F237-4C05-922A-45492DC54417}" type="presOf" srcId="{A4E11F30-E5B7-4BC6-AA0E-6402C57D5B91}" destId="{F7E66399-5CBD-4E84-8225-73E1B7759DEC}" srcOrd="0" destOrd="0" presId="urn:microsoft.com/office/officeart/2005/8/layout/vList2"/>
    <dgm:cxn modelId="{F2BEEE3E-87F0-4471-BEF3-832A086CC32C}" srcId="{A4E11F30-E5B7-4BC6-AA0E-6402C57D5B91}" destId="{BFFE3578-0A50-48A0-9D47-95EFE01A09A7}" srcOrd="0" destOrd="0" parTransId="{AEF926A7-147B-4714-91A3-34CE5C5B0188}" sibTransId="{BA4F819E-A866-4D07-B85E-1D75B5DF49E7}"/>
    <dgm:cxn modelId="{AEA12D5D-9662-45D0-8045-E354EA918B02}" type="presOf" srcId="{AFBCB96B-EFB5-491E-8A05-6EDC145098AD}" destId="{ADED7C1A-43D3-4C6A-B0CD-E313C7A097B6}" srcOrd="0" destOrd="3" presId="urn:microsoft.com/office/officeart/2005/8/layout/vList2"/>
    <dgm:cxn modelId="{FB19C05E-407C-4F99-A8C0-A3F9E5E0E6AA}" srcId="{A4E11F30-E5B7-4BC6-AA0E-6402C57D5B91}" destId="{AFBCB96B-EFB5-491E-8A05-6EDC145098AD}" srcOrd="3" destOrd="0" parTransId="{80B8A002-8F7A-4BAD-80ED-269318F760F3}" sibTransId="{9C8C38EF-B346-4AC6-BCC1-714156BCFEDB}"/>
    <dgm:cxn modelId="{2A40D741-A41B-4218-9616-DEF995532428}" type="presOf" srcId="{77182090-907A-4103-B8C4-1FDD8085C58D}" destId="{ADED7C1A-43D3-4C6A-B0CD-E313C7A097B6}" srcOrd="0" destOrd="1" presId="urn:microsoft.com/office/officeart/2005/8/layout/vList2"/>
    <dgm:cxn modelId="{9FE43E50-A8DD-460A-9A82-AA6E9640601D}" srcId="{A4E11F30-E5B7-4BC6-AA0E-6402C57D5B91}" destId="{77182090-907A-4103-B8C4-1FDD8085C58D}" srcOrd="1" destOrd="0" parTransId="{CCFF9F2C-2E61-42B8-9074-2BC26E874FE9}" sibTransId="{72079393-E2CD-463A-B127-10FD9070A174}"/>
    <dgm:cxn modelId="{31EACE56-70D0-436B-8EB5-671F982E4128}" srcId="{A4E11F30-E5B7-4BC6-AA0E-6402C57D5B91}" destId="{9868E76F-158C-4F5B-87FA-2740D86A5B6C}" srcOrd="2" destOrd="0" parTransId="{941A5388-DEBB-4B1A-9F06-D2337E627A6D}" sibTransId="{6B3206C2-F53B-493D-9F8B-CFB3AB7BB4BE}"/>
    <dgm:cxn modelId="{D0981F79-AA0D-4ECC-8F05-336377D13CCD}" srcId="{BC9514CD-466E-462B-982C-040A4EFE62DB}" destId="{A4E11F30-E5B7-4BC6-AA0E-6402C57D5B91}" srcOrd="0" destOrd="0" parTransId="{004E66FA-09DF-4635-B6F7-0A4FE41B22FC}" sibTransId="{4283CF33-5C3F-4F9B-B062-EF97C934726B}"/>
    <dgm:cxn modelId="{87F52F87-349B-41A9-8CB0-F985D4DFB8C8}" type="presOf" srcId="{5891C5C3-F195-44EC-A15E-B8F141985255}" destId="{FF77F158-A7E0-4988-857E-CEB18F6C325D}" srcOrd="0" destOrd="0" presId="urn:microsoft.com/office/officeart/2005/8/layout/vList2"/>
    <dgm:cxn modelId="{5005B68B-0709-42E3-ACA4-E5A125307F38}" srcId="{BC9514CD-466E-462B-982C-040A4EFE62DB}" destId="{DF61BE22-CC2E-4C82-8CA3-F2A52E5C4647}" srcOrd="3" destOrd="0" parTransId="{94B511CC-F697-410E-9FA6-DA998D8B5AD7}" sibTransId="{3B03F90A-1FD9-4846-9F40-3E518B3E9144}"/>
    <dgm:cxn modelId="{CC3C489C-3922-4221-8F40-F257717A9E01}" type="presOf" srcId="{4E526E4B-757F-4383-AAD9-851A605C112D}" destId="{C3381EF8-0F98-4E16-854B-59FA4E2242C1}" srcOrd="0" destOrd="0" presId="urn:microsoft.com/office/officeart/2005/8/layout/vList2"/>
    <dgm:cxn modelId="{912FD4A2-A6A7-450F-8674-C636029F99F5}" type="presOf" srcId="{DF61BE22-CC2E-4C82-8CA3-F2A52E5C4647}" destId="{BD374A11-29FF-4375-B70E-73DE868E175A}" srcOrd="0" destOrd="0" presId="urn:microsoft.com/office/officeart/2005/8/layout/vList2"/>
    <dgm:cxn modelId="{DE7EF2A7-8D9C-4D8E-B726-8A5527D7CA85}" type="presOf" srcId="{257F2D25-1403-4C0B-B3D0-70A6FF7083BF}" destId="{ABF5D8C9-87BE-47D3-8218-353392A373A7}" srcOrd="0" destOrd="0" presId="urn:microsoft.com/office/officeart/2005/8/layout/vList2"/>
    <dgm:cxn modelId="{127F42BA-6C8C-4963-A7EA-AD6BDE3BA1DF}" type="presOf" srcId="{BC9514CD-466E-462B-982C-040A4EFE62DB}" destId="{8FA5A6A4-0229-456D-A165-18D0994889C1}" srcOrd="0" destOrd="0" presId="urn:microsoft.com/office/officeart/2005/8/layout/vList2"/>
    <dgm:cxn modelId="{93448BC3-F1B8-4BE7-943A-E8E8D2B93403}" type="presOf" srcId="{BFFE3578-0A50-48A0-9D47-95EFE01A09A7}" destId="{ADED7C1A-43D3-4C6A-B0CD-E313C7A097B6}" srcOrd="0" destOrd="0" presId="urn:microsoft.com/office/officeart/2005/8/layout/vList2"/>
    <dgm:cxn modelId="{9A64E9CC-3309-491F-8F19-744A30336691}" type="presOf" srcId="{9868E76F-158C-4F5B-87FA-2740D86A5B6C}" destId="{ADED7C1A-43D3-4C6A-B0CD-E313C7A097B6}" srcOrd="0" destOrd="2" presId="urn:microsoft.com/office/officeart/2005/8/layout/vList2"/>
    <dgm:cxn modelId="{6CAC28DA-7ABF-471C-BAF1-083048DBF49E}" srcId="{BC9514CD-466E-462B-982C-040A4EFE62DB}" destId="{62A587B0-7CA7-499E-BDF3-91F458F7413C}" srcOrd="4" destOrd="0" parTransId="{CA58795F-AE7E-4BDA-B42A-AFAB81E666C7}" sibTransId="{06DE2439-ABE1-4306-A604-9A5FB0B8E597}"/>
    <dgm:cxn modelId="{7FE207FC-FF5C-4225-8DE5-7CCC352DEF43}" srcId="{BC9514CD-466E-462B-982C-040A4EFE62DB}" destId="{257F2D25-1403-4C0B-B3D0-70A6FF7083BF}" srcOrd="5" destOrd="0" parTransId="{B4FC9E60-AF94-4506-9210-9852AC9D12D7}" sibTransId="{2A740972-16E3-455D-A1E3-C2F8CBE6507A}"/>
    <dgm:cxn modelId="{2AC418D3-29CA-46F2-B7C9-0D5A7220DAAA}" type="presParOf" srcId="{8FA5A6A4-0229-456D-A165-18D0994889C1}" destId="{F7E66399-5CBD-4E84-8225-73E1B7759DEC}" srcOrd="0" destOrd="0" presId="urn:microsoft.com/office/officeart/2005/8/layout/vList2"/>
    <dgm:cxn modelId="{6E1B8201-7372-472D-90B0-4F5B10B821D1}" type="presParOf" srcId="{8FA5A6A4-0229-456D-A165-18D0994889C1}" destId="{ADED7C1A-43D3-4C6A-B0CD-E313C7A097B6}" srcOrd="1" destOrd="0" presId="urn:microsoft.com/office/officeart/2005/8/layout/vList2"/>
    <dgm:cxn modelId="{C1B85EB0-9454-4B0A-B453-57F43D974FDC}" type="presParOf" srcId="{8FA5A6A4-0229-456D-A165-18D0994889C1}" destId="{C3381EF8-0F98-4E16-854B-59FA4E2242C1}" srcOrd="2" destOrd="0" presId="urn:microsoft.com/office/officeart/2005/8/layout/vList2"/>
    <dgm:cxn modelId="{89ABE413-29DE-4414-AAD1-7E7072E37883}" type="presParOf" srcId="{8FA5A6A4-0229-456D-A165-18D0994889C1}" destId="{5D777513-2AA8-44C6-8F07-A5171A066A6B}" srcOrd="3" destOrd="0" presId="urn:microsoft.com/office/officeart/2005/8/layout/vList2"/>
    <dgm:cxn modelId="{BCF93FC1-28E0-494E-8190-EE8AB93E5CC2}" type="presParOf" srcId="{8FA5A6A4-0229-456D-A165-18D0994889C1}" destId="{FF77F158-A7E0-4988-857E-CEB18F6C325D}" srcOrd="4" destOrd="0" presId="urn:microsoft.com/office/officeart/2005/8/layout/vList2"/>
    <dgm:cxn modelId="{0EF0B2CA-11DB-4B2F-8E71-F862BB3F0880}" type="presParOf" srcId="{8FA5A6A4-0229-456D-A165-18D0994889C1}" destId="{E9C92A1D-BE7C-4EB7-8BE6-258F7C7A16FF}" srcOrd="5" destOrd="0" presId="urn:microsoft.com/office/officeart/2005/8/layout/vList2"/>
    <dgm:cxn modelId="{9153FAD8-A599-4972-9163-EDFE62485269}" type="presParOf" srcId="{8FA5A6A4-0229-456D-A165-18D0994889C1}" destId="{BD374A11-29FF-4375-B70E-73DE868E175A}" srcOrd="6" destOrd="0" presId="urn:microsoft.com/office/officeart/2005/8/layout/vList2"/>
    <dgm:cxn modelId="{1DF6F685-5E4B-4C5F-9315-C2803205BF1E}" type="presParOf" srcId="{8FA5A6A4-0229-456D-A165-18D0994889C1}" destId="{4FBE2849-B4FC-44AD-A8FC-B984C926CF1D}" srcOrd="7" destOrd="0" presId="urn:microsoft.com/office/officeart/2005/8/layout/vList2"/>
    <dgm:cxn modelId="{B467BBD4-4EC5-4930-8837-809AEC045B56}" type="presParOf" srcId="{8FA5A6A4-0229-456D-A165-18D0994889C1}" destId="{554131CC-A56D-400A-AC41-FF36F565165E}" srcOrd="8" destOrd="0" presId="urn:microsoft.com/office/officeart/2005/8/layout/vList2"/>
    <dgm:cxn modelId="{BB0D9A83-3DBF-4B7A-B7E3-DBB0A132B7EC}" type="presParOf" srcId="{8FA5A6A4-0229-456D-A165-18D0994889C1}" destId="{E05A59E6-E5A8-4307-AE9D-BC636814CD80}" srcOrd="9" destOrd="0" presId="urn:microsoft.com/office/officeart/2005/8/layout/vList2"/>
    <dgm:cxn modelId="{470C3244-ECC4-476A-B875-92BAF569F16D}" type="presParOf" srcId="{8FA5A6A4-0229-456D-A165-18D0994889C1}" destId="{ABF5D8C9-87BE-47D3-8218-353392A373A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9BC4C63-A681-4A16-BA23-A9AB4AAE7CF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C62E8DB2-24DD-4C16-8104-6AE1FC38C51F}">
      <dgm:prSet/>
      <dgm:spPr/>
      <dgm:t>
        <a:bodyPr/>
        <a:lstStyle/>
        <a:p>
          <a:pPr algn="ctr"/>
          <a:r>
            <a:rPr lang="it-IT" b="1" i="0" baseline="0"/>
            <a:t>Il dispositivo per la ripresa e la resilienza – il Regolamento</a:t>
          </a:r>
          <a:endParaRPr lang="it-IT"/>
        </a:p>
      </dgm:t>
    </dgm:pt>
    <dgm:pt modelId="{5AEC1954-9615-44B3-A8F0-16827C39AB7C}" type="parTrans" cxnId="{70EE98D0-EB82-40A5-A0FD-708E37F50E09}">
      <dgm:prSet/>
      <dgm:spPr/>
      <dgm:t>
        <a:bodyPr/>
        <a:lstStyle/>
        <a:p>
          <a:endParaRPr lang="it-IT"/>
        </a:p>
      </dgm:t>
    </dgm:pt>
    <dgm:pt modelId="{DC4C7CFC-E1FD-4A12-956C-426CCA776542}" type="sibTrans" cxnId="{70EE98D0-EB82-40A5-A0FD-708E37F50E09}">
      <dgm:prSet/>
      <dgm:spPr/>
      <dgm:t>
        <a:bodyPr/>
        <a:lstStyle/>
        <a:p>
          <a:endParaRPr lang="it-IT"/>
        </a:p>
      </dgm:t>
    </dgm:pt>
    <dgm:pt modelId="{A60798C0-B97E-489E-BCB3-8F768ED52E4B}" type="pres">
      <dgm:prSet presAssocID="{C9BC4C63-A681-4A16-BA23-A9AB4AAE7CF7}" presName="linear" presStyleCnt="0">
        <dgm:presLayoutVars>
          <dgm:animLvl val="lvl"/>
          <dgm:resizeHandles val="exact"/>
        </dgm:presLayoutVars>
      </dgm:prSet>
      <dgm:spPr/>
    </dgm:pt>
    <dgm:pt modelId="{78CE6739-4368-4939-8982-EBFE5F05BD3D}" type="pres">
      <dgm:prSet presAssocID="{C62E8DB2-24DD-4C16-8104-6AE1FC38C51F}" presName="parentText" presStyleLbl="node1" presStyleIdx="0" presStyleCnt="1">
        <dgm:presLayoutVars>
          <dgm:chMax val="0"/>
          <dgm:bulletEnabled val="1"/>
        </dgm:presLayoutVars>
      </dgm:prSet>
      <dgm:spPr/>
    </dgm:pt>
  </dgm:ptLst>
  <dgm:cxnLst>
    <dgm:cxn modelId="{3DE27DAE-6CC9-4F69-8228-5A5B63F59D7D}" type="presOf" srcId="{C62E8DB2-24DD-4C16-8104-6AE1FC38C51F}" destId="{78CE6739-4368-4939-8982-EBFE5F05BD3D}" srcOrd="0" destOrd="0" presId="urn:microsoft.com/office/officeart/2005/8/layout/vList2"/>
    <dgm:cxn modelId="{70EE98D0-EB82-40A5-A0FD-708E37F50E09}" srcId="{C9BC4C63-A681-4A16-BA23-A9AB4AAE7CF7}" destId="{C62E8DB2-24DD-4C16-8104-6AE1FC38C51F}" srcOrd="0" destOrd="0" parTransId="{5AEC1954-9615-44B3-A8F0-16827C39AB7C}" sibTransId="{DC4C7CFC-E1FD-4A12-956C-426CCA776542}"/>
    <dgm:cxn modelId="{779F6CF8-6F6F-48F8-B0F1-5CAC397EB153}" type="presOf" srcId="{C9BC4C63-A681-4A16-BA23-A9AB4AAE7CF7}" destId="{A60798C0-B97E-489E-BCB3-8F768ED52E4B}" srcOrd="0" destOrd="0" presId="urn:microsoft.com/office/officeart/2005/8/layout/vList2"/>
    <dgm:cxn modelId="{5AB2354D-AD87-4FA1-99BE-B55548C9C40D}" type="presParOf" srcId="{A60798C0-B97E-489E-BCB3-8F768ED52E4B}" destId="{78CE6739-4368-4939-8982-EBFE5F05BD3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6E9624-9392-490C-B3E7-24B46D93D3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C41F577-A202-4115-B684-3790C2B489FD}">
      <dgm:prSet custT="1"/>
      <dgm:spPr/>
      <dgm:t>
        <a:bodyPr/>
        <a:lstStyle/>
        <a:p>
          <a:pPr algn="just"/>
          <a:r>
            <a:rPr lang="it-IT" sz="1000" b="1" dirty="0"/>
            <a:t>(</a:t>
          </a:r>
          <a:r>
            <a:rPr lang="it-IT" sz="1400" b="1" dirty="0"/>
            <a:t>art.10) </a:t>
          </a:r>
          <a:r>
            <a:rPr lang="it-IT" sz="1400" dirty="0"/>
            <a:t>Entro il 31 dicembre 2024 la Commissione procede a un riesame dell'applicazione del presente articolo. A tal fine la Commissione elabora una relazione che trasmette al Parlamento europeo e al Consiglio, corredata se del caso di una proposta legislativa. </a:t>
          </a:r>
        </a:p>
      </dgm:t>
    </dgm:pt>
    <dgm:pt modelId="{D815F9E3-CACF-4195-90FB-2B1E111FDA04}" type="parTrans" cxnId="{A3EA5E9B-B809-4AD3-8C26-92DA27BD4BAC}">
      <dgm:prSet/>
      <dgm:spPr/>
      <dgm:t>
        <a:bodyPr/>
        <a:lstStyle/>
        <a:p>
          <a:endParaRPr lang="it-IT"/>
        </a:p>
      </dgm:t>
    </dgm:pt>
    <dgm:pt modelId="{BE802A17-205C-42B1-892B-ABE577F3B30A}" type="sibTrans" cxnId="{A3EA5E9B-B809-4AD3-8C26-92DA27BD4BAC}">
      <dgm:prSet/>
      <dgm:spPr/>
      <dgm:t>
        <a:bodyPr/>
        <a:lstStyle/>
        <a:p>
          <a:endParaRPr lang="it-IT"/>
        </a:p>
      </dgm:t>
    </dgm:pt>
    <dgm:pt modelId="{98BBB85E-3CCD-400C-9985-0126AE37FE7C}">
      <dgm:prSet custT="1"/>
      <dgm:spPr/>
      <dgm:t>
        <a:bodyPr/>
        <a:lstStyle/>
        <a:p>
          <a:pPr algn="just"/>
          <a:r>
            <a:rPr lang="it-IT" sz="1400" dirty="0"/>
            <a:t>Qualora subentrino importanti cambiamenti nella situazione socioeconomica dell'Unione, la Commissione può presentare una proposta di riesame dell'applicazione del presente articolo, oppure il Parlamento europeo o il Consiglio, agendo rispettivamente a norma dell'articolo 225 o 241 TFUE, possono richiedere alla Commissione di presentare tale proposta.</a:t>
          </a:r>
        </a:p>
      </dgm:t>
    </dgm:pt>
    <dgm:pt modelId="{F47F2D17-FE54-4568-85D2-E1E728AF009A}" type="parTrans" cxnId="{BD64BF20-C939-464D-895F-E5B8AA95798F}">
      <dgm:prSet/>
      <dgm:spPr/>
      <dgm:t>
        <a:bodyPr/>
        <a:lstStyle/>
        <a:p>
          <a:endParaRPr lang="it-IT"/>
        </a:p>
      </dgm:t>
    </dgm:pt>
    <dgm:pt modelId="{1F9698AF-750C-40DE-BFA0-11FB5C5DCCF2}" type="sibTrans" cxnId="{BD64BF20-C939-464D-895F-E5B8AA95798F}">
      <dgm:prSet/>
      <dgm:spPr/>
      <dgm:t>
        <a:bodyPr/>
        <a:lstStyle/>
        <a:p>
          <a:endParaRPr lang="it-IT"/>
        </a:p>
      </dgm:t>
    </dgm:pt>
    <dgm:pt modelId="{AADF9292-366E-4540-AE18-31DD05949E76}">
      <dgm:prSet custT="1"/>
      <dgm:spPr/>
      <dgm:t>
        <a:bodyPr/>
        <a:lstStyle/>
        <a:p>
          <a:pPr algn="just"/>
          <a:r>
            <a:rPr lang="it-IT" sz="1100" b="1" dirty="0"/>
            <a:t>(art.11) </a:t>
          </a:r>
          <a:r>
            <a:rPr lang="it-IT" sz="1100" dirty="0"/>
            <a:t>Per ciascuno Stato membro è calcolato un contributo finanziario massimo per l'assegnazione dell'importo relativo al sostegno non rimborsabile (</a:t>
          </a:r>
          <a:r>
            <a:rPr lang="it-IT" sz="1100" i="1" dirty="0" err="1"/>
            <a:t>grants</a:t>
          </a:r>
          <a:r>
            <a:rPr lang="it-IT" sz="1100" b="1" dirty="0">
              <a:solidFill>
                <a:schemeClr val="accent4"/>
              </a:solidFill>
            </a:rPr>
            <a:t>) utilizzando la metodologia basata sulla popolazione, l'inverso del prodotto interno lordo (PIL) pro capite e il relativo tasso di disoccupazione di ciascuno Stato membro</a:t>
          </a:r>
          <a:r>
            <a:rPr lang="it-IT" sz="1100" dirty="0"/>
            <a:t>. </a:t>
          </a:r>
          <a:r>
            <a:rPr lang="it-IT" sz="1100" i="1" dirty="0"/>
            <a:t>(Per il 2023, il criterio della disoccupazione viene sostituito, in pari proporzioni, dalla diminuzione percentuale del PIL reale nel 2020 e dalla variazione percentuale aggregata del PIL reale nel periodo 2020-2021, basandosi, in via preliminare, sulle previsioni di autunno 2020 della Commissione, da aggiornare poi entro il 30 giugno 2022 con dati statistici più recenti).</a:t>
          </a:r>
          <a:endParaRPr lang="it-IT" sz="1100" dirty="0"/>
        </a:p>
      </dgm:t>
    </dgm:pt>
    <dgm:pt modelId="{9AE4FF7C-A4C0-4B9F-98A4-564A43D33B3E}" type="parTrans" cxnId="{D99E2FCE-BC89-4CA1-A293-C26BB18F1E45}">
      <dgm:prSet/>
      <dgm:spPr/>
      <dgm:t>
        <a:bodyPr/>
        <a:lstStyle/>
        <a:p>
          <a:endParaRPr lang="it-IT"/>
        </a:p>
      </dgm:t>
    </dgm:pt>
    <dgm:pt modelId="{AAFD5BB6-B707-47E1-917A-0AD19FDF69BC}" type="sibTrans" cxnId="{D99E2FCE-BC89-4CA1-A293-C26BB18F1E45}">
      <dgm:prSet/>
      <dgm:spPr/>
      <dgm:t>
        <a:bodyPr/>
        <a:lstStyle/>
        <a:p>
          <a:endParaRPr lang="it-IT"/>
        </a:p>
      </dgm:t>
    </dgm:pt>
    <dgm:pt modelId="{8AC2AEF8-D954-40C5-8A34-FC05AEAB66DA}">
      <dgm:prSet custT="1"/>
      <dgm:spPr/>
      <dgm:t>
        <a:bodyPr/>
        <a:lstStyle/>
        <a:p>
          <a:pPr algn="just"/>
          <a:r>
            <a:rPr lang="it-IT" sz="1000" b="1" dirty="0">
              <a:solidFill>
                <a:schemeClr val="accent4"/>
              </a:solidFill>
            </a:rPr>
            <a:t>(</a:t>
          </a:r>
          <a:r>
            <a:rPr lang="it-IT" sz="1200" b="1" dirty="0">
              <a:solidFill>
                <a:schemeClr val="accent4"/>
              </a:solidFill>
            </a:rPr>
            <a:t>art. 12</a:t>
          </a:r>
          <a:r>
            <a:rPr lang="it-IT" sz="1200" dirty="0">
              <a:solidFill>
                <a:schemeClr val="accent4"/>
              </a:solidFill>
            </a:rPr>
            <a:t>) </a:t>
          </a:r>
          <a:r>
            <a:rPr lang="it-IT" sz="1200" dirty="0"/>
            <a:t>Per il periodo </a:t>
          </a:r>
          <a:r>
            <a:rPr lang="it-IT" sz="1200" b="1" dirty="0">
              <a:solidFill>
                <a:schemeClr val="accent4"/>
              </a:solidFill>
            </a:rPr>
            <a:t>fino al 31 dicembre 2022 </a:t>
          </a:r>
          <a:r>
            <a:rPr lang="it-IT" sz="1200" dirty="0"/>
            <a:t>la Commissione mette a disposizione per </a:t>
          </a:r>
          <a:r>
            <a:rPr lang="it-IT" sz="1200" b="1" dirty="0">
              <a:solidFill>
                <a:schemeClr val="accent4"/>
              </a:solidFill>
            </a:rPr>
            <a:t>assegnazione il 70 per cento </a:t>
          </a:r>
          <a:r>
            <a:rPr lang="it-IT" sz="1200" dirty="0"/>
            <a:t>dell'importo di </a:t>
          </a:r>
          <a:r>
            <a:rPr lang="it-IT" sz="1200" b="1" dirty="0">
              <a:solidFill>
                <a:schemeClr val="accent4"/>
              </a:solidFill>
            </a:rPr>
            <a:t>312,5 miliardi di euro</a:t>
          </a:r>
          <a:r>
            <a:rPr lang="it-IT" sz="1200" b="1" dirty="0"/>
            <a:t> </a:t>
          </a:r>
          <a:r>
            <a:rPr lang="it-IT" sz="1200" dirty="0"/>
            <a:t>(sussidi/</a:t>
          </a:r>
          <a:r>
            <a:rPr lang="it-IT" sz="1200" i="1" dirty="0" err="1"/>
            <a:t>grants</a:t>
          </a:r>
          <a:r>
            <a:rPr lang="it-IT" sz="1200" dirty="0"/>
            <a:t>). Al fine di attuare i propri Piani per la ripresa e la resilienza (</a:t>
          </a:r>
          <a:r>
            <a:rPr lang="it-IT" sz="1200" i="1" dirty="0"/>
            <a:t>definiti negli articoli successivi</a:t>
          </a:r>
          <a:r>
            <a:rPr lang="it-IT" sz="1200" dirty="0"/>
            <a:t>), ciascuno Stato membro può presentare richieste entro il limite del rispettivo contributo finanziario massimo. </a:t>
          </a:r>
          <a:r>
            <a:rPr lang="it-IT" sz="1200" b="1" dirty="0">
              <a:solidFill>
                <a:schemeClr val="accent4"/>
              </a:solidFill>
            </a:rPr>
            <a:t>Per il periodo compreso tra il 31 dicembre 2022 e il 31 dicembre 2023 il restante 30 per cento.</a:t>
          </a:r>
          <a:endParaRPr lang="it-IT" sz="1200" dirty="0">
            <a:solidFill>
              <a:schemeClr val="accent4"/>
            </a:solidFill>
          </a:endParaRPr>
        </a:p>
      </dgm:t>
    </dgm:pt>
    <dgm:pt modelId="{A83005C1-8F66-4545-AFF4-5F0F04728F7F}" type="parTrans" cxnId="{931F7641-E76E-41CC-8210-6D4BC87F4731}">
      <dgm:prSet/>
      <dgm:spPr/>
      <dgm:t>
        <a:bodyPr/>
        <a:lstStyle/>
        <a:p>
          <a:endParaRPr lang="it-IT"/>
        </a:p>
      </dgm:t>
    </dgm:pt>
    <dgm:pt modelId="{15E42761-4B4C-4203-9D27-F6FBD6EEA5DF}" type="sibTrans" cxnId="{931F7641-E76E-41CC-8210-6D4BC87F4731}">
      <dgm:prSet/>
      <dgm:spPr/>
      <dgm:t>
        <a:bodyPr/>
        <a:lstStyle/>
        <a:p>
          <a:endParaRPr lang="it-IT"/>
        </a:p>
      </dgm:t>
    </dgm:pt>
    <dgm:pt modelId="{0F1AA94A-9102-4253-AFBD-E6497B3D3729}">
      <dgm:prSet custT="1"/>
      <dgm:spPr/>
      <dgm:t>
        <a:bodyPr/>
        <a:lstStyle/>
        <a:p>
          <a:pPr algn="just"/>
          <a:r>
            <a:rPr lang="it-IT" sz="500" b="1" dirty="0"/>
            <a:t>(</a:t>
          </a:r>
          <a:r>
            <a:rPr lang="it-IT" sz="1100" b="1" dirty="0"/>
            <a:t>art.13</a:t>
          </a:r>
          <a:r>
            <a:rPr lang="it-IT" sz="1100" dirty="0"/>
            <a:t>) Previa adozione entro il 31 dicembre 2021 da parte del Consiglio della decisione di esecuzione indicata nell’articolo 20, e su richiesta presentata da uno Stato membro unitamente al proprio piano per la ripresa e la resilienza, </a:t>
          </a:r>
          <a:r>
            <a:rPr lang="it-IT" sz="1100" b="1" dirty="0"/>
            <a:t>la Commissione versa un prefinanziamento per un importo fino al 13 per cento del contributo finanziario e, se del caso, fino al 13 per cento del prestito conformemente all'articolo 20</a:t>
          </a:r>
          <a:r>
            <a:rPr lang="it-IT" sz="1100" dirty="0"/>
            <a:t>. La Commissione effettua il pagamento corrispondente entro due mesi dall'adozione, da parte della Commissione, dell'impegno giuridico di cui all'articolo 23. </a:t>
          </a:r>
        </a:p>
      </dgm:t>
    </dgm:pt>
    <dgm:pt modelId="{49BEAA21-93EF-4310-8518-5112A504A2DA}" type="parTrans" cxnId="{C99AFEBF-79B3-44F6-AD35-53A8A15B2111}">
      <dgm:prSet/>
      <dgm:spPr/>
      <dgm:t>
        <a:bodyPr/>
        <a:lstStyle/>
        <a:p>
          <a:endParaRPr lang="it-IT"/>
        </a:p>
      </dgm:t>
    </dgm:pt>
    <dgm:pt modelId="{9CE17063-2B4A-4E96-8415-36C7E9D8912E}" type="sibTrans" cxnId="{C99AFEBF-79B3-44F6-AD35-53A8A15B2111}">
      <dgm:prSet/>
      <dgm:spPr/>
      <dgm:t>
        <a:bodyPr/>
        <a:lstStyle/>
        <a:p>
          <a:endParaRPr lang="it-IT"/>
        </a:p>
      </dgm:t>
    </dgm:pt>
    <dgm:pt modelId="{4D32BB68-0E57-45E1-BCC0-D0D4109407A0}">
      <dgm:prSet custT="1"/>
      <dgm:spPr/>
      <dgm:t>
        <a:bodyPr/>
        <a:lstStyle/>
        <a:p>
          <a:pPr algn="just"/>
          <a:r>
            <a:rPr lang="it-IT" sz="1400" dirty="0"/>
            <a:t>In caso di prefinanziamento, i contributi finanziari e, laddove applicabile, il prestito da versare, sono adeguati proporzionalmente</a:t>
          </a:r>
          <a:r>
            <a:rPr lang="it-IT" sz="1000" dirty="0"/>
            <a:t>. </a:t>
          </a:r>
        </a:p>
      </dgm:t>
    </dgm:pt>
    <dgm:pt modelId="{3F9F82F4-C549-417F-B730-49A104725A6B}" type="parTrans" cxnId="{C59E04F0-081F-4DE5-A6B8-C893CD0596D5}">
      <dgm:prSet/>
      <dgm:spPr/>
      <dgm:t>
        <a:bodyPr/>
        <a:lstStyle/>
        <a:p>
          <a:endParaRPr lang="it-IT"/>
        </a:p>
      </dgm:t>
    </dgm:pt>
    <dgm:pt modelId="{3EA78A15-AAB2-40B5-A41B-FAECB5D374A2}" type="sibTrans" cxnId="{C59E04F0-081F-4DE5-A6B8-C893CD0596D5}">
      <dgm:prSet/>
      <dgm:spPr/>
      <dgm:t>
        <a:bodyPr/>
        <a:lstStyle/>
        <a:p>
          <a:endParaRPr lang="it-IT"/>
        </a:p>
      </dgm:t>
    </dgm:pt>
    <dgm:pt modelId="{2E067E7A-883D-4B0F-9BB8-C39A1BADC256}">
      <dgm:prSet custT="1"/>
      <dgm:spPr/>
      <dgm:t>
        <a:bodyPr/>
        <a:lstStyle/>
        <a:p>
          <a:pPr algn="just"/>
          <a:r>
            <a:rPr lang="it-IT" sz="1400" dirty="0"/>
            <a:t>Qualora l'importo del prefinanziamento del contributo finanziario superi il 13 per cento del contributo finanziario massimo calcolato in conformità dell'articolo 11, entro il 30 giugno 2022, il pagamento seguente autorizzato in conformità dell'articolo 24 e, se necessario, i pagamenti successivi sono ridotti fino a compensare l'importo eccedente. Se i rimanenti pagamenti sono insufficienti, l'importo eccedente è restituito.</a:t>
          </a:r>
        </a:p>
      </dgm:t>
    </dgm:pt>
    <dgm:pt modelId="{B4D6F7F4-5065-4898-A7EF-C8E0F2A227EB}" type="parTrans" cxnId="{807FD093-9A5B-4F4B-9AEB-A113FAE41AF8}">
      <dgm:prSet/>
      <dgm:spPr/>
      <dgm:t>
        <a:bodyPr/>
        <a:lstStyle/>
        <a:p>
          <a:endParaRPr lang="it-IT"/>
        </a:p>
      </dgm:t>
    </dgm:pt>
    <dgm:pt modelId="{F37B3A2D-B750-496C-91AE-AEF9D6DED42B}" type="sibTrans" cxnId="{807FD093-9A5B-4F4B-9AEB-A113FAE41AF8}">
      <dgm:prSet/>
      <dgm:spPr/>
      <dgm:t>
        <a:bodyPr/>
        <a:lstStyle/>
        <a:p>
          <a:endParaRPr lang="it-IT"/>
        </a:p>
      </dgm:t>
    </dgm:pt>
    <dgm:pt modelId="{CA5F2B21-704A-4020-A7BE-7504B5ED4D37}" type="pres">
      <dgm:prSet presAssocID="{AD6E9624-9392-490C-B3E7-24B46D93D3DC}" presName="linear" presStyleCnt="0">
        <dgm:presLayoutVars>
          <dgm:animLvl val="lvl"/>
          <dgm:resizeHandles val="exact"/>
        </dgm:presLayoutVars>
      </dgm:prSet>
      <dgm:spPr/>
    </dgm:pt>
    <dgm:pt modelId="{4AA4D1D8-01F1-4329-965B-467537D42CE9}" type="pres">
      <dgm:prSet presAssocID="{9C41F577-A202-4115-B684-3790C2B489FD}" presName="parentText" presStyleLbl="node1" presStyleIdx="0" presStyleCnt="7" custScaleY="109315" custLinFactY="-16530" custLinFactNeighborX="-370" custLinFactNeighborY="-100000">
        <dgm:presLayoutVars>
          <dgm:chMax val="0"/>
          <dgm:bulletEnabled val="1"/>
        </dgm:presLayoutVars>
      </dgm:prSet>
      <dgm:spPr/>
    </dgm:pt>
    <dgm:pt modelId="{006EB5D7-D1B3-4A4A-8AB8-FA7E8A6BACD1}" type="pres">
      <dgm:prSet presAssocID="{BE802A17-205C-42B1-892B-ABE577F3B30A}" presName="spacer" presStyleCnt="0"/>
      <dgm:spPr/>
    </dgm:pt>
    <dgm:pt modelId="{1979DF4E-66A0-4F59-B3FA-CE20D15945E0}" type="pres">
      <dgm:prSet presAssocID="{98BBB85E-3CCD-400C-9985-0126AE37FE7C}" presName="parentText" presStyleLbl="node1" presStyleIdx="1" presStyleCnt="7" custLinFactY="-14737" custLinFactNeighborX="930" custLinFactNeighborY="-100000">
        <dgm:presLayoutVars>
          <dgm:chMax val="0"/>
          <dgm:bulletEnabled val="1"/>
        </dgm:presLayoutVars>
      </dgm:prSet>
      <dgm:spPr/>
    </dgm:pt>
    <dgm:pt modelId="{779B3915-FA80-482F-B6AE-116A88E69C27}" type="pres">
      <dgm:prSet presAssocID="{1F9698AF-750C-40DE-BFA0-11FB5C5DCCF2}" presName="spacer" presStyleCnt="0"/>
      <dgm:spPr/>
    </dgm:pt>
    <dgm:pt modelId="{527DE180-528A-465F-B6A0-191D41C343E5}" type="pres">
      <dgm:prSet presAssocID="{AADF9292-366E-4540-AE18-31DD05949E76}" presName="parentText" presStyleLbl="node1" presStyleIdx="2" presStyleCnt="7" custScaleY="117807" custLinFactY="-11438" custLinFactNeighborX="-367" custLinFactNeighborY="-100000">
        <dgm:presLayoutVars>
          <dgm:chMax val="0"/>
          <dgm:bulletEnabled val="1"/>
        </dgm:presLayoutVars>
      </dgm:prSet>
      <dgm:spPr/>
    </dgm:pt>
    <dgm:pt modelId="{E3CE30EE-E4B6-4BCB-A138-D8531D26A368}" type="pres">
      <dgm:prSet presAssocID="{AAFD5BB6-B707-47E1-917A-0AD19FDF69BC}" presName="spacer" presStyleCnt="0"/>
      <dgm:spPr/>
    </dgm:pt>
    <dgm:pt modelId="{5FCC5BF4-0FC6-4F60-B5BA-BCD0BF4AA64A}" type="pres">
      <dgm:prSet presAssocID="{8AC2AEF8-D954-40C5-8A34-FC05AEAB66DA}" presName="parentText" presStyleLbl="node1" presStyleIdx="3" presStyleCnt="7" custLinFactY="-4511" custLinFactNeighborX="-183" custLinFactNeighborY="-100000">
        <dgm:presLayoutVars>
          <dgm:chMax val="0"/>
          <dgm:bulletEnabled val="1"/>
        </dgm:presLayoutVars>
      </dgm:prSet>
      <dgm:spPr/>
    </dgm:pt>
    <dgm:pt modelId="{200BC63E-231E-4304-8A42-C5F72F532D17}" type="pres">
      <dgm:prSet presAssocID="{15E42761-4B4C-4203-9D27-F6FBD6EEA5DF}" presName="spacer" presStyleCnt="0"/>
      <dgm:spPr/>
    </dgm:pt>
    <dgm:pt modelId="{93AEE795-EAA8-4060-9B12-44D7384B647D}" type="pres">
      <dgm:prSet presAssocID="{0F1AA94A-9102-4253-AFBD-E6497B3D3729}" presName="parentText" presStyleLbl="node1" presStyleIdx="4" presStyleCnt="7" custScaleY="113416" custLinFactY="855" custLinFactNeighborX="275" custLinFactNeighborY="100000">
        <dgm:presLayoutVars>
          <dgm:chMax val="0"/>
          <dgm:bulletEnabled val="1"/>
        </dgm:presLayoutVars>
      </dgm:prSet>
      <dgm:spPr/>
    </dgm:pt>
    <dgm:pt modelId="{5BA75330-A30D-45CA-B4A3-A51B7CB3730D}" type="pres">
      <dgm:prSet presAssocID="{9CE17063-2B4A-4E96-8415-36C7E9D8912E}" presName="spacer" presStyleCnt="0"/>
      <dgm:spPr/>
    </dgm:pt>
    <dgm:pt modelId="{3E85E912-3EE7-4603-89CB-E863D836497A}" type="pres">
      <dgm:prSet presAssocID="{4D32BB68-0E57-45E1-BCC0-D0D4109407A0}" presName="parentText" presStyleLbl="node1" presStyleIdx="5" presStyleCnt="7" custScaleY="45556" custLinFactY="305" custLinFactNeighborX="-92" custLinFactNeighborY="100000">
        <dgm:presLayoutVars>
          <dgm:chMax val="0"/>
          <dgm:bulletEnabled val="1"/>
        </dgm:presLayoutVars>
      </dgm:prSet>
      <dgm:spPr/>
    </dgm:pt>
    <dgm:pt modelId="{3478D532-52BB-4E62-9D89-4C6BD5777BA1}" type="pres">
      <dgm:prSet presAssocID="{3EA78A15-AAB2-40B5-A41B-FAECB5D374A2}" presName="spacer" presStyleCnt="0"/>
      <dgm:spPr/>
    </dgm:pt>
    <dgm:pt modelId="{90E685E4-5769-48B3-9049-B8B7412E47D0}" type="pres">
      <dgm:prSet presAssocID="{2E067E7A-883D-4B0F-9BB8-C39A1BADC256}" presName="parentText" presStyleLbl="node1" presStyleIdx="6" presStyleCnt="7" custLinFactY="19142" custLinFactNeighborX="92" custLinFactNeighborY="100000">
        <dgm:presLayoutVars>
          <dgm:chMax val="0"/>
          <dgm:bulletEnabled val="1"/>
        </dgm:presLayoutVars>
      </dgm:prSet>
      <dgm:spPr/>
    </dgm:pt>
  </dgm:ptLst>
  <dgm:cxnLst>
    <dgm:cxn modelId="{BD64BF20-C939-464D-895F-E5B8AA95798F}" srcId="{AD6E9624-9392-490C-B3E7-24B46D93D3DC}" destId="{98BBB85E-3CCD-400C-9985-0126AE37FE7C}" srcOrd="1" destOrd="0" parTransId="{F47F2D17-FE54-4568-85D2-E1E728AF009A}" sibTransId="{1F9698AF-750C-40DE-BFA0-11FB5C5DCCF2}"/>
    <dgm:cxn modelId="{5609723D-3055-44E4-AD7F-64740A9AAE8B}" type="presOf" srcId="{AD6E9624-9392-490C-B3E7-24B46D93D3DC}" destId="{CA5F2B21-704A-4020-A7BE-7504B5ED4D37}" srcOrd="0" destOrd="0" presId="urn:microsoft.com/office/officeart/2005/8/layout/vList2"/>
    <dgm:cxn modelId="{931F7641-E76E-41CC-8210-6D4BC87F4731}" srcId="{AD6E9624-9392-490C-B3E7-24B46D93D3DC}" destId="{8AC2AEF8-D954-40C5-8A34-FC05AEAB66DA}" srcOrd="3" destOrd="0" parTransId="{A83005C1-8F66-4545-AFF4-5F0F04728F7F}" sibTransId="{15E42761-4B4C-4203-9D27-F6FBD6EEA5DF}"/>
    <dgm:cxn modelId="{934A366E-9A69-4AD8-9928-EE4F32C48F66}" type="presOf" srcId="{2E067E7A-883D-4B0F-9BB8-C39A1BADC256}" destId="{90E685E4-5769-48B3-9049-B8B7412E47D0}" srcOrd="0" destOrd="0" presId="urn:microsoft.com/office/officeart/2005/8/layout/vList2"/>
    <dgm:cxn modelId="{291B4455-51F2-4F14-96FB-402DDFAB664F}" type="presOf" srcId="{AADF9292-366E-4540-AE18-31DD05949E76}" destId="{527DE180-528A-465F-B6A0-191D41C343E5}" srcOrd="0" destOrd="0" presId="urn:microsoft.com/office/officeart/2005/8/layout/vList2"/>
    <dgm:cxn modelId="{807FD093-9A5B-4F4B-9AEB-A113FAE41AF8}" srcId="{AD6E9624-9392-490C-B3E7-24B46D93D3DC}" destId="{2E067E7A-883D-4B0F-9BB8-C39A1BADC256}" srcOrd="6" destOrd="0" parTransId="{B4D6F7F4-5065-4898-A7EF-C8E0F2A227EB}" sibTransId="{F37B3A2D-B750-496C-91AE-AEF9D6DED42B}"/>
    <dgm:cxn modelId="{A3EA5E9B-B809-4AD3-8C26-92DA27BD4BAC}" srcId="{AD6E9624-9392-490C-B3E7-24B46D93D3DC}" destId="{9C41F577-A202-4115-B684-3790C2B489FD}" srcOrd="0" destOrd="0" parTransId="{D815F9E3-CACF-4195-90FB-2B1E111FDA04}" sibTransId="{BE802A17-205C-42B1-892B-ABE577F3B30A}"/>
    <dgm:cxn modelId="{BA61BEA8-A540-4D33-8113-2D87A2611281}" type="presOf" srcId="{8AC2AEF8-D954-40C5-8A34-FC05AEAB66DA}" destId="{5FCC5BF4-0FC6-4F60-B5BA-BCD0BF4AA64A}" srcOrd="0" destOrd="0" presId="urn:microsoft.com/office/officeart/2005/8/layout/vList2"/>
    <dgm:cxn modelId="{9F22D1A9-B3AC-41EA-A66B-E0470C28E002}" type="presOf" srcId="{4D32BB68-0E57-45E1-BCC0-D0D4109407A0}" destId="{3E85E912-3EE7-4603-89CB-E863D836497A}" srcOrd="0" destOrd="0" presId="urn:microsoft.com/office/officeart/2005/8/layout/vList2"/>
    <dgm:cxn modelId="{C99AFEBF-79B3-44F6-AD35-53A8A15B2111}" srcId="{AD6E9624-9392-490C-B3E7-24B46D93D3DC}" destId="{0F1AA94A-9102-4253-AFBD-E6497B3D3729}" srcOrd="4" destOrd="0" parTransId="{49BEAA21-93EF-4310-8518-5112A504A2DA}" sibTransId="{9CE17063-2B4A-4E96-8415-36C7E9D8912E}"/>
    <dgm:cxn modelId="{41DBB7CD-EE73-4800-B025-755EBD8AB0B7}" type="presOf" srcId="{9C41F577-A202-4115-B684-3790C2B489FD}" destId="{4AA4D1D8-01F1-4329-965B-467537D42CE9}" srcOrd="0" destOrd="0" presId="urn:microsoft.com/office/officeart/2005/8/layout/vList2"/>
    <dgm:cxn modelId="{D99E2FCE-BC89-4CA1-A293-C26BB18F1E45}" srcId="{AD6E9624-9392-490C-B3E7-24B46D93D3DC}" destId="{AADF9292-366E-4540-AE18-31DD05949E76}" srcOrd="2" destOrd="0" parTransId="{9AE4FF7C-A4C0-4B9F-98A4-564A43D33B3E}" sibTransId="{AAFD5BB6-B707-47E1-917A-0AD19FDF69BC}"/>
    <dgm:cxn modelId="{B8D376ED-0D85-4564-845C-C3D2F02E3BD6}" type="presOf" srcId="{0F1AA94A-9102-4253-AFBD-E6497B3D3729}" destId="{93AEE795-EAA8-4060-9B12-44D7384B647D}" srcOrd="0" destOrd="0" presId="urn:microsoft.com/office/officeart/2005/8/layout/vList2"/>
    <dgm:cxn modelId="{C59E04F0-081F-4DE5-A6B8-C893CD0596D5}" srcId="{AD6E9624-9392-490C-B3E7-24B46D93D3DC}" destId="{4D32BB68-0E57-45E1-BCC0-D0D4109407A0}" srcOrd="5" destOrd="0" parTransId="{3F9F82F4-C549-417F-B730-49A104725A6B}" sibTransId="{3EA78A15-AAB2-40B5-A41B-FAECB5D374A2}"/>
    <dgm:cxn modelId="{DCB20BF6-CDA8-4A86-9A80-2D5F7AF50739}" type="presOf" srcId="{98BBB85E-3CCD-400C-9985-0126AE37FE7C}" destId="{1979DF4E-66A0-4F59-B3FA-CE20D15945E0}" srcOrd="0" destOrd="0" presId="urn:microsoft.com/office/officeart/2005/8/layout/vList2"/>
    <dgm:cxn modelId="{8D69003F-959D-4930-AE87-6943B4DC2D9A}" type="presParOf" srcId="{CA5F2B21-704A-4020-A7BE-7504B5ED4D37}" destId="{4AA4D1D8-01F1-4329-965B-467537D42CE9}" srcOrd="0" destOrd="0" presId="urn:microsoft.com/office/officeart/2005/8/layout/vList2"/>
    <dgm:cxn modelId="{2CCCAACA-05A6-4127-9728-8CFE23F154BF}" type="presParOf" srcId="{CA5F2B21-704A-4020-A7BE-7504B5ED4D37}" destId="{006EB5D7-D1B3-4A4A-8AB8-FA7E8A6BACD1}" srcOrd="1" destOrd="0" presId="urn:microsoft.com/office/officeart/2005/8/layout/vList2"/>
    <dgm:cxn modelId="{B30B73DD-CE8F-47E6-8734-92BAB38CBAFE}" type="presParOf" srcId="{CA5F2B21-704A-4020-A7BE-7504B5ED4D37}" destId="{1979DF4E-66A0-4F59-B3FA-CE20D15945E0}" srcOrd="2" destOrd="0" presId="urn:microsoft.com/office/officeart/2005/8/layout/vList2"/>
    <dgm:cxn modelId="{BAD8BDBB-6FE4-405A-8E03-33E913717BC3}" type="presParOf" srcId="{CA5F2B21-704A-4020-A7BE-7504B5ED4D37}" destId="{779B3915-FA80-482F-B6AE-116A88E69C27}" srcOrd="3" destOrd="0" presId="urn:microsoft.com/office/officeart/2005/8/layout/vList2"/>
    <dgm:cxn modelId="{44699E5B-1F3B-4582-89B4-27B2EC5CC14E}" type="presParOf" srcId="{CA5F2B21-704A-4020-A7BE-7504B5ED4D37}" destId="{527DE180-528A-465F-B6A0-191D41C343E5}" srcOrd="4" destOrd="0" presId="urn:microsoft.com/office/officeart/2005/8/layout/vList2"/>
    <dgm:cxn modelId="{158C70EA-2917-4F2D-8B94-EA4B1A6C64B5}" type="presParOf" srcId="{CA5F2B21-704A-4020-A7BE-7504B5ED4D37}" destId="{E3CE30EE-E4B6-4BCB-A138-D8531D26A368}" srcOrd="5" destOrd="0" presId="urn:microsoft.com/office/officeart/2005/8/layout/vList2"/>
    <dgm:cxn modelId="{CBEF1610-D118-4813-B2C7-0DF54E04F365}" type="presParOf" srcId="{CA5F2B21-704A-4020-A7BE-7504B5ED4D37}" destId="{5FCC5BF4-0FC6-4F60-B5BA-BCD0BF4AA64A}" srcOrd="6" destOrd="0" presId="urn:microsoft.com/office/officeart/2005/8/layout/vList2"/>
    <dgm:cxn modelId="{4A4B8EBE-AAE7-4FF8-9047-576E6A81003B}" type="presParOf" srcId="{CA5F2B21-704A-4020-A7BE-7504B5ED4D37}" destId="{200BC63E-231E-4304-8A42-C5F72F532D17}" srcOrd="7" destOrd="0" presId="urn:microsoft.com/office/officeart/2005/8/layout/vList2"/>
    <dgm:cxn modelId="{D04257CD-5A92-470C-BBCC-ECA3D3F0090F}" type="presParOf" srcId="{CA5F2B21-704A-4020-A7BE-7504B5ED4D37}" destId="{93AEE795-EAA8-4060-9B12-44D7384B647D}" srcOrd="8" destOrd="0" presId="urn:microsoft.com/office/officeart/2005/8/layout/vList2"/>
    <dgm:cxn modelId="{6A90D462-2B3F-4C9E-A847-8B649406ABE1}" type="presParOf" srcId="{CA5F2B21-704A-4020-A7BE-7504B5ED4D37}" destId="{5BA75330-A30D-45CA-B4A3-A51B7CB3730D}" srcOrd="9" destOrd="0" presId="urn:microsoft.com/office/officeart/2005/8/layout/vList2"/>
    <dgm:cxn modelId="{68E2C089-CA7C-4A29-9656-152EFF2261C8}" type="presParOf" srcId="{CA5F2B21-704A-4020-A7BE-7504B5ED4D37}" destId="{3E85E912-3EE7-4603-89CB-E863D836497A}" srcOrd="10" destOrd="0" presId="urn:microsoft.com/office/officeart/2005/8/layout/vList2"/>
    <dgm:cxn modelId="{02F43732-5B04-4E6B-86EA-73E14CADC12B}" type="presParOf" srcId="{CA5F2B21-704A-4020-A7BE-7504B5ED4D37}" destId="{3478D532-52BB-4E62-9D89-4C6BD5777BA1}" srcOrd="11" destOrd="0" presId="urn:microsoft.com/office/officeart/2005/8/layout/vList2"/>
    <dgm:cxn modelId="{069EF3B4-A7B1-457E-BA83-754839CB1637}" type="presParOf" srcId="{CA5F2B21-704A-4020-A7BE-7504B5ED4D37}" destId="{90E685E4-5769-48B3-9049-B8B7412E47D0}" srcOrd="1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DA4FBF2-2A37-4559-AF8D-FD3C756455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B03186C-1A76-4BE1-8EEF-4222B731CEBC}">
      <dgm:prSet/>
      <dgm:spPr/>
      <dgm:t>
        <a:bodyPr/>
        <a:lstStyle/>
        <a:p>
          <a:r>
            <a:rPr lang="it-IT" b="1" i="0" baseline="0"/>
            <a:t>Il dispositivo per la ripresa e la resilienza – Il Regolamento</a:t>
          </a:r>
          <a:endParaRPr lang="it-IT"/>
        </a:p>
      </dgm:t>
    </dgm:pt>
    <dgm:pt modelId="{A310E2FB-D0D4-4AA6-9B34-4B1A2A35BA6E}" type="parTrans" cxnId="{04679E09-8614-4B0C-AA06-A1B30343239B}">
      <dgm:prSet/>
      <dgm:spPr/>
      <dgm:t>
        <a:bodyPr/>
        <a:lstStyle/>
        <a:p>
          <a:endParaRPr lang="it-IT"/>
        </a:p>
      </dgm:t>
    </dgm:pt>
    <dgm:pt modelId="{EBACB038-B278-4FA1-8B0E-8DBED59A6010}" type="sibTrans" cxnId="{04679E09-8614-4B0C-AA06-A1B30343239B}">
      <dgm:prSet/>
      <dgm:spPr/>
      <dgm:t>
        <a:bodyPr/>
        <a:lstStyle/>
        <a:p>
          <a:endParaRPr lang="it-IT"/>
        </a:p>
      </dgm:t>
    </dgm:pt>
    <dgm:pt modelId="{B749C1F5-0A29-4567-AB3D-2237D6FF803D}" type="pres">
      <dgm:prSet presAssocID="{5DA4FBF2-2A37-4559-AF8D-FD3C75645554}" presName="linear" presStyleCnt="0">
        <dgm:presLayoutVars>
          <dgm:animLvl val="lvl"/>
          <dgm:resizeHandles val="exact"/>
        </dgm:presLayoutVars>
      </dgm:prSet>
      <dgm:spPr/>
    </dgm:pt>
    <dgm:pt modelId="{1AE3C2CB-91D0-4827-A3BC-177FD7F80ED4}" type="pres">
      <dgm:prSet presAssocID="{3B03186C-1A76-4BE1-8EEF-4222B731CEBC}" presName="parentText" presStyleLbl="node1" presStyleIdx="0" presStyleCnt="1" custLinFactNeighborX="4014" custLinFactNeighborY="795">
        <dgm:presLayoutVars>
          <dgm:chMax val="0"/>
          <dgm:bulletEnabled val="1"/>
        </dgm:presLayoutVars>
      </dgm:prSet>
      <dgm:spPr/>
    </dgm:pt>
  </dgm:ptLst>
  <dgm:cxnLst>
    <dgm:cxn modelId="{04679E09-8614-4B0C-AA06-A1B30343239B}" srcId="{5DA4FBF2-2A37-4559-AF8D-FD3C75645554}" destId="{3B03186C-1A76-4BE1-8EEF-4222B731CEBC}" srcOrd="0" destOrd="0" parTransId="{A310E2FB-D0D4-4AA6-9B34-4B1A2A35BA6E}" sibTransId="{EBACB038-B278-4FA1-8B0E-8DBED59A6010}"/>
    <dgm:cxn modelId="{99DC2BC3-32F6-46AA-917B-40B3DF891181}" type="presOf" srcId="{3B03186C-1A76-4BE1-8EEF-4222B731CEBC}" destId="{1AE3C2CB-91D0-4827-A3BC-177FD7F80ED4}" srcOrd="0" destOrd="0" presId="urn:microsoft.com/office/officeart/2005/8/layout/vList2"/>
    <dgm:cxn modelId="{FB925ECD-1DEF-4320-9625-E7A8A3865DFB}" type="presOf" srcId="{5DA4FBF2-2A37-4559-AF8D-FD3C75645554}" destId="{B749C1F5-0A29-4567-AB3D-2237D6FF803D}" srcOrd="0" destOrd="0" presId="urn:microsoft.com/office/officeart/2005/8/layout/vList2"/>
    <dgm:cxn modelId="{80E24200-C764-49EC-88C8-ED25DFF03AA7}" type="presParOf" srcId="{B749C1F5-0A29-4567-AB3D-2237D6FF803D}" destId="{1AE3C2CB-91D0-4827-A3BC-177FD7F80ED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543F1D-3A23-4478-A8F5-6ED71D8B77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A22BE7B-069F-4670-9C83-50AF909820EB}">
      <dgm:prSet/>
      <dgm:spPr/>
      <dgm:t>
        <a:bodyPr/>
        <a:lstStyle/>
        <a:p>
          <a:pPr algn="just"/>
          <a:r>
            <a:rPr lang="it-IT" dirty="0"/>
            <a:t>L’accordo raggiunto il 21 luglio 2020 tra i leader dell'UE consiste in un pacchetto articolato di risorse finanziarie inizialmente pari a 1.824,3 miliardi di euro (di cui 1.074,3 dal Quadro finanziario pluriennale (QFP) e 750 dallo strumento Next Generation EU), incrementate dopo l’accordo del 10 novembre a </a:t>
          </a:r>
          <a:r>
            <a:rPr lang="it-IT" b="1" dirty="0">
              <a:solidFill>
                <a:schemeClr val="accent4"/>
              </a:solidFill>
            </a:rPr>
            <a:t>1.835,3 miliardi di euro a prezzi 2018 (di cui 1.085,3 provenienti dal QFP)</a:t>
          </a:r>
          <a:r>
            <a:rPr lang="it-IT" dirty="0">
              <a:solidFill>
                <a:schemeClr val="accent4"/>
              </a:solidFill>
            </a:rPr>
            <a:t>.</a:t>
          </a:r>
        </a:p>
      </dgm:t>
    </dgm:pt>
    <dgm:pt modelId="{2889ED43-ACC5-4424-9E23-E22845D20C96}" type="parTrans" cxnId="{0CEBC827-CE7A-4EC2-97FC-F95865C34C07}">
      <dgm:prSet/>
      <dgm:spPr/>
      <dgm:t>
        <a:bodyPr/>
        <a:lstStyle/>
        <a:p>
          <a:endParaRPr lang="it-IT"/>
        </a:p>
      </dgm:t>
    </dgm:pt>
    <dgm:pt modelId="{6B231219-6FB0-4119-9B90-F51E673A5300}" type="sibTrans" cxnId="{0CEBC827-CE7A-4EC2-97FC-F95865C34C07}">
      <dgm:prSet/>
      <dgm:spPr/>
      <dgm:t>
        <a:bodyPr/>
        <a:lstStyle/>
        <a:p>
          <a:endParaRPr lang="it-IT"/>
        </a:p>
      </dgm:t>
    </dgm:pt>
    <dgm:pt modelId="{644E416D-027D-4784-9EC1-A078A7153A2E}">
      <dgm:prSet/>
      <dgm:spPr/>
      <dgm:t>
        <a:bodyPr/>
        <a:lstStyle/>
        <a:p>
          <a:r>
            <a:rPr lang="it-IT" dirty="0"/>
            <a:t>Il </a:t>
          </a:r>
          <a:r>
            <a:rPr lang="it-IT" b="1" i="1" dirty="0">
              <a:solidFill>
                <a:schemeClr val="accent4"/>
              </a:solidFill>
            </a:rPr>
            <a:t>Next Generation EU</a:t>
          </a:r>
          <a:r>
            <a:rPr lang="it-IT" dirty="0">
              <a:solidFill>
                <a:schemeClr val="accent4"/>
              </a:solidFill>
            </a:rPr>
            <a:t> </a:t>
          </a:r>
          <a:r>
            <a:rPr lang="it-IT" dirty="0"/>
            <a:t>(NGEU) è articolato in sette distinti programmi:</a:t>
          </a:r>
        </a:p>
      </dgm:t>
    </dgm:pt>
    <dgm:pt modelId="{13DDD475-3FAC-48BA-8410-014D477FEED3}" type="parTrans" cxnId="{4D7F96FC-796D-4D26-9E3A-C78A8940F277}">
      <dgm:prSet/>
      <dgm:spPr/>
      <dgm:t>
        <a:bodyPr/>
        <a:lstStyle/>
        <a:p>
          <a:endParaRPr lang="it-IT"/>
        </a:p>
      </dgm:t>
    </dgm:pt>
    <dgm:pt modelId="{EF633DFB-1F3E-48E7-B4B9-4ADBB6125542}" type="sibTrans" cxnId="{4D7F96FC-796D-4D26-9E3A-C78A8940F277}">
      <dgm:prSet/>
      <dgm:spPr/>
      <dgm:t>
        <a:bodyPr/>
        <a:lstStyle/>
        <a:p>
          <a:endParaRPr lang="it-IT"/>
        </a:p>
      </dgm:t>
    </dgm:pt>
    <dgm:pt modelId="{C3AE40FA-87EB-451D-9BB9-C4A1501ED465}">
      <dgm:prSet custT="1"/>
      <dgm:spPr/>
      <dgm:t>
        <a:bodyPr/>
        <a:lstStyle/>
        <a:p>
          <a:r>
            <a:rPr lang="it-IT" sz="1600" i="1" dirty="0"/>
            <a:t>Recovery and </a:t>
          </a:r>
          <a:r>
            <a:rPr lang="it-IT" sz="1600" i="1" dirty="0" err="1"/>
            <a:t>resilience</a:t>
          </a:r>
          <a:r>
            <a:rPr lang="it-IT" sz="1600" i="1" dirty="0"/>
            <a:t> facility (RRF) Dispositivo per la ripresa e la resilienza</a:t>
          </a:r>
          <a:r>
            <a:rPr lang="it-IT" sz="1600" dirty="0"/>
            <a:t>: 672,5 miliardi di euro di cui 360 miliardi sotto forma di prestiti (</a:t>
          </a:r>
          <a:r>
            <a:rPr lang="it-IT" sz="1600" i="1" dirty="0" err="1"/>
            <a:t>loans</a:t>
          </a:r>
          <a:r>
            <a:rPr lang="it-IT" sz="1600" dirty="0"/>
            <a:t>) e 312,5 in sovvenzioni (</a:t>
          </a:r>
          <a:r>
            <a:rPr lang="it-IT" sz="1600" i="1" dirty="0" err="1"/>
            <a:t>grants</a:t>
          </a:r>
          <a:r>
            <a:rPr lang="it-IT" sz="1600" dirty="0"/>
            <a:t>);</a:t>
          </a:r>
        </a:p>
      </dgm:t>
    </dgm:pt>
    <dgm:pt modelId="{15CF1DE2-95D5-413F-9AF8-2D4756EF4140}" type="parTrans" cxnId="{A6DCADDE-A7A9-4F60-ACE3-4E2F33BBC5A1}">
      <dgm:prSet/>
      <dgm:spPr/>
      <dgm:t>
        <a:bodyPr/>
        <a:lstStyle/>
        <a:p>
          <a:endParaRPr lang="it-IT"/>
        </a:p>
      </dgm:t>
    </dgm:pt>
    <dgm:pt modelId="{FD0BEA23-A76F-4FDC-9860-E48C106A20D7}" type="sibTrans" cxnId="{A6DCADDE-A7A9-4F60-ACE3-4E2F33BBC5A1}">
      <dgm:prSet/>
      <dgm:spPr/>
      <dgm:t>
        <a:bodyPr/>
        <a:lstStyle/>
        <a:p>
          <a:endParaRPr lang="it-IT"/>
        </a:p>
      </dgm:t>
    </dgm:pt>
    <dgm:pt modelId="{7633D581-85CF-4891-A23D-D15323C181CF}">
      <dgm:prSet custT="1"/>
      <dgm:spPr/>
      <dgm:t>
        <a:bodyPr/>
        <a:lstStyle/>
        <a:p>
          <a:r>
            <a:rPr lang="en-US" sz="1600" i="1" dirty="0"/>
            <a:t>Recovery assistance for cohesion and the territories of Europe (</a:t>
          </a:r>
          <a:r>
            <a:rPr lang="it-IT" sz="1600" i="1" dirty="0"/>
            <a:t>REACT-EU)</a:t>
          </a:r>
          <a:r>
            <a:rPr lang="it-IT" sz="1600" dirty="0"/>
            <a:t>: 47,5 miliardi di euro; </a:t>
          </a:r>
        </a:p>
      </dgm:t>
    </dgm:pt>
    <dgm:pt modelId="{3C263F1B-07E6-464B-9D84-0477207793FE}" type="parTrans" cxnId="{F4548846-8426-4F73-B06C-F21145E59A56}">
      <dgm:prSet/>
      <dgm:spPr/>
      <dgm:t>
        <a:bodyPr/>
        <a:lstStyle/>
        <a:p>
          <a:endParaRPr lang="it-IT"/>
        </a:p>
      </dgm:t>
    </dgm:pt>
    <dgm:pt modelId="{B86FFEF4-9559-4B71-9AD5-FE3D18AF5772}" type="sibTrans" cxnId="{F4548846-8426-4F73-B06C-F21145E59A56}">
      <dgm:prSet/>
      <dgm:spPr/>
      <dgm:t>
        <a:bodyPr/>
        <a:lstStyle/>
        <a:p>
          <a:endParaRPr lang="it-IT"/>
        </a:p>
      </dgm:t>
    </dgm:pt>
    <dgm:pt modelId="{A051D691-1EE8-440D-B9DE-277E8C03ED55}">
      <dgm:prSet custT="1"/>
      <dgm:spPr/>
      <dgm:t>
        <a:bodyPr/>
        <a:lstStyle/>
        <a:p>
          <a:r>
            <a:rPr lang="it-IT" sz="1600" i="1" dirty="0"/>
            <a:t>Horizon Europe</a:t>
          </a:r>
          <a:r>
            <a:rPr lang="it-IT" sz="1600" dirty="0"/>
            <a:t>: 5 miliardi di euro;</a:t>
          </a:r>
        </a:p>
      </dgm:t>
    </dgm:pt>
    <dgm:pt modelId="{AEFBB14A-D245-4CC5-9EB5-F52E5AF20E9E}" type="parTrans" cxnId="{25B55546-54B9-4FC8-8646-1F5DBA4DE438}">
      <dgm:prSet/>
      <dgm:spPr/>
      <dgm:t>
        <a:bodyPr/>
        <a:lstStyle/>
        <a:p>
          <a:endParaRPr lang="it-IT"/>
        </a:p>
      </dgm:t>
    </dgm:pt>
    <dgm:pt modelId="{58F21A9E-E196-4D20-A036-3FD206A6CB08}" type="sibTrans" cxnId="{25B55546-54B9-4FC8-8646-1F5DBA4DE438}">
      <dgm:prSet/>
      <dgm:spPr/>
      <dgm:t>
        <a:bodyPr/>
        <a:lstStyle/>
        <a:p>
          <a:endParaRPr lang="it-IT"/>
        </a:p>
      </dgm:t>
    </dgm:pt>
    <dgm:pt modelId="{6C5D5649-96E6-4760-9CB5-1C964EF12DE3}">
      <dgm:prSet custT="1"/>
      <dgm:spPr/>
      <dgm:t>
        <a:bodyPr/>
        <a:lstStyle/>
        <a:p>
          <a:r>
            <a:rPr lang="it-IT" sz="1600" i="1" dirty="0" err="1"/>
            <a:t>InvestEU</a:t>
          </a:r>
          <a:r>
            <a:rPr lang="it-IT" sz="1600" dirty="0"/>
            <a:t>: 5,6 miliardi di euro; </a:t>
          </a:r>
        </a:p>
      </dgm:t>
    </dgm:pt>
    <dgm:pt modelId="{F381CCA8-2696-418E-954A-474209E6705B}" type="parTrans" cxnId="{AB365EDB-4BC5-4D42-B093-65D805C7C11B}">
      <dgm:prSet/>
      <dgm:spPr/>
      <dgm:t>
        <a:bodyPr/>
        <a:lstStyle/>
        <a:p>
          <a:endParaRPr lang="it-IT"/>
        </a:p>
      </dgm:t>
    </dgm:pt>
    <dgm:pt modelId="{9C03CBE6-D1B2-4218-8CBA-2D113DC96F99}" type="sibTrans" cxnId="{AB365EDB-4BC5-4D42-B093-65D805C7C11B}">
      <dgm:prSet/>
      <dgm:spPr/>
      <dgm:t>
        <a:bodyPr/>
        <a:lstStyle/>
        <a:p>
          <a:endParaRPr lang="it-IT"/>
        </a:p>
      </dgm:t>
    </dgm:pt>
    <dgm:pt modelId="{46983B4E-AD47-4030-B621-663D63B5A4A8}">
      <dgm:prSet custT="1"/>
      <dgm:spPr/>
      <dgm:t>
        <a:bodyPr/>
        <a:lstStyle/>
        <a:p>
          <a:r>
            <a:rPr lang="it-IT" sz="1600" i="1" dirty="0"/>
            <a:t>Fondo agricolo per lo sviluppo rurale</a:t>
          </a:r>
          <a:r>
            <a:rPr lang="it-IT" sz="1600" dirty="0"/>
            <a:t>: 7,5 miliardi di euro;</a:t>
          </a:r>
        </a:p>
      </dgm:t>
    </dgm:pt>
    <dgm:pt modelId="{44596CE0-E133-4DEA-8C4F-0EE0098F357B}" type="parTrans" cxnId="{9996B83E-16CC-446D-8035-622FD1A9051F}">
      <dgm:prSet/>
      <dgm:spPr/>
      <dgm:t>
        <a:bodyPr/>
        <a:lstStyle/>
        <a:p>
          <a:endParaRPr lang="it-IT"/>
        </a:p>
      </dgm:t>
    </dgm:pt>
    <dgm:pt modelId="{DDAB358E-7D32-4D49-A683-96FE2F12731F}" type="sibTrans" cxnId="{9996B83E-16CC-446D-8035-622FD1A9051F}">
      <dgm:prSet/>
      <dgm:spPr/>
      <dgm:t>
        <a:bodyPr/>
        <a:lstStyle/>
        <a:p>
          <a:endParaRPr lang="it-IT"/>
        </a:p>
      </dgm:t>
    </dgm:pt>
    <dgm:pt modelId="{BF02817A-27BC-492A-9EBA-E39DB8473768}">
      <dgm:prSet custT="1"/>
      <dgm:spPr/>
      <dgm:t>
        <a:bodyPr/>
        <a:lstStyle/>
        <a:p>
          <a:r>
            <a:rPr lang="it-IT" sz="1600" i="1" dirty="0"/>
            <a:t>Just </a:t>
          </a:r>
          <a:r>
            <a:rPr lang="it-IT" sz="1600" i="1" dirty="0" err="1"/>
            <a:t>transition</a:t>
          </a:r>
          <a:r>
            <a:rPr lang="it-IT" sz="1600" i="1" dirty="0"/>
            <a:t> Fund </a:t>
          </a:r>
          <a:r>
            <a:rPr lang="it-IT" sz="1600" dirty="0"/>
            <a:t>(JTF): 10 miliardi di euro;</a:t>
          </a:r>
        </a:p>
      </dgm:t>
    </dgm:pt>
    <dgm:pt modelId="{04A2A5ED-0D47-4B6E-B190-3B5F2A635928}" type="parTrans" cxnId="{22B4A0EF-37BF-4C3C-A4A0-8795DE49F9EB}">
      <dgm:prSet/>
      <dgm:spPr/>
      <dgm:t>
        <a:bodyPr/>
        <a:lstStyle/>
        <a:p>
          <a:endParaRPr lang="it-IT"/>
        </a:p>
      </dgm:t>
    </dgm:pt>
    <dgm:pt modelId="{405625A4-C6DC-4654-AD15-49ED5B9DC8C7}" type="sibTrans" cxnId="{22B4A0EF-37BF-4C3C-A4A0-8795DE49F9EB}">
      <dgm:prSet/>
      <dgm:spPr/>
      <dgm:t>
        <a:bodyPr/>
        <a:lstStyle/>
        <a:p>
          <a:endParaRPr lang="it-IT"/>
        </a:p>
      </dgm:t>
    </dgm:pt>
    <dgm:pt modelId="{30BB00F0-98FF-4F0F-9BCC-0629C4ADD737}">
      <dgm:prSet custT="1"/>
      <dgm:spPr/>
      <dgm:t>
        <a:bodyPr/>
        <a:lstStyle/>
        <a:p>
          <a:r>
            <a:rPr lang="it-IT" sz="1600" i="1" dirty="0" err="1"/>
            <a:t>RescEU</a:t>
          </a:r>
          <a:r>
            <a:rPr lang="it-IT" sz="1600" dirty="0"/>
            <a:t>: 1,9 miliardi di euro.</a:t>
          </a:r>
        </a:p>
      </dgm:t>
    </dgm:pt>
    <dgm:pt modelId="{D09B26EA-FBEB-4FAD-A6FC-FFE724AC23E8}" type="parTrans" cxnId="{1092FA57-64C8-489D-9110-9717AA18FC07}">
      <dgm:prSet/>
      <dgm:spPr/>
      <dgm:t>
        <a:bodyPr/>
        <a:lstStyle/>
        <a:p>
          <a:endParaRPr lang="it-IT"/>
        </a:p>
      </dgm:t>
    </dgm:pt>
    <dgm:pt modelId="{19A9AF98-5BFA-479E-9061-D07ECE67132E}" type="sibTrans" cxnId="{1092FA57-64C8-489D-9110-9717AA18FC07}">
      <dgm:prSet/>
      <dgm:spPr/>
      <dgm:t>
        <a:bodyPr/>
        <a:lstStyle/>
        <a:p>
          <a:endParaRPr lang="it-IT"/>
        </a:p>
      </dgm:t>
    </dgm:pt>
    <dgm:pt modelId="{A2A0F46D-FBF6-4299-8E90-4A0CCFFFD9A5}">
      <dgm:prSet/>
      <dgm:spPr/>
      <dgm:t>
        <a:bodyPr/>
        <a:lstStyle/>
        <a:p>
          <a:r>
            <a:rPr lang="it-IT" dirty="0"/>
            <a:t>Il NGEU </a:t>
          </a:r>
          <a:r>
            <a:rPr lang="it-IT" b="1" dirty="0">
              <a:solidFill>
                <a:schemeClr val="accent4"/>
              </a:solidFill>
            </a:rPr>
            <a:t>viene finanziato mediante prestiti sui mercati di capitali</a:t>
          </a:r>
          <a:r>
            <a:rPr lang="it-IT" dirty="0"/>
            <a:t>, contratti dalla Commissione europea, per conto dell’Unione europea, fino alla totale copertura dell’importo di 750 miliardi di euro (a prezzi 2018). L’assunzione dei prestiti potrà durare fino 31 dicembre 2026 mentre il rimborso dei prestiti inizierà a partire dal 1° gennaio 2027 con termine fissato al 31 dicembre 2058.</a:t>
          </a:r>
        </a:p>
      </dgm:t>
    </dgm:pt>
    <dgm:pt modelId="{899DEE4E-4935-4293-8225-6D6AC28ACD2A}" type="parTrans" cxnId="{056AABB1-50A2-4DCD-A217-5FFC79C74531}">
      <dgm:prSet/>
      <dgm:spPr/>
      <dgm:t>
        <a:bodyPr/>
        <a:lstStyle/>
        <a:p>
          <a:endParaRPr lang="it-IT"/>
        </a:p>
      </dgm:t>
    </dgm:pt>
    <dgm:pt modelId="{BE4F4F7C-DBE2-455D-83A9-465FABE66C51}" type="sibTrans" cxnId="{056AABB1-50A2-4DCD-A217-5FFC79C74531}">
      <dgm:prSet/>
      <dgm:spPr/>
      <dgm:t>
        <a:bodyPr/>
        <a:lstStyle/>
        <a:p>
          <a:endParaRPr lang="it-IT"/>
        </a:p>
      </dgm:t>
    </dgm:pt>
    <dgm:pt modelId="{2B13B164-9DC9-4B3A-A4B1-89A3A75DD89F}">
      <dgm:prSet/>
      <dgm:spPr/>
      <dgm:t>
        <a:bodyPr/>
        <a:lstStyle/>
        <a:p>
          <a:r>
            <a:rPr lang="it-IT" dirty="0"/>
            <a:t>La Commissione si è impegnata ad emettere </a:t>
          </a:r>
          <a:r>
            <a:rPr lang="it-IT" b="1" dirty="0"/>
            <a:t>il 30 per cento del totale delle obbligazioni </a:t>
          </a:r>
          <a:r>
            <a:rPr lang="it-IT" dirty="0"/>
            <a:t>nell'ambito di Next Generation EU sotto forma di </a:t>
          </a:r>
          <a:r>
            <a:rPr lang="it-IT" b="1" dirty="0">
              <a:solidFill>
                <a:schemeClr val="accent4"/>
              </a:solidFill>
            </a:rPr>
            <a:t>obbligazioni verdi (green bonds). </a:t>
          </a:r>
          <a:endParaRPr lang="it-IT" dirty="0">
            <a:solidFill>
              <a:schemeClr val="accent4"/>
            </a:solidFill>
          </a:endParaRPr>
        </a:p>
      </dgm:t>
    </dgm:pt>
    <dgm:pt modelId="{BDA4BE85-7A60-4A25-85F6-42799C529D41}" type="parTrans" cxnId="{A3E793B1-8B4D-4CED-A6CC-1279A00968ED}">
      <dgm:prSet/>
      <dgm:spPr/>
      <dgm:t>
        <a:bodyPr/>
        <a:lstStyle/>
        <a:p>
          <a:endParaRPr lang="it-IT"/>
        </a:p>
      </dgm:t>
    </dgm:pt>
    <dgm:pt modelId="{4A4C964E-8AD5-4FC1-BF84-FE6B03ECFB5D}" type="sibTrans" cxnId="{A3E793B1-8B4D-4CED-A6CC-1279A00968ED}">
      <dgm:prSet/>
      <dgm:spPr/>
      <dgm:t>
        <a:bodyPr/>
        <a:lstStyle/>
        <a:p>
          <a:endParaRPr lang="it-IT"/>
        </a:p>
      </dgm:t>
    </dgm:pt>
    <dgm:pt modelId="{59DF2421-73D8-4820-9CDB-4CA774CDA18B}" type="pres">
      <dgm:prSet presAssocID="{C0543F1D-3A23-4478-A8F5-6ED71D8B77D2}" presName="linear" presStyleCnt="0">
        <dgm:presLayoutVars>
          <dgm:animLvl val="lvl"/>
          <dgm:resizeHandles val="exact"/>
        </dgm:presLayoutVars>
      </dgm:prSet>
      <dgm:spPr/>
    </dgm:pt>
    <dgm:pt modelId="{29950B67-E796-4150-BB8E-FC5AE855A1F3}" type="pres">
      <dgm:prSet presAssocID="{6A22BE7B-069F-4670-9C83-50AF909820EB}" presName="parentText" presStyleLbl="node1" presStyleIdx="0" presStyleCnt="4">
        <dgm:presLayoutVars>
          <dgm:chMax val="0"/>
          <dgm:bulletEnabled val="1"/>
        </dgm:presLayoutVars>
      </dgm:prSet>
      <dgm:spPr/>
    </dgm:pt>
    <dgm:pt modelId="{023F16ED-C94A-47F7-AB11-6607273BCDE9}" type="pres">
      <dgm:prSet presAssocID="{6B231219-6FB0-4119-9B90-F51E673A5300}" presName="spacer" presStyleCnt="0"/>
      <dgm:spPr/>
    </dgm:pt>
    <dgm:pt modelId="{B87E353D-B559-4865-B99B-3D3FA3F78F01}" type="pres">
      <dgm:prSet presAssocID="{644E416D-027D-4784-9EC1-A078A7153A2E}" presName="parentText" presStyleLbl="node1" presStyleIdx="1" presStyleCnt="4">
        <dgm:presLayoutVars>
          <dgm:chMax val="0"/>
          <dgm:bulletEnabled val="1"/>
        </dgm:presLayoutVars>
      </dgm:prSet>
      <dgm:spPr/>
    </dgm:pt>
    <dgm:pt modelId="{35AEFB14-D8FB-40E9-89A3-8A8DB2AB9747}" type="pres">
      <dgm:prSet presAssocID="{644E416D-027D-4784-9EC1-A078A7153A2E}" presName="childText" presStyleLbl="revTx" presStyleIdx="0" presStyleCnt="1">
        <dgm:presLayoutVars>
          <dgm:bulletEnabled val="1"/>
        </dgm:presLayoutVars>
      </dgm:prSet>
      <dgm:spPr/>
    </dgm:pt>
    <dgm:pt modelId="{5B7C4321-9D4A-4070-B477-026351F14728}" type="pres">
      <dgm:prSet presAssocID="{A2A0F46D-FBF6-4299-8E90-4A0CCFFFD9A5}" presName="parentText" presStyleLbl="node1" presStyleIdx="2" presStyleCnt="4">
        <dgm:presLayoutVars>
          <dgm:chMax val="0"/>
          <dgm:bulletEnabled val="1"/>
        </dgm:presLayoutVars>
      </dgm:prSet>
      <dgm:spPr/>
    </dgm:pt>
    <dgm:pt modelId="{2D6940AD-6EE5-458C-BD2D-B5F7D8B68613}" type="pres">
      <dgm:prSet presAssocID="{BE4F4F7C-DBE2-455D-83A9-465FABE66C51}" presName="spacer" presStyleCnt="0"/>
      <dgm:spPr/>
    </dgm:pt>
    <dgm:pt modelId="{3D08F9A6-258E-4E9F-8572-7FD31E34FAA0}" type="pres">
      <dgm:prSet presAssocID="{2B13B164-9DC9-4B3A-A4B1-89A3A75DD89F}" presName="parentText" presStyleLbl="node1" presStyleIdx="3" presStyleCnt="4">
        <dgm:presLayoutVars>
          <dgm:chMax val="0"/>
          <dgm:bulletEnabled val="1"/>
        </dgm:presLayoutVars>
      </dgm:prSet>
      <dgm:spPr/>
    </dgm:pt>
  </dgm:ptLst>
  <dgm:cxnLst>
    <dgm:cxn modelId="{AB624C0B-FAFD-42F1-8214-F5438E73B20B}" type="presOf" srcId="{A051D691-1EE8-440D-B9DE-277E8C03ED55}" destId="{35AEFB14-D8FB-40E9-89A3-8A8DB2AB9747}" srcOrd="0" destOrd="2" presId="urn:microsoft.com/office/officeart/2005/8/layout/vList2"/>
    <dgm:cxn modelId="{4F5D7C1C-D59D-4AFB-8E80-865A28EEF3C8}" type="presOf" srcId="{30BB00F0-98FF-4F0F-9BCC-0629C4ADD737}" destId="{35AEFB14-D8FB-40E9-89A3-8A8DB2AB9747}" srcOrd="0" destOrd="6" presId="urn:microsoft.com/office/officeart/2005/8/layout/vList2"/>
    <dgm:cxn modelId="{0CEBC827-CE7A-4EC2-97FC-F95865C34C07}" srcId="{C0543F1D-3A23-4478-A8F5-6ED71D8B77D2}" destId="{6A22BE7B-069F-4670-9C83-50AF909820EB}" srcOrd="0" destOrd="0" parTransId="{2889ED43-ACC5-4424-9E23-E22845D20C96}" sibTransId="{6B231219-6FB0-4119-9B90-F51E673A5300}"/>
    <dgm:cxn modelId="{E8675830-98E7-48B9-891E-0DA73138F96E}" type="presOf" srcId="{C0543F1D-3A23-4478-A8F5-6ED71D8B77D2}" destId="{59DF2421-73D8-4820-9CDB-4CA774CDA18B}" srcOrd="0" destOrd="0" presId="urn:microsoft.com/office/officeart/2005/8/layout/vList2"/>
    <dgm:cxn modelId="{05E7A93B-E351-4494-AEA5-DEAAB4BF44F4}" type="presOf" srcId="{A2A0F46D-FBF6-4299-8E90-4A0CCFFFD9A5}" destId="{5B7C4321-9D4A-4070-B477-026351F14728}" srcOrd="0" destOrd="0" presId="urn:microsoft.com/office/officeart/2005/8/layout/vList2"/>
    <dgm:cxn modelId="{9996B83E-16CC-446D-8035-622FD1A9051F}" srcId="{644E416D-027D-4784-9EC1-A078A7153A2E}" destId="{46983B4E-AD47-4030-B621-663D63B5A4A8}" srcOrd="4" destOrd="0" parTransId="{44596CE0-E133-4DEA-8C4F-0EE0098F357B}" sibTransId="{DDAB358E-7D32-4D49-A683-96FE2F12731F}"/>
    <dgm:cxn modelId="{F3BAF261-D2E6-45AC-8E95-107785BD9D54}" type="presOf" srcId="{C3AE40FA-87EB-451D-9BB9-C4A1501ED465}" destId="{35AEFB14-D8FB-40E9-89A3-8A8DB2AB9747}" srcOrd="0" destOrd="0" presId="urn:microsoft.com/office/officeart/2005/8/layout/vList2"/>
    <dgm:cxn modelId="{25B55546-54B9-4FC8-8646-1F5DBA4DE438}" srcId="{644E416D-027D-4784-9EC1-A078A7153A2E}" destId="{A051D691-1EE8-440D-B9DE-277E8C03ED55}" srcOrd="2" destOrd="0" parTransId="{AEFBB14A-D245-4CC5-9EB5-F52E5AF20E9E}" sibTransId="{58F21A9E-E196-4D20-A036-3FD206A6CB08}"/>
    <dgm:cxn modelId="{F4548846-8426-4F73-B06C-F21145E59A56}" srcId="{644E416D-027D-4784-9EC1-A078A7153A2E}" destId="{7633D581-85CF-4891-A23D-D15323C181CF}" srcOrd="1" destOrd="0" parTransId="{3C263F1B-07E6-464B-9D84-0477207793FE}" sibTransId="{B86FFEF4-9559-4B71-9AD5-FE3D18AF5772}"/>
    <dgm:cxn modelId="{1092FA57-64C8-489D-9110-9717AA18FC07}" srcId="{644E416D-027D-4784-9EC1-A078A7153A2E}" destId="{30BB00F0-98FF-4F0F-9BCC-0629C4ADD737}" srcOrd="6" destOrd="0" parTransId="{D09B26EA-FBEB-4FAD-A6FC-FFE724AC23E8}" sibTransId="{19A9AF98-5BFA-479E-9061-D07ECE67132E}"/>
    <dgm:cxn modelId="{8BEC6E96-6D06-448C-8E0B-37BEED55A6EE}" type="presOf" srcId="{6A22BE7B-069F-4670-9C83-50AF909820EB}" destId="{29950B67-E796-4150-BB8E-FC5AE855A1F3}" srcOrd="0" destOrd="0" presId="urn:microsoft.com/office/officeart/2005/8/layout/vList2"/>
    <dgm:cxn modelId="{E5B6F599-3A36-49E5-AB27-B595302559AF}" type="presOf" srcId="{BF02817A-27BC-492A-9EBA-E39DB8473768}" destId="{35AEFB14-D8FB-40E9-89A3-8A8DB2AB9747}" srcOrd="0" destOrd="5" presId="urn:microsoft.com/office/officeart/2005/8/layout/vList2"/>
    <dgm:cxn modelId="{2311BA9B-D5CC-4C44-8BA9-3E0E2FEDB5AA}" type="presOf" srcId="{7633D581-85CF-4891-A23D-D15323C181CF}" destId="{35AEFB14-D8FB-40E9-89A3-8A8DB2AB9747}" srcOrd="0" destOrd="1" presId="urn:microsoft.com/office/officeart/2005/8/layout/vList2"/>
    <dgm:cxn modelId="{90FD329E-C19E-4877-8067-50B153452490}" type="presOf" srcId="{6C5D5649-96E6-4760-9CB5-1C964EF12DE3}" destId="{35AEFB14-D8FB-40E9-89A3-8A8DB2AB9747}" srcOrd="0" destOrd="3" presId="urn:microsoft.com/office/officeart/2005/8/layout/vList2"/>
    <dgm:cxn modelId="{A3E793B1-8B4D-4CED-A6CC-1279A00968ED}" srcId="{C0543F1D-3A23-4478-A8F5-6ED71D8B77D2}" destId="{2B13B164-9DC9-4B3A-A4B1-89A3A75DD89F}" srcOrd="3" destOrd="0" parTransId="{BDA4BE85-7A60-4A25-85F6-42799C529D41}" sibTransId="{4A4C964E-8AD5-4FC1-BF84-FE6B03ECFB5D}"/>
    <dgm:cxn modelId="{056AABB1-50A2-4DCD-A217-5FFC79C74531}" srcId="{C0543F1D-3A23-4478-A8F5-6ED71D8B77D2}" destId="{A2A0F46D-FBF6-4299-8E90-4A0CCFFFD9A5}" srcOrd="2" destOrd="0" parTransId="{899DEE4E-4935-4293-8225-6D6AC28ACD2A}" sibTransId="{BE4F4F7C-DBE2-455D-83A9-465FABE66C51}"/>
    <dgm:cxn modelId="{6C2173C6-5E19-4DC7-843A-0330908D90B8}" type="presOf" srcId="{46983B4E-AD47-4030-B621-663D63B5A4A8}" destId="{35AEFB14-D8FB-40E9-89A3-8A8DB2AB9747}" srcOrd="0" destOrd="4" presId="urn:microsoft.com/office/officeart/2005/8/layout/vList2"/>
    <dgm:cxn modelId="{62A24CD3-8220-4CB3-9615-973CDA0F10EF}" type="presOf" srcId="{2B13B164-9DC9-4B3A-A4B1-89A3A75DD89F}" destId="{3D08F9A6-258E-4E9F-8572-7FD31E34FAA0}" srcOrd="0" destOrd="0" presId="urn:microsoft.com/office/officeart/2005/8/layout/vList2"/>
    <dgm:cxn modelId="{CC4F4DD8-62DC-44AF-852E-940DAB4409E8}" type="presOf" srcId="{644E416D-027D-4784-9EC1-A078A7153A2E}" destId="{B87E353D-B559-4865-B99B-3D3FA3F78F01}" srcOrd="0" destOrd="0" presId="urn:microsoft.com/office/officeart/2005/8/layout/vList2"/>
    <dgm:cxn modelId="{AB365EDB-4BC5-4D42-B093-65D805C7C11B}" srcId="{644E416D-027D-4784-9EC1-A078A7153A2E}" destId="{6C5D5649-96E6-4760-9CB5-1C964EF12DE3}" srcOrd="3" destOrd="0" parTransId="{F381CCA8-2696-418E-954A-474209E6705B}" sibTransId="{9C03CBE6-D1B2-4218-8CBA-2D113DC96F99}"/>
    <dgm:cxn modelId="{A6DCADDE-A7A9-4F60-ACE3-4E2F33BBC5A1}" srcId="{644E416D-027D-4784-9EC1-A078A7153A2E}" destId="{C3AE40FA-87EB-451D-9BB9-C4A1501ED465}" srcOrd="0" destOrd="0" parTransId="{15CF1DE2-95D5-413F-9AF8-2D4756EF4140}" sibTransId="{FD0BEA23-A76F-4FDC-9860-E48C106A20D7}"/>
    <dgm:cxn modelId="{22B4A0EF-37BF-4C3C-A4A0-8795DE49F9EB}" srcId="{644E416D-027D-4784-9EC1-A078A7153A2E}" destId="{BF02817A-27BC-492A-9EBA-E39DB8473768}" srcOrd="5" destOrd="0" parTransId="{04A2A5ED-0D47-4B6E-B190-3B5F2A635928}" sibTransId="{405625A4-C6DC-4654-AD15-49ED5B9DC8C7}"/>
    <dgm:cxn modelId="{4D7F96FC-796D-4D26-9E3A-C78A8940F277}" srcId="{C0543F1D-3A23-4478-A8F5-6ED71D8B77D2}" destId="{644E416D-027D-4784-9EC1-A078A7153A2E}" srcOrd="1" destOrd="0" parTransId="{13DDD475-3FAC-48BA-8410-014D477FEED3}" sibTransId="{EF633DFB-1F3E-48E7-B4B9-4ADBB6125542}"/>
    <dgm:cxn modelId="{B43FFCEA-F713-45D2-B19C-B57A600A0000}" type="presParOf" srcId="{59DF2421-73D8-4820-9CDB-4CA774CDA18B}" destId="{29950B67-E796-4150-BB8E-FC5AE855A1F3}" srcOrd="0" destOrd="0" presId="urn:microsoft.com/office/officeart/2005/8/layout/vList2"/>
    <dgm:cxn modelId="{952D83FD-E78A-4232-94D5-1D2CED3DA0A3}" type="presParOf" srcId="{59DF2421-73D8-4820-9CDB-4CA774CDA18B}" destId="{023F16ED-C94A-47F7-AB11-6607273BCDE9}" srcOrd="1" destOrd="0" presId="urn:microsoft.com/office/officeart/2005/8/layout/vList2"/>
    <dgm:cxn modelId="{AFE91EF2-FFE1-418F-AD20-E893DA3D476A}" type="presParOf" srcId="{59DF2421-73D8-4820-9CDB-4CA774CDA18B}" destId="{B87E353D-B559-4865-B99B-3D3FA3F78F01}" srcOrd="2" destOrd="0" presId="urn:microsoft.com/office/officeart/2005/8/layout/vList2"/>
    <dgm:cxn modelId="{4A356500-D8F4-4700-9678-4ED98E04C439}" type="presParOf" srcId="{59DF2421-73D8-4820-9CDB-4CA774CDA18B}" destId="{35AEFB14-D8FB-40E9-89A3-8A8DB2AB9747}" srcOrd="3" destOrd="0" presId="urn:microsoft.com/office/officeart/2005/8/layout/vList2"/>
    <dgm:cxn modelId="{D78B024F-9AFB-44E2-9CE9-FF762E9AAFB0}" type="presParOf" srcId="{59DF2421-73D8-4820-9CDB-4CA774CDA18B}" destId="{5B7C4321-9D4A-4070-B477-026351F14728}" srcOrd="4" destOrd="0" presId="urn:microsoft.com/office/officeart/2005/8/layout/vList2"/>
    <dgm:cxn modelId="{4D2712B0-40F5-489C-9C6D-237F6887F252}" type="presParOf" srcId="{59DF2421-73D8-4820-9CDB-4CA774CDA18B}" destId="{2D6940AD-6EE5-458C-BD2D-B5F7D8B68613}" srcOrd="5" destOrd="0" presId="urn:microsoft.com/office/officeart/2005/8/layout/vList2"/>
    <dgm:cxn modelId="{460B4A40-42DF-44DE-A2C5-8ACF13DAF011}" type="presParOf" srcId="{59DF2421-73D8-4820-9CDB-4CA774CDA18B}" destId="{3D08F9A6-258E-4E9F-8572-7FD31E34FAA0}"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4136EC0-6750-4EED-9B45-9EAD3D57E0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C590C576-B313-48CC-8726-9934039E408A}">
      <dgm:prSet/>
      <dgm:spPr/>
      <dgm:t>
        <a:bodyPr/>
        <a:lstStyle/>
        <a:p>
          <a:pPr algn="just"/>
          <a:r>
            <a:rPr lang="it-IT" b="1" dirty="0"/>
            <a:t>(art.14) </a:t>
          </a:r>
          <a:r>
            <a:rPr lang="it-IT" b="1" dirty="0">
              <a:solidFill>
                <a:schemeClr val="accent4"/>
              </a:solidFill>
            </a:rPr>
            <a:t>Fino al 31 dicembre 2023, gli Stati membri, su richiesta inoltrata entro il 31 agosto 2023, potranno beneficiare di un contributo finanziario sotto forma di prestito </a:t>
          </a:r>
          <a:r>
            <a:rPr lang="it-IT" dirty="0"/>
            <a:t>che mirerà a finanziare ulteriori riforme e investimenti. La richiesta può essere avanzata sia contestualmente alla presentazione del Piano per la ripresa e la resilienza oppure in un secondo momento ma accompagnata da un Piano rivisto</a:t>
          </a:r>
          <a:r>
            <a:rPr lang="it-IT" dirty="0">
              <a:solidFill>
                <a:schemeClr val="accent4"/>
              </a:solidFill>
            </a:rPr>
            <a:t>. </a:t>
          </a:r>
          <a:r>
            <a:rPr lang="it-IT" b="1" dirty="0">
              <a:solidFill>
                <a:schemeClr val="accent4"/>
              </a:solidFill>
            </a:rPr>
            <a:t>L’importo massimo del prestito per Stato membro non potrà superare il 6,8% del suo RNL 2019 a prezzi correnti</a:t>
          </a:r>
          <a:r>
            <a:rPr lang="it-IT" dirty="0"/>
            <a:t>, tuttavia in circostanze eccezionali e compatibilmente con le risorse disponibili sarà possibile incrementare l’importo massimo.</a:t>
          </a:r>
        </a:p>
      </dgm:t>
    </dgm:pt>
    <dgm:pt modelId="{106E25D6-5C58-448B-A963-3004DCA7E90B}" type="parTrans" cxnId="{64247E04-233A-462A-8863-E04093A3A15D}">
      <dgm:prSet/>
      <dgm:spPr/>
      <dgm:t>
        <a:bodyPr/>
        <a:lstStyle/>
        <a:p>
          <a:endParaRPr lang="it-IT"/>
        </a:p>
      </dgm:t>
    </dgm:pt>
    <dgm:pt modelId="{E55B0080-D774-4F54-818C-4F3E0E6C4879}" type="sibTrans" cxnId="{64247E04-233A-462A-8863-E04093A3A15D}">
      <dgm:prSet/>
      <dgm:spPr/>
      <dgm:t>
        <a:bodyPr/>
        <a:lstStyle/>
        <a:p>
          <a:endParaRPr lang="it-IT"/>
        </a:p>
      </dgm:t>
    </dgm:pt>
    <dgm:pt modelId="{E75ACAE1-72B4-404C-AE55-E864EB68D586}">
      <dgm:prSet/>
      <dgm:spPr/>
      <dgm:t>
        <a:bodyPr/>
        <a:lstStyle/>
        <a:p>
          <a:pPr algn="just"/>
          <a:r>
            <a:rPr lang="it-IT" b="1" dirty="0"/>
            <a:t>(art.15) </a:t>
          </a:r>
          <a:r>
            <a:rPr lang="it-IT" b="0" dirty="0">
              <a:solidFill>
                <a:schemeClr val="accent4"/>
              </a:solidFill>
            </a:rPr>
            <a:t>L’accordo di prestito sarà sottoscritto dalla Commissione se, a seguito di una sua valutazione, </a:t>
          </a:r>
          <a:r>
            <a:rPr lang="it-IT" b="1" dirty="0">
              <a:solidFill>
                <a:schemeClr val="accent4"/>
              </a:solidFill>
            </a:rPr>
            <a:t>la motivazione della richiesta e l’importo del prestito saranno ritenuti ragionevoli e plausibili in relazione alle riforme e agli investimenti supplementari nonché siano rispettati i criteri</a:t>
          </a:r>
          <a:r>
            <a:rPr lang="it-IT" dirty="0"/>
            <a:t> </a:t>
          </a:r>
          <a:r>
            <a:rPr lang="it-IT" dirty="0">
              <a:solidFill>
                <a:schemeClr val="accent4"/>
              </a:solidFill>
            </a:rPr>
            <a:t>di </a:t>
          </a:r>
          <a:r>
            <a:rPr lang="it-IT" b="1" dirty="0">
              <a:solidFill>
                <a:schemeClr val="accent4"/>
              </a:solidFill>
            </a:rPr>
            <a:t>pertinenza, efficacia, efficienza e coerenza </a:t>
          </a:r>
          <a:r>
            <a:rPr lang="it-IT" b="0" dirty="0">
              <a:solidFill>
                <a:schemeClr val="bg1"/>
              </a:solidFill>
            </a:rPr>
            <a:t>(</a:t>
          </a:r>
          <a:r>
            <a:rPr lang="it-IT" b="0" dirty="0"/>
            <a:t>elencati nel terzo paragrafo dell’articolo 19) </a:t>
          </a:r>
          <a:r>
            <a:rPr lang="it-IT" b="1" dirty="0">
              <a:solidFill>
                <a:schemeClr val="accent4"/>
              </a:solidFill>
            </a:rPr>
            <a:t>e se</a:t>
          </a:r>
          <a:r>
            <a:rPr lang="it-IT" b="1" i="0" baseline="0" dirty="0">
              <a:solidFill>
                <a:schemeClr val="accent4"/>
              </a:solidFill>
            </a:rPr>
            <a:t> il piano è in grado di affrontare efficacemente le sfide individuate nel semestre europeo, se contribuisce al rafforzamento del potenziale di crescita, della resilienza economica e sociale dello Stato membro e della coesione economica, sociale e territoriale; se il piano prevede misure pertinenti per le transizioni verde e digitale e se la stima dei costi fornita dallo Stato membro sia ragionevole nonché commisurata all'impatto previsto sull'economia.</a:t>
          </a:r>
          <a:endParaRPr lang="it-IT" b="1" dirty="0">
            <a:solidFill>
              <a:schemeClr val="accent4"/>
            </a:solidFill>
          </a:endParaRPr>
        </a:p>
      </dgm:t>
    </dgm:pt>
    <dgm:pt modelId="{D6912FDD-267D-4CBB-9B6A-9D968D607875}" type="parTrans" cxnId="{30295734-2DD5-41F3-8C07-BEFDA32A4959}">
      <dgm:prSet/>
      <dgm:spPr/>
      <dgm:t>
        <a:bodyPr/>
        <a:lstStyle/>
        <a:p>
          <a:endParaRPr lang="it-IT"/>
        </a:p>
      </dgm:t>
    </dgm:pt>
    <dgm:pt modelId="{65B96F84-AFA7-44EE-94DF-2B00E9C2347C}" type="sibTrans" cxnId="{30295734-2DD5-41F3-8C07-BEFDA32A4959}">
      <dgm:prSet/>
      <dgm:spPr/>
      <dgm:t>
        <a:bodyPr/>
        <a:lstStyle/>
        <a:p>
          <a:endParaRPr lang="it-IT"/>
        </a:p>
      </dgm:t>
    </dgm:pt>
    <dgm:pt modelId="{8DBABC76-6607-4FCF-909E-17A17740240D}" type="pres">
      <dgm:prSet presAssocID="{B4136EC0-6750-4EED-9B45-9EAD3D57E099}" presName="linear" presStyleCnt="0">
        <dgm:presLayoutVars>
          <dgm:animLvl val="lvl"/>
          <dgm:resizeHandles val="exact"/>
        </dgm:presLayoutVars>
      </dgm:prSet>
      <dgm:spPr/>
    </dgm:pt>
    <dgm:pt modelId="{AFD61F5A-6417-48D3-8FB0-9E5101E5D500}" type="pres">
      <dgm:prSet presAssocID="{C590C576-B313-48CC-8726-9934039E408A}" presName="parentText" presStyleLbl="node1" presStyleIdx="0" presStyleCnt="2" custLinFactY="-15830" custLinFactNeighborX="-88" custLinFactNeighborY="-100000">
        <dgm:presLayoutVars>
          <dgm:chMax val="0"/>
          <dgm:bulletEnabled val="1"/>
        </dgm:presLayoutVars>
      </dgm:prSet>
      <dgm:spPr/>
    </dgm:pt>
    <dgm:pt modelId="{6F82304A-A77E-4E39-9296-742D2F607B75}" type="pres">
      <dgm:prSet presAssocID="{E55B0080-D774-4F54-818C-4F3E0E6C4879}" presName="spacer" presStyleCnt="0"/>
      <dgm:spPr/>
    </dgm:pt>
    <dgm:pt modelId="{78EF6AD4-755A-425E-9251-92E312C03A76}" type="pres">
      <dgm:prSet presAssocID="{E75ACAE1-72B4-404C-AE55-E864EB68D586}" presName="parentText" presStyleLbl="node1" presStyleIdx="1" presStyleCnt="2" custLinFactY="-3338" custLinFactNeighborY="-100000">
        <dgm:presLayoutVars>
          <dgm:chMax val="0"/>
          <dgm:bulletEnabled val="1"/>
        </dgm:presLayoutVars>
      </dgm:prSet>
      <dgm:spPr/>
    </dgm:pt>
  </dgm:ptLst>
  <dgm:cxnLst>
    <dgm:cxn modelId="{64247E04-233A-462A-8863-E04093A3A15D}" srcId="{B4136EC0-6750-4EED-9B45-9EAD3D57E099}" destId="{C590C576-B313-48CC-8726-9934039E408A}" srcOrd="0" destOrd="0" parTransId="{106E25D6-5C58-448B-A963-3004DCA7E90B}" sibTransId="{E55B0080-D774-4F54-818C-4F3E0E6C4879}"/>
    <dgm:cxn modelId="{30295734-2DD5-41F3-8C07-BEFDA32A4959}" srcId="{B4136EC0-6750-4EED-9B45-9EAD3D57E099}" destId="{E75ACAE1-72B4-404C-AE55-E864EB68D586}" srcOrd="1" destOrd="0" parTransId="{D6912FDD-267D-4CBB-9B6A-9D968D607875}" sibTransId="{65B96F84-AFA7-44EE-94DF-2B00E9C2347C}"/>
    <dgm:cxn modelId="{C500AF46-C69B-4C2C-B525-7866FD838945}" type="presOf" srcId="{E75ACAE1-72B4-404C-AE55-E864EB68D586}" destId="{78EF6AD4-755A-425E-9251-92E312C03A76}" srcOrd="0" destOrd="0" presId="urn:microsoft.com/office/officeart/2005/8/layout/vList2"/>
    <dgm:cxn modelId="{09F84BA0-28A4-4CFC-AAB7-ABA8B510FF42}" type="presOf" srcId="{C590C576-B313-48CC-8726-9934039E408A}" destId="{AFD61F5A-6417-48D3-8FB0-9E5101E5D500}" srcOrd="0" destOrd="0" presId="urn:microsoft.com/office/officeart/2005/8/layout/vList2"/>
    <dgm:cxn modelId="{984706AB-F477-4D41-AAAA-F4B6A0F4B600}" type="presOf" srcId="{B4136EC0-6750-4EED-9B45-9EAD3D57E099}" destId="{8DBABC76-6607-4FCF-909E-17A17740240D}" srcOrd="0" destOrd="0" presId="urn:microsoft.com/office/officeart/2005/8/layout/vList2"/>
    <dgm:cxn modelId="{41E6DBD8-9F96-4769-931D-8E47F1F4F928}" type="presParOf" srcId="{8DBABC76-6607-4FCF-909E-17A17740240D}" destId="{AFD61F5A-6417-48D3-8FB0-9E5101E5D500}" srcOrd="0" destOrd="0" presId="urn:microsoft.com/office/officeart/2005/8/layout/vList2"/>
    <dgm:cxn modelId="{BFDEF70D-8C5F-4330-8310-DFDCF717C20C}" type="presParOf" srcId="{8DBABC76-6607-4FCF-909E-17A17740240D}" destId="{6F82304A-A77E-4E39-9296-742D2F607B75}" srcOrd="1" destOrd="0" presId="urn:microsoft.com/office/officeart/2005/8/layout/vList2"/>
    <dgm:cxn modelId="{45D1CE1B-71CE-42ED-A6C7-7D022FE3678A}" type="presParOf" srcId="{8DBABC76-6607-4FCF-909E-17A17740240D}" destId="{78EF6AD4-755A-425E-9251-92E312C03A76}"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98B151F-C5F1-425E-B19D-2A498B5B25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A8C7999F-B3E8-4898-9E32-E97B1B63655C}">
      <dgm:prSet/>
      <dgm:spPr/>
      <dgm:t>
        <a:bodyPr/>
        <a:lstStyle/>
        <a:p>
          <a:pPr algn="ctr"/>
          <a:r>
            <a:rPr lang="it-IT" b="1" i="0" baseline="0"/>
            <a:t>Il dispositivo per la ripresa e la resilienza – Il Regolamento</a:t>
          </a:r>
          <a:endParaRPr lang="it-IT"/>
        </a:p>
      </dgm:t>
    </dgm:pt>
    <dgm:pt modelId="{31230516-3238-4CC1-B4BF-2911A711ED51}" type="parTrans" cxnId="{535AC6C2-5162-41B1-B097-6085847116B1}">
      <dgm:prSet/>
      <dgm:spPr/>
      <dgm:t>
        <a:bodyPr/>
        <a:lstStyle/>
        <a:p>
          <a:endParaRPr lang="it-IT"/>
        </a:p>
      </dgm:t>
    </dgm:pt>
    <dgm:pt modelId="{5BA6B07C-996F-4626-A8D6-254B80F5F453}" type="sibTrans" cxnId="{535AC6C2-5162-41B1-B097-6085847116B1}">
      <dgm:prSet/>
      <dgm:spPr/>
      <dgm:t>
        <a:bodyPr/>
        <a:lstStyle/>
        <a:p>
          <a:endParaRPr lang="it-IT"/>
        </a:p>
      </dgm:t>
    </dgm:pt>
    <dgm:pt modelId="{8C05057C-1AF5-4E43-88FA-97D3E82A7999}" type="pres">
      <dgm:prSet presAssocID="{898B151F-C5F1-425E-B19D-2A498B5B2562}" presName="linear" presStyleCnt="0">
        <dgm:presLayoutVars>
          <dgm:animLvl val="lvl"/>
          <dgm:resizeHandles val="exact"/>
        </dgm:presLayoutVars>
      </dgm:prSet>
      <dgm:spPr/>
    </dgm:pt>
    <dgm:pt modelId="{7B7EDAD8-26FB-4154-9733-E3B86258A164}" type="pres">
      <dgm:prSet presAssocID="{A8C7999F-B3E8-4898-9E32-E97B1B63655C}" presName="parentText" presStyleLbl="node1" presStyleIdx="0" presStyleCnt="1" custLinFactNeighborX="-1537" custLinFactNeighborY="-2793">
        <dgm:presLayoutVars>
          <dgm:chMax val="0"/>
          <dgm:bulletEnabled val="1"/>
        </dgm:presLayoutVars>
      </dgm:prSet>
      <dgm:spPr/>
    </dgm:pt>
  </dgm:ptLst>
  <dgm:cxnLst>
    <dgm:cxn modelId="{A762B44A-D222-46C2-A005-27D59524B7D7}" type="presOf" srcId="{898B151F-C5F1-425E-B19D-2A498B5B2562}" destId="{8C05057C-1AF5-4E43-88FA-97D3E82A7999}" srcOrd="0" destOrd="0" presId="urn:microsoft.com/office/officeart/2005/8/layout/vList2"/>
    <dgm:cxn modelId="{12251F9A-4A06-4987-BECE-2195B779026A}" type="presOf" srcId="{A8C7999F-B3E8-4898-9E32-E97B1B63655C}" destId="{7B7EDAD8-26FB-4154-9733-E3B86258A164}" srcOrd="0" destOrd="0" presId="urn:microsoft.com/office/officeart/2005/8/layout/vList2"/>
    <dgm:cxn modelId="{535AC6C2-5162-41B1-B097-6085847116B1}" srcId="{898B151F-C5F1-425E-B19D-2A498B5B2562}" destId="{A8C7999F-B3E8-4898-9E32-E97B1B63655C}" srcOrd="0" destOrd="0" parTransId="{31230516-3238-4CC1-B4BF-2911A711ED51}" sibTransId="{5BA6B07C-996F-4626-A8D6-254B80F5F453}"/>
    <dgm:cxn modelId="{3A096343-E9C2-472B-BE0C-5D3AAF235279}" type="presParOf" srcId="{8C05057C-1AF5-4E43-88FA-97D3E82A7999}" destId="{7B7EDAD8-26FB-4154-9733-E3B86258A16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CCC20DE-827E-4CDC-83C1-72082E1672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8E3ED9B2-2042-42BA-A513-6C0BDF0E2318}">
      <dgm:prSet/>
      <dgm:spPr/>
      <dgm:t>
        <a:bodyPr/>
        <a:lstStyle/>
        <a:p>
          <a:r>
            <a:rPr lang="it-IT" b="1" dirty="0"/>
            <a:t>(art.16) </a:t>
          </a:r>
          <a:r>
            <a:rPr lang="it-IT" b="1" dirty="0">
              <a:solidFill>
                <a:schemeClr val="accent2"/>
              </a:solidFill>
            </a:rPr>
            <a:t>Entro il 31 luglio 2022 </a:t>
          </a:r>
          <a:r>
            <a:rPr lang="it-IT" dirty="0"/>
            <a:t>la Commissione presenta al Parlamento europeo e al Consiglio una relazione di riesame sull'attuazione del dispositivo che deve presentare: </a:t>
          </a:r>
        </a:p>
      </dgm:t>
    </dgm:pt>
    <dgm:pt modelId="{4027585D-205A-4025-B2E9-321E22BAA73C}" type="parTrans" cxnId="{BA88B81B-216C-43B4-B378-B39A075CDB81}">
      <dgm:prSet/>
      <dgm:spPr/>
      <dgm:t>
        <a:bodyPr/>
        <a:lstStyle/>
        <a:p>
          <a:endParaRPr lang="it-IT"/>
        </a:p>
      </dgm:t>
    </dgm:pt>
    <dgm:pt modelId="{1833A284-D3D2-4011-A1EB-58F7C7D2159C}" type="sibTrans" cxnId="{BA88B81B-216C-43B4-B378-B39A075CDB81}">
      <dgm:prSet/>
      <dgm:spPr/>
      <dgm:t>
        <a:bodyPr/>
        <a:lstStyle/>
        <a:p>
          <a:endParaRPr lang="it-IT"/>
        </a:p>
      </dgm:t>
    </dgm:pt>
    <dgm:pt modelId="{28729143-9403-4828-BC55-1B36610649FB}">
      <dgm:prSet/>
      <dgm:spPr/>
      <dgm:t>
        <a:bodyPr/>
        <a:lstStyle/>
        <a:p>
          <a:pPr algn="just"/>
          <a:r>
            <a:rPr lang="it-IT" dirty="0"/>
            <a:t>La valutazione della misura in cui l'attuazione dei piani per la ripresa e la resilienza è in linea con l'ambito di applicazione e contribuisce all'obiettivo generale del presente regolamento in linea con i sei pilastri di cui all'articolo 3 compreso il modo in cui i piani per la ripresa e la resilienza affrontano le disuguaglianze tra donne e uomini; </a:t>
          </a:r>
        </a:p>
      </dgm:t>
    </dgm:pt>
    <dgm:pt modelId="{114D46FB-B00B-4807-B5FE-40225343D7AB}" type="parTrans" cxnId="{54F0B6F2-37FB-4BF7-BB34-02AD3AB5E587}">
      <dgm:prSet/>
      <dgm:spPr/>
      <dgm:t>
        <a:bodyPr/>
        <a:lstStyle/>
        <a:p>
          <a:endParaRPr lang="it-IT"/>
        </a:p>
      </dgm:t>
    </dgm:pt>
    <dgm:pt modelId="{1A8A6E83-8D13-4F20-B6CA-2A311DEA487E}" type="sibTrans" cxnId="{54F0B6F2-37FB-4BF7-BB34-02AD3AB5E587}">
      <dgm:prSet/>
      <dgm:spPr/>
      <dgm:t>
        <a:bodyPr/>
        <a:lstStyle/>
        <a:p>
          <a:endParaRPr lang="it-IT"/>
        </a:p>
      </dgm:t>
    </dgm:pt>
    <dgm:pt modelId="{FF68119E-E987-4BAB-958E-8D741CFDA971}">
      <dgm:prSet/>
      <dgm:spPr/>
      <dgm:t>
        <a:bodyPr/>
        <a:lstStyle/>
        <a:p>
          <a:pPr algn="just"/>
          <a:r>
            <a:rPr lang="it-IT" dirty="0"/>
            <a:t>La valutazione quantitativa del contributo dei piani per la ripresa e la resilienza al raggiungimento dell’obiettivo climatico (37%), di quello digitale (20%), dei sei pilastri (art. 3) nonché lo stato di attuazione dei piani per la ripresa e la resilienza e le osservazioni e gli orientamenti destinati agli Stati membri prima dell'aggiornamento dei rispettivi piani per la ripresa e la resilienza.</a:t>
          </a:r>
        </a:p>
      </dgm:t>
    </dgm:pt>
    <dgm:pt modelId="{099A9B06-1AD3-4E68-A6AD-74A56816A2F6}" type="parTrans" cxnId="{BEA80D45-F24B-440C-97A4-B323C9C0D006}">
      <dgm:prSet/>
      <dgm:spPr/>
      <dgm:t>
        <a:bodyPr/>
        <a:lstStyle/>
        <a:p>
          <a:endParaRPr lang="it-IT"/>
        </a:p>
      </dgm:t>
    </dgm:pt>
    <dgm:pt modelId="{CC4BF5CB-93D7-4996-9654-8A0446030FB3}" type="sibTrans" cxnId="{BEA80D45-F24B-440C-97A4-B323C9C0D006}">
      <dgm:prSet/>
      <dgm:spPr/>
      <dgm:t>
        <a:bodyPr/>
        <a:lstStyle/>
        <a:p>
          <a:endParaRPr lang="it-IT"/>
        </a:p>
      </dgm:t>
    </dgm:pt>
    <dgm:pt modelId="{DFA97E56-0B25-468F-A1D4-432B6E81302E}">
      <dgm:prSet/>
      <dgm:spPr/>
      <dgm:t>
        <a:bodyPr/>
        <a:lstStyle/>
        <a:p>
          <a:r>
            <a:rPr lang="it-IT" dirty="0"/>
            <a:t>La Commissione tiene conto del </a:t>
          </a:r>
          <a:r>
            <a:rPr lang="it-IT" b="1" dirty="0">
              <a:solidFill>
                <a:schemeClr val="accent2"/>
              </a:solidFill>
            </a:rPr>
            <a:t>quadro di valutazione </a:t>
          </a:r>
          <a:r>
            <a:rPr lang="it-IT" dirty="0"/>
            <a:t>definito nell'articolo 30, delle relazioni sullo stato dei progressi compiuti che lo SM deve presentare due volte l’anno (art. 27) e di ogni altra informazione pertinente sul conseguimento dei traguardi e degli obiettivi dei piani per la ripresa e la resilienza, quali disponibili in base alle procedure di pagamento, sospensione e risoluzione indicate nell’articolo 24 del regolamento. </a:t>
          </a:r>
        </a:p>
      </dgm:t>
    </dgm:pt>
    <dgm:pt modelId="{CF96FC6C-BE12-42AF-AA7D-BD89E911DFB0}" type="parTrans" cxnId="{4C2DFF6F-1E99-4DD1-9103-69351452751A}">
      <dgm:prSet/>
      <dgm:spPr/>
      <dgm:t>
        <a:bodyPr/>
        <a:lstStyle/>
        <a:p>
          <a:endParaRPr lang="it-IT"/>
        </a:p>
      </dgm:t>
    </dgm:pt>
    <dgm:pt modelId="{649DF02A-A3C8-41B7-A885-F1879FDB6BC3}" type="sibTrans" cxnId="{4C2DFF6F-1E99-4DD1-9103-69351452751A}">
      <dgm:prSet/>
      <dgm:spPr/>
      <dgm:t>
        <a:bodyPr/>
        <a:lstStyle/>
        <a:p>
          <a:endParaRPr lang="it-IT"/>
        </a:p>
      </dgm:t>
    </dgm:pt>
    <dgm:pt modelId="{0C3764CB-65C4-4034-AD5F-E3A110D2E772}">
      <dgm:prSet/>
      <dgm:spPr/>
      <dgm:t>
        <a:bodyPr/>
        <a:lstStyle/>
        <a:p>
          <a:pPr algn="just"/>
          <a:r>
            <a:rPr lang="it-IT" dirty="0"/>
            <a:t>La commissione competente del Parlamento europeo può invitare la Commissione a presentare i principali risultati della relazione di riesame nel contesto del dialogo tra le istituzioni dell’Unione previsto dall’articolo 26 del regolamento.</a:t>
          </a:r>
        </a:p>
      </dgm:t>
    </dgm:pt>
    <dgm:pt modelId="{4F53C2FE-F3D8-468A-8371-55658A089B99}" type="parTrans" cxnId="{004D44CB-FBD4-4684-981F-463F6398806C}">
      <dgm:prSet/>
      <dgm:spPr/>
      <dgm:t>
        <a:bodyPr/>
        <a:lstStyle/>
        <a:p>
          <a:endParaRPr lang="it-IT"/>
        </a:p>
      </dgm:t>
    </dgm:pt>
    <dgm:pt modelId="{076F67EC-EC7B-4BBD-B011-DC76F14B30D4}" type="sibTrans" cxnId="{004D44CB-FBD4-4684-981F-463F6398806C}">
      <dgm:prSet/>
      <dgm:spPr/>
      <dgm:t>
        <a:bodyPr/>
        <a:lstStyle/>
        <a:p>
          <a:endParaRPr lang="it-IT"/>
        </a:p>
      </dgm:t>
    </dgm:pt>
    <dgm:pt modelId="{CE2CC4F6-1F05-4C17-83BF-1EECF8B76E7F}" type="pres">
      <dgm:prSet presAssocID="{6CCC20DE-827E-4CDC-83C1-72082E1672D7}" presName="linear" presStyleCnt="0">
        <dgm:presLayoutVars>
          <dgm:animLvl val="lvl"/>
          <dgm:resizeHandles val="exact"/>
        </dgm:presLayoutVars>
      </dgm:prSet>
      <dgm:spPr/>
    </dgm:pt>
    <dgm:pt modelId="{66ECA408-73D3-4547-B173-C378D462B9AD}" type="pres">
      <dgm:prSet presAssocID="{8E3ED9B2-2042-42BA-A513-6C0BDF0E2318}" presName="parentText" presStyleLbl="node1" presStyleIdx="0" presStyleCnt="3" custLinFactNeighborX="-458" custLinFactNeighborY="-50508">
        <dgm:presLayoutVars>
          <dgm:chMax val="0"/>
          <dgm:bulletEnabled val="1"/>
        </dgm:presLayoutVars>
      </dgm:prSet>
      <dgm:spPr/>
    </dgm:pt>
    <dgm:pt modelId="{FF4AFC0E-2919-4BC6-8C89-7A5466D577CF}" type="pres">
      <dgm:prSet presAssocID="{8E3ED9B2-2042-42BA-A513-6C0BDF0E2318}" presName="childText" presStyleLbl="revTx" presStyleIdx="0" presStyleCnt="1" custLinFactNeighborX="176" custLinFactNeighborY="-24418">
        <dgm:presLayoutVars>
          <dgm:bulletEnabled val="1"/>
        </dgm:presLayoutVars>
      </dgm:prSet>
      <dgm:spPr/>
    </dgm:pt>
    <dgm:pt modelId="{EBBD944A-9363-49E0-BC9F-FD5E3692D838}" type="pres">
      <dgm:prSet presAssocID="{DFA97E56-0B25-468F-A1D4-432B6E81302E}" presName="parentText" presStyleLbl="node1" presStyleIdx="1" presStyleCnt="3">
        <dgm:presLayoutVars>
          <dgm:chMax val="0"/>
          <dgm:bulletEnabled val="1"/>
        </dgm:presLayoutVars>
      </dgm:prSet>
      <dgm:spPr/>
    </dgm:pt>
    <dgm:pt modelId="{1ED74629-ADB7-4B1C-A612-674B64044AFE}" type="pres">
      <dgm:prSet presAssocID="{649DF02A-A3C8-41B7-A885-F1879FDB6BC3}" presName="spacer" presStyleCnt="0"/>
      <dgm:spPr/>
    </dgm:pt>
    <dgm:pt modelId="{67D3163A-B387-4E24-BB5D-BE0E9219449F}" type="pres">
      <dgm:prSet presAssocID="{0C3764CB-65C4-4034-AD5F-E3A110D2E772}" presName="parentText" presStyleLbl="node1" presStyleIdx="2" presStyleCnt="3" custLinFactNeighborX="-443">
        <dgm:presLayoutVars>
          <dgm:chMax val="0"/>
          <dgm:bulletEnabled val="1"/>
        </dgm:presLayoutVars>
      </dgm:prSet>
      <dgm:spPr/>
    </dgm:pt>
  </dgm:ptLst>
  <dgm:cxnLst>
    <dgm:cxn modelId="{5B59A00B-D5A8-42F7-BEEB-491ACDAF67CA}" type="presOf" srcId="{6CCC20DE-827E-4CDC-83C1-72082E1672D7}" destId="{CE2CC4F6-1F05-4C17-83BF-1EECF8B76E7F}" srcOrd="0" destOrd="0" presId="urn:microsoft.com/office/officeart/2005/8/layout/vList2"/>
    <dgm:cxn modelId="{A1238018-4FF2-4B0A-905A-2D87720E4A6B}" type="presOf" srcId="{0C3764CB-65C4-4034-AD5F-E3A110D2E772}" destId="{67D3163A-B387-4E24-BB5D-BE0E9219449F}" srcOrd="0" destOrd="0" presId="urn:microsoft.com/office/officeart/2005/8/layout/vList2"/>
    <dgm:cxn modelId="{BA88B81B-216C-43B4-B378-B39A075CDB81}" srcId="{6CCC20DE-827E-4CDC-83C1-72082E1672D7}" destId="{8E3ED9B2-2042-42BA-A513-6C0BDF0E2318}" srcOrd="0" destOrd="0" parTransId="{4027585D-205A-4025-B2E9-321E22BAA73C}" sibTransId="{1833A284-D3D2-4011-A1EB-58F7C7D2159C}"/>
    <dgm:cxn modelId="{BEA80D45-F24B-440C-97A4-B323C9C0D006}" srcId="{8E3ED9B2-2042-42BA-A513-6C0BDF0E2318}" destId="{FF68119E-E987-4BAB-958E-8D741CFDA971}" srcOrd="1" destOrd="0" parTransId="{099A9B06-1AD3-4E68-A6AD-74A56816A2F6}" sibTransId="{CC4BF5CB-93D7-4996-9654-8A0446030FB3}"/>
    <dgm:cxn modelId="{4C2DFF6F-1E99-4DD1-9103-69351452751A}" srcId="{6CCC20DE-827E-4CDC-83C1-72082E1672D7}" destId="{DFA97E56-0B25-468F-A1D4-432B6E81302E}" srcOrd="1" destOrd="0" parTransId="{CF96FC6C-BE12-42AF-AA7D-BD89E911DFB0}" sibTransId="{649DF02A-A3C8-41B7-A885-F1879FDB6BC3}"/>
    <dgm:cxn modelId="{82D32858-31E6-4236-805D-94E3000F12F1}" type="presOf" srcId="{8E3ED9B2-2042-42BA-A513-6C0BDF0E2318}" destId="{66ECA408-73D3-4547-B173-C378D462B9AD}" srcOrd="0" destOrd="0" presId="urn:microsoft.com/office/officeart/2005/8/layout/vList2"/>
    <dgm:cxn modelId="{EA29F396-912C-49B1-BFA7-C966688AD4E5}" type="presOf" srcId="{FF68119E-E987-4BAB-958E-8D741CFDA971}" destId="{FF4AFC0E-2919-4BC6-8C89-7A5466D577CF}" srcOrd="0" destOrd="1" presId="urn:microsoft.com/office/officeart/2005/8/layout/vList2"/>
    <dgm:cxn modelId="{004D44CB-FBD4-4684-981F-463F6398806C}" srcId="{6CCC20DE-827E-4CDC-83C1-72082E1672D7}" destId="{0C3764CB-65C4-4034-AD5F-E3A110D2E772}" srcOrd="2" destOrd="0" parTransId="{4F53C2FE-F3D8-468A-8371-55658A089B99}" sibTransId="{076F67EC-EC7B-4BBD-B011-DC76F14B30D4}"/>
    <dgm:cxn modelId="{3D2612D0-8CB9-4514-8518-1C6E6D0BE44A}" type="presOf" srcId="{DFA97E56-0B25-468F-A1D4-432B6E81302E}" destId="{EBBD944A-9363-49E0-BC9F-FD5E3692D838}" srcOrd="0" destOrd="0" presId="urn:microsoft.com/office/officeart/2005/8/layout/vList2"/>
    <dgm:cxn modelId="{F450DCDF-7514-45A4-9532-1DED2780D1F0}" type="presOf" srcId="{28729143-9403-4828-BC55-1B36610649FB}" destId="{FF4AFC0E-2919-4BC6-8C89-7A5466D577CF}" srcOrd="0" destOrd="0" presId="urn:microsoft.com/office/officeart/2005/8/layout/vList2"/>
    <dgm:cxn modelId="{54F0B6F2-37FB-4BF7-BB34-02AD3AB5E587}" srcId="{8E3ED9B2-2042-42BA-A513-6C0BDF0E2318}" destId="{28729143-9403-4828-BC55-1B36610649FB}" srcOrd="0" destOrd="0" parTransId="{114D46FB-B00B-4807-B5FE-40225343D7AB}" sibTransId="{1A8A6E83-8D13-4F20-B6CA-2A311DEA487E}"/>
    <dgm:cxn modelId="{D9420F05-3202-459B-82FF-C849BB6128BA}" type="presParOf" srcId="{CE2CC4F6-1F05-4C17-83BF-1EECF8B76E7F}" destId="{66ECA408-73D3-4547-B173-C378D462B9AD}" srcOrd="0" destOrd="0" presId="urn:microsoft.com/office/officeart/2005/8/layout/vList2"/>
    <dgm:cxn modelId="{17703201-60CE-40E8-A3A5-FB750B39FCFB}" type="presParOf" srcId="{CE2CC4F6-1F05-4C17-83BF-1EECF8B76E7F}" destId="{FF4AFC0E-2919-4BC6-8C89-7A5466D577CF}" srcOrd="1" destOrd="0" presId="urn:microsoft.com/office/officeart/2005/8/layout/vList2"/>
    <dgm:cxn modelId="{D29FA96B-8255-43B1-BA82-658AE5E3BF20}" type="presParOf" srcId="{CE2CC4F6-1F05-4C17-83BF-1EECF8B76E7F}" destId="{EBBD944A-9363-49E0-BC9F-FD5E3692D838}" srcOrd="2" destOrd="0" presId="urn:microsoft.com/office/officeart/2005/8/layout/vList2"/>
    <dgm:cxn modelId="{79125E16-D555-4E5C-AF25-9B94C83AF58F}" type="presParOf" srcId="{CE2CC4F6-1F05-4C17-83BF-1EECF8B76E7F}" destId="{1ED74629-ADB7-4B1C-A612-674B64044AFE}" srcOrd="3" destOrd="0" presId="urn:microsoft.com/office/officeart/2005/8/layout/vList2"/>
    <dgm:cxn modelId="{0793FA59-9064-4C37-9E28-8B3F01448D31}" type="presParOf" srcId="{CE2CC4F6-1F05-4C17-83BF-1EECF8B76E7F}" destId="{67D3163A-B387-4E24-BB5D-BE0E9219449F}"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DBD3DBD-E7A4-4326-B66B-C14098A727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88FEECC9-D8F4-40E8-875E-34B5D998F8E7}">
      <dgm:prSet/>
      <dgm:spPr/>
      <dgm:t>
        <a:bodyPr/>
        <a:lstStyle/>
        <a:p>
          <a:r>
            <a:rPr lang="it-IT" b="1" i="0" baseline="0"/>
            <a:t>Il dispositivo per la ripresa e la resilienza – </a:t>
          </a:r>
          <a:r>
            <a:rPr lang="it-IT" b="1"/>
            <a:t>Il </a:t>
          </a:r>
          <a:r>
            <a:rPr lang="it-IT" b="1" i="0" baseline="0"/>
            <a:t>Regolamento </a:t>
          </a:r>
          <a:endParaRPr lang="it-IT"/>
        </a:p>
      </dgm:t>
    </dgm:pt>
    <dgm:pt modelId="{0EECDB81-B48C-42C1-A5CE-4149281BDEEE}" type="parTrans" cxnId="{4EBA2578-30E8-46B9-9652-B903B4455C5C}">
      <dgm:prSet/>
      <dgm:spPr/>
      <dgm:t>
        <a:bodyPr/>
        <a:lstStyle/>
        <a:p>
          <a:endParaRPr lang="it-IT"/>
        </a:p>
      </dgm:t>
    </dgm:pt>
    <dgm:pt modelId="{CD4B1A51-CDDF-455E-8B74-909FBA4C2FC5}" type="sibTrans" cxnId="{4EBA2578-30E8-46B9-9652-B903B4455C5C}">
      <dgm:prSet/>
      <dgm:spPr/>
      <dgm:t>
        <a:bodyPr/>
        <a:lstStyle/>
        <a:p>
          <a:endParaRPr lang="it-IT"/>
        </a:p>
      </dgm:t>
    </dgm:pt>
    <dgm:pt modelId="{3A8614FF-AB98-4EBF-B669-A999946FAF3D}" type="pres">
      <dgm:prSet presAssocID="{3DBD3DBD-E7A4-4326-B66B-C14098A72719}" presName="linear" presStyleCnt="0">
        <dgm:presLayoutVars>
          <dgm:animLvl val="lvl"/>
          <dgm:resizeHandles val="exact"/>
        </dgm:presLayoutVars>
      </dgm:prSet>
      <dgm:spPr/>
    </dgm:pt>
    <dgm:pt modelId="{3C1E54A4-8F09-467F-829D-7FCF5B320C53}" type="pres">
      <dgm:prSet presAssocID="{88FEECC9-D8F4-40E8-875E-34B5D998F8E7}" presName="parentText" presStyleLbl="node1" presStyleIdx="0" presStyleCnt="1" custLinFactNeighborX="-2101" custLinFactNeighborY="2498">
        <dgm:presLayoutVars>
          <dgm:chMax val="0"/>
          <dgm:bulletEnabled val="1"/>
        </dgm:presLayoutVars>
      </dgm:prSet>
      <dgm:spPr/>
    </dgm:pt>
  </dgm:ptLst>
  <dgm:cxnLst>
    <dgm:cxn modelId="{2D31BE19-1025-4E65-9F53-BBEC4F732A9B}" type="presOf" srcId="{88FEECC9-D8F4-40E8-875E-34B5D998F8E7}" destId="{3C1E54A4-8F09-467F-829D-7FCF5B320C53}" srcOrd="0" destOrd="0" presId="urn:microsoft.com/office/officeart/2005/8/layout/vList2"/>
    <dgm:cxn modelId="{4EBA2578-30E8-46B9-9652-B903B4455C5C}" srcId="{3DBD3DBD-E7A4-4326-B66B-C14098A72719}" destId="{88FEECC9-D8F4-40E8-875E-34B5D998F8E7}" srcOrd="0" destOrd="0" parTransId="{0EECDB81-B48C-42C1-A5CE-4149281BDEEE}" sibTransId="{CD4B1A51-CDDF-455E-8B74-909FBA4C2FC5}"/>
    <dgm:cxn modelId="{130EEDB2-5078-4AEE-BA00-3ECD6F061FE3}" type="presOf" srcId="{3DBD3DBD-E7A4-4326-B66B-C14098A72719}" destId="{3A8614FF-AB98-4EBF-B669-A999946FAF3D}" srcOrd="0" destOrd="0" presId="urn:microsoft.com/office/officeart/2005/8/layout/vList2"/>
    <dgm:cxn modelId="{5B2F406B-F5AF-433D-A2C1-0647083CC653}" type="presParOf" srcId="{3A8614FF-AB98-4EBF-B669-A999946FAF3D}" destId="{3C1E54A4-8F09-467F-829D-7FCF5B320C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5908A51-FF62-43BC-B36F-80AF0711B3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C46E52AC-9C09-49D1-9111-FEC4C73C1631}">
      <dgm:prSet/>
      <dgm:spPr/>
      <dgm:t>
        <a:bodyPr/>
        <a:lstStyle/>
        <a:p>
          <a:pPr algn="just"/>
          <a:r>
            <a:rPr lang="it-IT" b="1" i="0" baseline="0" dirty="0"/>
            <a:t>(art.17</a:t>
          </a:r>
          <a:r>
            <a:rPr lang="it-IT" i="0" baseline="0" dirty="0"/>
            <a:t>) </a:t>
          </a:r>
          <a:r>
            <a:rPr lang="it-IT" b="1" i="0" baseline="0" dirty="0">
              <a:solidFill>
                <a:schemeClr val="accent4"/>
              </a:solidFill>
            </a:rPr>
            <a:t>Gli Stati membri devono elaborare Piani nazionali di ripresa e resilienza che definiscano il programma di riforme e investimenti per gli anni successivi</a:t>
          </a:r>
          <a:r>
            <a:rPr lang="it-IT" i="0" baseline="0" dirty="0">
              <a:solidFill>
                <a:schemeClr val="accent4"/>
              </a:solidFill>
            </a:rPr>
            <a:t>. </a:t>
          </a:r>
          <a:r>
            <a:rPr lang="it-IT" i="0" baseline="0" dirty="0"/>
            <a:t>Tali piani devono comprendere misure per l'attuazione di riforme e di progetti di investimenti pubblici mediante un pacchetto coerente. </a:t>
          </a:r>
          <a:r>
            <a:rPr lang="it-IT" b="1" i="0" baseline="0" dirty="0">
              <a:solidFill>
                <a:schemeClr val="accent4"/>
              </a:solidFill>
            </a:rPr>
            <a:t>I piani devono essere coerenti con le pertinenti sfide e priorità individuate nel contesto del semestre europeo, i programmi nazionali di riforma, i piani nazionali per l'energia e il clima, i piani territoriali per una transizione giusta, i piani di attuazione della garanzia giovani nonché gli accordi di partenariato e i programmi operativi adottati nell'ambito dei fondi dell'Unione.</a:t>
          </a:r>
          <a:endParaRPr lang="it-IT" b="1" dirty="0">
            <a:solidFill>
              <a:schemeClr val="accent4"/>
            </a:solidFill>
          </a:endParaRPr>
        </a:p>
      </dgm:t>
    </dgm:pt>
    <dgm:pt modelId="{EBBD9B75-1EBE-4E7F-BC35-57994263F472}" type="parTrans" cxnId="{A09CA889-416F-4562-A104-7E27FACCE324}">
      <dgm:prSet/>
      <dgm:spPr/>
      <dgm:t>
        <a:bodyPr/>
        <a:lstStyle/>
        <a:p>
          <a:endParaRPr lang="it-IT"/>
        </a:p>
      </dgm:t>
    </dgm:pt>
    <dgm:pt modelId="{B1C2788B-5A6F-417B-A576-C10A4C7150B1}" type="sibTrans" cxnId="{A09CA889-416F-4562-A104-7E27FACCE324}">
      <dgm:prSet/>
      <dgm:spPr/>
      <dgm:t>
        <a:bodyPr/>
        <a:lstStyle/>
        <a:p>
          <a:endParaRPr lang="it-IT"/>
        </a:p>
      </dgm:t>
    </dgm:pt>
    <dgm:pt modelId="{D03B6B9D-4A87-4FEE-AFC9-DDC74A303347}">
      <dgm:prSet/>
      <dgm:spPr/>
      <dgm:t>
        <a:bodyPr/>
        <a:lstStyle/>
        <a:p>
          <a:r>
            <a:rPr lang="it-IT" i="0" baseline="0" dirty="0"/>
            <a:t>Essi devono rispettare i principi orizzontali citati nell’articolo </a:t>
          </a:r>
          <a:r>
            <a:rPr lang="it-IT" dirty="0"/>
            <a:t>5 ed </a:t>
          </a:r>
          <a:r>
            <a:rPr lang="it-IT" b="1" i="0" baseline="0" dirty="0">
              <a:solidFill>
                <a:schemeClr val="accent4"/>
              </a:solidFill>
            </a:rPr>
            <a:t>includere misure volte ad affrontare le sfide cui sono confrontati gli Stati membri per quanto riguarda le transizioni verde e digitale, favorendo pertanto un percorso di ripresa sostenibile.</a:t>
          </a:r>
          <a:r>
            <a:rPr lang="it-IT" i="0" baseline="0" dirty="0"/>
            <a:t> Le misure avviate a decorrere dal 1° febbraio 2020 sono ammissibili se soddisfano i requisiti descritti nel regolamento.</a:t>
          </a:r>
          <a:endParaRPr lang="it-IT" dirty="0"/>
        </a:p>
      </dgm:t>
    </dgm:pt>
    <dgm:pt modelId="{E2BDBF94-FB1E-4E1A-A24A-5B91B92F8EFF}" type="parTrans" cxnId="{F1ACE808-4353-46E6-A2DE-1C0056281CDC}">
      <dgm:prSet/>
      <dgm:spPr/>
      <dgm:t>
        <a:bodyPr/>
        <a:lstStyle/>
        <a:p>
          <a:endParaRPr lang="it-IT"/>
        </a:p>
      </dgm:t>
    </dgm:pt>
    <dgm:pt modelId="{94AFFC50-DD1E-477F-B6AF-8AF5C4EB7BA4}" type="sibTrans" cxnId="{F1ACE808-4353-46E6-A2DE-1C0056281CDC}">
      <dgm:prSet/>
      <dgm:spPr/>
      <dgm:t>
        <a:bodyPr/>
        <a:lstStyle/>
        <a:p>
          <a:endParaRPr lang="it-IT"/>
        </a:p>
      </dgm:t>
    </dgm:pt>
    <dgm:pt modelId="{936CA281-AF3F-4A08-8F20-76E9E26D2881}" type="pres">
      <dgm:prSet presAssocID="{D5908A51-FF62-43BC-B36F-80AF0711B38F}" presName="linear" presStyleCnt="0">
        <dgm:presLayoutVars>
          <dgm:animLvl val="lvl"/>
          <dgm:resizeHandles val="exact"/>
        </dgm:presLayoutVars>
      </dgm:prSet>
      <dgm:spPr/>
    </dgm:pt>
    <dgm:pt modelId="{529D5E5F-27DC-4006-B280-A8887268DD7C}" type="pres">
      <dgm:prSet presAssocID="{C46E52AC-9C09-49D1-9111-FEC4C73C1631}" presName="parentText" presStyleLbl="node1" presStyleIdx="0" presStyleCnt="2">
        <dgm:presLayoutVars>
          <dgm:chMax val="0"/>
          <dgm:bulletEnabled val="1"/>
        </dgm:presLayoutVars>
      </dgm:prSet>
      <dgm:spPr/>
    </dgm:pt>
    <dgm:pt modelId="{CC6B06B2-674F-4577-B179-3308D151B589}" type="pres">
      <dgm:prSet presAssocID="{B1C2788B-5A6F-417B-A576-C10A4C7150B1}" presName="spacer" presStyleCnt="0"/>
      <dgm:spPr/>
    </dgm:pt>
    <dgm:pt modelId="{F26A4B04-1224-425D-9186-6356D9C84CA5}" type="pres">
      <dgm:prSet presAssocID="{D03B6B9D-4A87-4FEE-AFC9-DDC74A303347}" presName="parentText" presStyleLbl="node1" presStyleIdx="1" presStyleCnt="2">
        <dgm:presLayoutVars>
          <dgm:chMax val="0"/>
          <dgm:bulletEnabled val="1"/>
        </dgm:presLayoutVars>
      </dgm:prSet>
      <dgm:spPr/>
    </dgm:pt>
  </dgm:ptLst>
  <dgm:cxnLst>
    <dgm:cxn modelId="{F1ACE808-4353-46E6-A2DE-1C0056281CDC}" srcId="{D5908A51-FF62-43BC-B36F-80AF0711B38F}" destId="{D03B6B9D-4A87-4FEE-AFC9-DDC74A303347}" srcOrd="1" destOrd="0" parTransId="{E2BDBF94-FB1E-4E1A-A24A-5B91B92F8EFF}" sibTransId="{94AFFC50-DD1E-477F-B6AF-8AF5C4EB7BA4}"/>
    <dgm:cxn modelId="{D73F3712-0F98-4758-832E-E8AAAAAA5EFC}" type="presOf" srcId="{D5908A51-FF62-43BC-B36F-80AF0711B38F}" destId="{936CA281-AF3F-4A08-8F20-76E9E26D2881}" srcOrd="0" destOrd="0" presId="urn:microsoft.com/office/officeart/2005/8/layout/vList2"/>
    <dgm:cxn modelId="{6530B558-887B-4558-AA25-EFB1416F1126}" type="presOf" srcId="{C46E52AC-9C09-49D1-9111-FEC4C73C1631}" destId="{529D5E5F-27DC-4006-B280-A8887268DD7C}" srcOrd="0" destOrd="0" presId="urn:microsoft.com/office/officeart/2005/8/layout/vList2"/>
    <dgm:cxn modelId="{A09CA889-416F-4562-A104-7E27FACCE324}" srcId="{D5908A51-FF62-43BC-B36F-80AF0711B38F}" destId="{C46E52AC-9C09-49D1-9111-FEC4C73C1631}" srcOrd="0" destOrd="0" parTransId="{EBBD9B75-1EBE-4E7F-BC35-57994263F472}" sibTransId="{B1C2788B-5A6F-417B-A576-C10A4C7150B1}"/>
    <dgm:cxn modelId="{6EB6A094-2F7F-426E-8690-B562F7BF1845}" type="presOf" srcId="{D03B6B9D-4A87-4FEE-AFC9-DDC74A303347}" destId="{F26A4B04-1224-425D-9186-6356D9C84CA5}" srcOrd="0" destOrd="0" presId="urn:microsoft.com/office/officeart/2005/8/layout/vList2"/>
    <dgm:cxn modelId="{35DF0E5E-25C9-403A-B381-91A95687993F}" type="presParOf" srcId="{936CA281-AF3F-4A08-8F20-76E9E26D2881}" destId="{529D5E5F-27DC-4006-B280-A8887268DD7C}" srcOrd="0" destOrd="0" presId="urn:microsoft.com/office/officeart/2005/8/layout/vList2"/>
    <dgm:cxn modelId="{D34CAD3E-E856-4CAC-AD0F-5EF7B67267FA}" type="presParOf" srcId="{936CA281-AF3F-4A08-8F20-76E9E26D2881}" destId="{CC6B06B2-674F-4577-B179-3308D151B589}" srcOrd="1" destOrd="0" presId="urn:microsoft.com/office/officeart/2005/8/layout/vList2"/>
    <dgm:cxn modelId="{A2C9F510-D8FA-4CC2-8C37-C52FE6FA5EC1}" type="presParOf" srcId="{936CA281-AF3F-4A08-8F20-76E9E26D2881}" destId="{F26A4B04-1224-425D-9186-6356D9C84CA5}"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5CF6BFC-A78E-4371-8A42-31B624A337F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0954FBE-2DD1-423D-A548-E3F27A78270B}">
      <dgm:prSet/>
      <dgm:spPr/>
      <dgm:t>
        <a:bodyPr/>
        <a:lstStyle/>
        <a:p>
          <a:r>
            <a:rPr lang="it-IT" b="1" i="0" baseline="0"/>
            <a:t>Il dispositivo per la ripresa e la resilienza – il Regolamento </a:t>
          </a:r>
          <a:endParaRPr lang="it-IT"/>
        </a:p>
      </dgm:t>
    </dgm:pt>
    <dgm:pt modelId="{ED436F41-8567-4D20-BEBC-4E0671C1697F}" type="parTrans" cxnId="{466BC9C1-1A4B-41E6-AB2F-C7350BB922F7}">
      <dgm:prSet/>
      <dgm:spPr/>
      <dgm:t>
        <a:bodyPr/>
        <a:lstStyle/>
        <a:p>
          <a:endParaRPr lang="it-IT"/>
        </a:p>
      </dgm:t>
    </dgm:pt>
    <dgm:pt modelId="{B802D8F9-C52E-4354-996D-1130807D3416}" type="sibTrans" cxnId="{466BC9C1-1A4B-41E6-AB2F-C7350BB922F7}">
      <dgm:prSet/>
      <dgm:spPr/>
      <dgm:t>
        <a:bodyPr/>
        <a:lstStyle/>
        <a:p>
          <a:endParaRPr lang="it-IT"/>
        </a:p>
      </dgm:t>
    </dgm:pt>
    <dgm:pt modelId="{9A4308B3-D119-41D1-A471-67B58E394034}" type="pres">
      <dgm:prSet presAssocID="{E5CF6BFC-A78E-4371-8A42-31B624A337FB}" presName="linear" presStyleCnt="0">
        <dgm:presLayoutVars>
          <dgm:animLvl val="lvl"/>
          <dgm:resizeHandles val="exact"/>
        </dgm:presLayoutVars>
      </dgm:prSet>
      <dgm:spPr/>
    </dgm:pt>
    <dgm:pt modelId="{88ACEE77-F1CF-4084-9F8C-99B757E3B913}" type="pres">
      <dgm:prSet presAssocID="{30954FBE-2DD1-423D-A548-E3F27A78270B}" presName="parentText" presStyleLbl="node1" presStyleIdx="0" presStyleCnt="1">
        <dgm:presLayoutVars>
          <dgm:chMax val="0"/>
          <dgm:bulletEnabled val="1"/>
        </dgm:presLayoutVars>
      </dgm:prSet>
      <dgm:spPr/>
    </dgm:pt>
  </dgm:ptLst>
  <dgm:cxnLst>
    <dgm:cxn modelId="{0DA7A848-1BCA-4F4B-834C-C572B0CC90D9}" type="presOf" srcId="{E5CF6BFC-A78E-4371-8A42-31B624A337FB}" destId="{9A4308B3-D119-41D1-A471-67B58E394034}" srcOrd="0" destOrd="0" presId="urn:microsoft.com/office/officeart/2005/8/layout/vList2"/>
    <dgm:cxn modelId="{A3BAF8C0-DC35-47D8-9E92-758BC701EAE7}" type="presOf" srcId="{30954FBE-2DD1-423D-A548-E3F27A78270B}" destId="{88ACEE77-F1CF-4084-9F8C-99B757E3B913}" srcOrd="0" destOrd="0" presId="urn:microsoft.com/office/officeart/2005/8/layout/vList2"/>
    <dgm:cxn modelId="{466BC9C1-1A4B-41E6-AB2F-C7350BB922F7}" srcId="{E5CF6BFC-A78E-4371-8A42-31B624A337FB}" destId="{30954FBE-2DD1-423D-A548-E3F27A78270B}" srcOrd="0" destOrd="0" parTransId="{ED436F41-8567-4D20-BEBC-4E0671C1697F}" sibTransId="{B802D8F9-C52E-4354-996D-1130807D3416}"/>
    <dgm:cxn modelId="{1D2B0F5D-E2CB-4FD7-A3CD-DD0028A5FBCF}" type="presParOf" srcId="{9A4308B3-D119-41D1-A471-67B58E394034}" destId="{88ACEE77-F1CF-4084-9F8C-99B757E3B9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F1D6093-0AF1-4BC4-8ACD-28287137FEA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534284BC-955A-41E0-AFB4-3B3015998238}">
      <dgm:prSet/>
      <dgm:spPr/>
      <dgm:t>
        <a:bodyPr/>
        <a:lstStyle/>
        <a:p>
          <a:r>
            <a:rPr lang="it-IT" b="1" i="0" baseline="0" dirty="0"/>
            <a:t>(art.18) </a:t>
          </a:r>
          <a:r>
            <a:rPr lang="it-IT" b="1" i="0" baseline="0" dirty="0">
              <a:solidFill>
                <a:schemeClr val="accent4"/>
              </a:solidFill>
            </a:rPr>
            <a:t>Lo Stato membro </a:t>
          </a:r>
          <a:r>
            <a:rPr lang="it-IT" b="0" i="0" baseline="0" dirty="0"/>
            <a:t>che desidera ricevere sostegno a titolo del dispositivo </a:t>
          </a:r>
          <a:r>
            <a:rPr lang="it-IT" b="1" i="0" baseline="0" dirty="0"/>
            <a:t>presenta alla Commissione </a:t>
          </a:r>
          <a:r>
            <a:rPr lang="it-IT" b="1" i="0" baseline="0" dirty="0">
              <a:solidFill>
                <a:schemeClr val="accent4"/>
              </a:solidFill>
            </a:rPr>
            <a:t>entro il 30 aprile un Piano per la ripresa e la resilienza</a:t>
          </a:r>
          <a:r>
            <a:rPr lang="it-IT" b="0" i="0" baseline="0" dirty="0">
              <a:solidFill>
                <a:schemeClr val="accent4"/>
              </a:solidFill>
            </a:rPr>
            <a:t> </a:t>
          </a:r>
          <a:r>
            <a:rPr lang="it-IT" b="0" i="0" baseline="0" dirty="0"/>
            <a:t>che costituisce un allegato del suo Programma nazionale di riforma (PNR). Lo Stato membro </a:t>
          </a:r>
          <a:r>
            <a:rPr lang="it-IT" b="1" i="0" baseline="0" dirty="0"/>
            <a:t>può presentare un progetto di piano a decorrere dal 15 ottobre </a:t>
          </a:r>
          <a:r>
            <a:rPr lang="it-IT" b="0" i="0" baseline="0" dirty="0"/>
            <a:t>dell’anno precedente. </a:t>
          </a:r>
          <a:endParaRPr lang="it-IT" dirty="0"/>
        </a:p>
      </dgm:t>
    </dgm:pt>
    <dgm:pt modelId="{4F0F4E5E-E04E-4828-A4F8-9BE8E275BE1F}" type="parTrans" cxnId="{910A4275-CC04-475A-859D-AE3766382F5B}">
      <dgm:prSet/>
      <dgm:spPr/>
      <dgm:t>
        <a:bodyPr/>
        <a:lstStyle/>
        <a:p>
          <a:endParaRPr lang="it-IT"/>
        </a:p>
      </dgm:t>
    </dgm:pt>
    <dgm:pt modelId="{A6E2AA96-7013-44AC-9191-CC9C1868EB9C}" type="sibTrans" cxnId="{910A4275-CC04-475A-859D-AE3766382F5B}">
      <dgm:prSet/>
      <dgm:spPr/>
      <dgm:t>
        <a:bodyPr/>
        <a:lstStyle/>
        <a:p>
          <a:endParaRPr lang="it-IT"/>
        </a:p>
      </dgm:t>
    </dgm:pt>
    <dgm:pt modelId="{335E5FE1-A945-4EAA-BDDB-CBB653F0B610}">
      <dgm:prSet/>
      <dgm:spPr/>
      <dgm:t>
        <a:bodyPr/>
        <a:lstStyle/>
        <a:p>
          <a:r>
            <a:rPr lang="it-IT" i="0" baseline="0" dirty="0"/>
            <a:t>come rappresenta una </a:t>
          </a:r>
          <a:r>
            <a:rPr lang="it-IT" b="1" i="0" baseline="0" dirty="0">
              <a:solidFill>
                <a:schemeClr val="accent4"/>
              </a:solidFill>
            </a:rPr>
            <a:t>risposta completa e adeguatamente equilibrata alla situazione socioeconomica dello Stato membro e come contribuisca in modo appropriato ai sei pilastri </a:t>
          </a:r>
          <a:r>
            <a:rPr lang="it-IT" b="1" i="0" baseline="0" dirty="0"/>
            <a:t>indicati nell’articolo 3 e come tiene conto delle sfide specifiche</a:t>
          </a:r>
          <a:r>
            <a:rPr lang="it-IT" b="0" i="0" baseline="0" dirty="0"/>
            <a:t>;</a:t>
          </a:r>
          <a:endParaRPr lang="it-IT" dirty="0"/>
        </a:p>
      </dgm:t>
    </dgm:pt>
    <dgm:pt modelId="{BA056717-1B29-4880-849A-EB2C3AFCB8E3}" type="parTrans" cxnId="{E0AB7157-59B8-448F-8CEA-4CCA8AD8C436}">
      <dgm:prSet/>
      <dgm:spPr/>
      <dgm:t>
        <a:bodyPr/>
        <a:lstStyle/>
        <a:p>
          <a:endParaRPr lang="it-IT"/>
        </a:p>
      </dgm:t>
    </dgm:pt>
    <dgm:pt modelId="{F065D0AC-9BA7-4554-B93F-47DEA2AEE019}" type="sibTrans" cxnId="{E0AB7157-59B8-448F-8CEA-4CCA8AD8C436}">
      <dgm:prSet/>
      <dgm:spPr/>
      <dgm:t>
        <a:bodyPr/>
        <a:lstStyle/>
        <a:p>
          <a:endParaRPr lang="it-IT"/>
        </a:p>
      </dgm:t>
    </dgm:pt>
    <dgm:pt modelId="{1D317906-7FE7-43E9-B346-42E86DBF14BE}">
      <dgm:prSet/>
      <dgm:spPr/>
      <dgm:t>
        <a:bodyPr/>
        <a:lstStyle/>
        <a:p>
          <a:r>
            <a:rPr lang="it-IT" dirty="0"/>
            <a:t>come contribuisca </a:t>
          </a:r>
          <a:r>
            <a:rPr lang="it-IT" b="1" i="0" baseline="0" dirty="0"/>
            <a:t>ad affrontare in modo efficace le sfide, individuate nelle pertinenti raccomandazioni specifiche per paese;</a:t>
          </a:r>
          <a:endParaRPr lang="it-IT" dirty="0"/>
        </a:p>
      </dgm:t>
    </dgm:pt>
    <dgm:pt modelId="{02719C7A-C1AF-4056-AD99-B1FAD3D5E4D4}" type="parTrans" cxnId="{E6E2844E-330C-4D0F-A667-142915DDFBA3}">
      <dgm:prSet/>
      <dgm:spPr/>
      <dgm:t>
        <a:bodyPr/>
        <a:lstStyle/>
        <a:p>
          <a:endParaRPr lang="it-IT"/>
        </a:p>
      </dgm:t>
    </dgm:pt>
    <dgm:pt modelId="{1035A83F-C01B-43E4-9CF4-39E6C3699482}" type="sibTrans" cxnId="{E6E2844E-330C-4D0F-A667-142915DDFBA3}">
      <dgm:prSet/>
      <dgm:spPr/>
      <dgm:t>
        <a:bodyPr/>
        <a:lstStyle/>
        <a:p>
          <a:endParaRPr lang="it-IT"/>
        </a:p>
      </dgm:t>
    </dgm:pt>
    <dgm:pt modelId="{0909FEEA-B34B-4DA8-B57E-957F4F0E1A7F}">
      <dgm:prSet/>
      <dgm:spPr/>
      <dgm:t>
        <a:bodyPr/>
        <a:lstStyle/>
        <a:p>
          <a:r>
            <a:rPr lang="it-IT" dirty="0"/>
            <a:t>in che modo si </a:t>
          </a:r>
          <a:r>
            <a:rPr lang="it-IT" b="1" i="0" baseline="0" dirty="0">
              <a:solidFill>
                <a:schemeClr val="accent4"/>
              </a:solidFill>
            </a:rPr>
            <a:t>rafforza il potenziale di crescita, la creazione di posti di lavoro e la resilienza economica, sociale e istituzionale dello Stato membro interessato</a:t>
          </a:r>
          <a:r>
            <a:rPr lang="it-IT" b="0" i="0" baseline="0" dirty="0">
              <a:solidFill>
                <a:schemeClr val="accent4"/>
              </a:solidFill>
            </a:rPr>
            <a:t> e si </a:t>
          </a:r>
          <a:r>
            <a:rPr lang="it-IT" b="1" i="0" baseline="0" dirty="0">
              <a:solidFill>
                <a:schemeClr val="accent4"/>
              </a:solidFill>
            </a:rPr>
            <a:t>attenua l'impatto sociale ed economico della crisi COVID-19</a:t>
          </a:r>
          <a:r>
            <a:rPr lang="it-IT" b="0" i="0" baseline="0" dirty="0"/>
            <a:t>, contribuendo all'attuazione del pilastro europeo dei diritti sociali migliorando così la coesione economica, sociale e territoriale e la convergenza all'interno dell'Unione;</a:t>
          </a:r>
          <a:endParaRPr lang="it-IT" dirty="0"/>
        </a:p>
      </dgm:t>
    </dgm:pt>
    <dgm:pt modelId="{C7EB33B2-7834-4318-B142-E65117A764C6}" type="parTrans" cxnId="{DE5944ED-4E15-42C9-A281-593A7FC26E6F}">
      <dgm:prSet/>
      <dgm:spPr/>
      <dgm:t>
        <a:bodyPr/>
        <a:lstStyle/>
        <a:p>
          <a:endParaRPr lang="it-IT"/>
        </a:p>
      </dgm:t>
    </dgm:pt>
    <dgm:pt modelId="{569F0633-8654-4294-882A-601DD541BBC9}" type="sibTrans" cxnId="{DE5944ED-4E15-42C9-A281-593A7FC26E6F}">
      <dgm:prSet/>
      <dgm:spPr/>
      <dgm:t>
        <a:bodyPr/>
        <a:lstStyle/>
        <a:p>
          <a:endParaRPr lang="it-IT"/>
        </a:p>
      </dgm:t>
    </dgm:pt>
    <dgm:pt modelId="{13B6FBE1-5557-42F6-9FCE-1B4010096702}">
      <dgm:prSet/>
      <dgm:spPr/>
      <dgm:t>
        <a:bodyPr/>
        <a:lstStyle/>
        <a:p>
          <a:r>
            <a:rPr lang="it-IT" b="1" i="0" baseline="0" dirty="0">
              <a:solidFill>
                <a:schemeClr val="accent4"/>
              </a:solidFill>
            </a:rPr>
            <a:t>come sia rispettato il principio di «non arrecare un danno significativo</a:t>
          </a:r>
          <a:r>
            <a:rPr lang="it-IT" dirty="0">
              <a:solidFill>
                <a:schemeClr val="accent4"/>
              </a:solidFill>
            </a:rPr>
            <a:t>»</a:t>
          </a:r>
          <a:r>
            <a:rPr lang="it-IT" b="0" i="0" baseline="0" dirty="0"/>
            <a:t> di cui all’articolo 17 del regolamento (UE) 2020/852; </a:t>
          </a:r>
          <a:endParaRPr lang="it-IT" dirty="0"/>
        </a:p>
      </dgm:t>
    </dgm:pt>
    <dgm:pt modelId="{28334509-CE91-4263-935B-0A1101596BBF}" type="parTrans" cxnId="{1E73DC4E-8767-428C-A2F0-4F19387FAACE}">
      <dgm:prSet/>
      <dgm:spPr/>
      <dgm:t>
        <a:bodyPr/>
        <a:lstStyle/>
        <a:p>
          <a:endParaRPr lang="it-IT"/>
        </a:p>
      </dgm:t>
    </dgm:pt>
    <dgm:pt modelId="{5653D6A8-4CEC-4A3F-8CA8-067E2A9498EC}" type="sibTrans" cxnId="{1E73DC4E-8767-428C-A2F0-4F19387FAACE}">
      <dgm:prSet/>
      <dgm:spPr/>
      <dgm:t>
        <a:bodyPr/>
        <a:lstStyle/>
        <a:p>
          <a:endParaRPr lang="it-IT"/>
        </a:p>
      </dgm:t>
    </dgm:pt>
    <dgm:pt modelId="{226CA4B3-7BF2-40AC-AC89-2EAD171AD65B}">
      <dgm:prSet/>
      <dgm:spPr/>
      <dgm:t>
        <a:bodyPr/>
        <a:lstStyle/>
        <a:p>
          <a:r>
            <a:rPr lang="it-IT" i="0" baseline="0" dirty="0"/>
            <a:t>spiegare qualitativamente </a:t>
          </a:r>
          <a:r>
            <a:rPr lang="it-IT" b="1" i="0" baseline="0" dirty="0">
              <a:solidFill>
                <a:schemeClr val="accent4"/>
              </a:solidFill>
            </a:rPr>
            <a:t>come le misure </a:t>
          </a:r>
          <a:r>
            <a:rPr lang="it-IT" b="1" dirty="0">
              <a:solidFill>
                <a:schemeClr val="accent4"/>
              </a:solidFill>
            </a:rPr>
            <a:t>del Piano s</a:t>
          </a:r>
          <a:r>
            <a:rPr lang="it-IT" b="1" i="0" baseline="0" dirty="0">
              <a:solidFill>
                <a:schemeClr val="accent4"/>
              </a:solidFill>
            </a:rPr>
            <a:t>iano in grado di contribuire alla transizione verde, compresa la biodiversità</a:t>
          </a:r>
          <a:r>
            <a:rPr lang="it-IT" b="1" i="0" baseline="0" dirty="0"/>
            <a:t>, o ad affrontare le sfide che ne conseguono</a:t>
          </a:r>
          <a:r>
            <a:rPr lang="it-IT" b="0" i="0" baseline="0" dirty="0"/>
            <a:t>, ed indichi se tali misure rappresentano </a:t>
          </a:r>
          <a:r>
            <a:rPr lang="it-IT" b="1" i="0" baseline="0" dirty="0"/>
            <a:t>almeno il 37 per cento della dotazione totale del piano;</a:t>
          </a:r>
          <a:endParaRPr lang="it-IT" dirty="0"/>
        </a:p>
      </dgm:t>
    </dgm:pt>
    <dgm:pt modelId="{EB32E307-B05B-49EB-B916-4FF3C3811FFE}" type="parTrans" cxnId="{F88622A3-8EDF-4C97-B294-00C75B36EC0E}">
      <dgm:prSet/>
      <dgm:spPr/>
      <dgm:t>
        <a:bodyPr/>
        <a:lstStyle/>
        <a:p>
          <a:endParaRPr lang="it-IT"/>
        </a:p>
      </dgm:t>
    </dgm:pt>
    <dgm:pt modelId="{FB6EF4E2-17DF-45DD-AF11-1D2263291C24}" type="sibTrans" cxnId="{F88622A3-8EDF-4C97-B294-00C75B36EC0E}">
      <dgm:prSet/>
      <dgm:spPr/>
      <dgm:t>
        <a:bodyPr/>
        <a:lstStyle/>
        <a:p>
          <a:endParaRPr lang="it-IT"/>
        </a:p>
      </dgm:t>
    </dgm:pt>
    <dgm:pt modelId="{C31A7C4D-26C2-4076-BC34-C72C0A3D21A5}">
      <dgm:prSet/>
      <dgm:spPr/>
      <dgm:t>
        <a:bodyPr/>
        <a:lstStyle/>
        <a:p>
          <a:r>
            <a:rPr lang="it-IT" dirty="0"/>
            <a:t>i</a:t>
          </a:r>
          <a:r>
            <a:rPr lang="it-IT" i="0" baseline="0" dirty="0"/>
            <a:t>n quale modo le misure del piano dovrebbero</a:t>
          </a:r>
          <a:r>
            <a:rPr lang="it-IT" b="1" i="0" baseline="0" dirty="0"/>
            <a:t> </a:t>
          </a:r>
          <a:r>
            <a:rPr lang="it-IT" b="1" i="0" baseline="0" dirty="0">
              <a:solidFill>
                <a:schemeClr val="accent4"/>
              </a:solidFill>
            </a:rPr>
            <a:t>contribuire alla transizione digitale o ad affrontare le sfide che ne conseguono </a:t>
          </a:r>
          <a:r>
            <a:rPr lang="it-IT" b="0" i="0" baseline="0" dirty="0"/>
            <a:t>ed indichi se tali misure rappresentano un importo pari ad </a:t>
          </a:r>
          <a:r>
            <a:rPr lang="it-IT" b="1" i="0" baseline="0" dirty="0"/>
            <a:t>almeno il 20 per cento della dotazione totale del piano;</a:t>
          </a:r>
          <a:endParaRPr lang="it-IT" dirty="0"/>
        </a:p>
      </dgm:t>
    </dgm:pt>
    <dgm:pt modelId="{9162D458-DF3B-4983-A15D-DD8C035CE740}" type="parTrans" cxnId="{F010E849-D8ED-49D1-91A1-322B6484D35D}">
      <dgm:prSet/>
      <dgm:spPr/>
      <dgm:t>
        <a:bodyPr/>
        <a:lstStyle/>
        <a:p>
          <a:endParaRPr lang="it-IT"/>
        </a:p>
      </dgm:t>
    </dgm:pt>
    <dgm:pt modelId="{640B3DE5-07E8-4BBC-A22A-A24A9FEC3045}" type="sibTrans" cxnId="{F010E849-D8ED-49D1-91A1-322B6484D35D}">
      <dgm:prSet/>
      <dgm:spPr/>
      <dgm:t>
        <a:bodyPr/>
        <a:lstStyle/>
        <a:p>
          <a:endParaRPr lang="it-IT"/>
        </a:p>
      </dgm:t>
    </dgm:pt>
    <dgm:pt modelId="{3DE93D8B-36C6-4C0C-8BD5-04B2C0A85743}">
      <dgm:prSet custT="1"/>
      <dgm:spPr/>
      <dgm:t>
        <a:bodyPr/>
        <a:lstStyle/>
        <a:p>
          <a:pPr algn="ctr"/>
          <a:r>
            <a:rPr lang="it-IT" sz="1600" b="1" i="0" baseline="0" dirty="0">
              <a:solidFill>
                <a:schemeClr val="accent4"/>
              </a:solidFill>
            </a:rPr>
            <a:t>Il Piano deve presentare in particolare i seguenti elementi di spiegazione</a:t>
          </a:r>
          <a:r>
            <a:rPr lang="it-IT" sz="1000" b="0" i="0" baseline="0" dirty="0">
              <a:solidFill>
                <a:schemeClr val="accent4"/>
              </a:solidFill>
            </a:rPr>
            <a:t>:</a:t>
          </a:r>
          <a:endParaRPr lang="it-IT" sz="1000" dirty="0">
            <a:solidFill>
              <a:schemeClr val="accent4"/>
            </a:solidFill>
          </a:endParaRPr>
        </a:p>
      </dgm:t>
    </dgm:pt>
    <dgm:pt modelId="{37C35CEB-8076-41FF-BFC4-1066E1282D9C}" type="sibTrans" cxnId="{54D01382-3CF4-4FF5-8712-A6D189372FB1}">
      <dgm:prSet/>
      <dgm:spPr/>
      <dgm:t>
        <a:bodyPr/>
        <a:lstStyle/>
        <a:p>
          <a:endParaRPr lang="it-IT"/>
        </a:p>
      </dgm:t>
    </dgm:pt>
    <dgm:pt modelId="{CC5AE564-C0A7-4866-B881-33A932CF78F1}" type="parTrans" cxnId="{54D01382-3CF4-4FF5-8712-A6D189372FB1}">
      <dgm:prSet/>
      <dgm:spPr/>
      <dgm:t>
        <a:bodyPr/>
        <a:lstStyle/>
        <a:p>
          <a:endParaRPr lang="it-IT"/>
        </a:p>
      </dgm:t>
    </dgm:pt>
    <dgm:pt modelId="{D0CAEA7A-DDE6-42CA-9790-54ECC14E7D2E}" type="pres">
      <dgm:prSet presAssocID="{AF1D6093-0AF1-4BC4-8ACD-28287137FEAF}" presName="linear" presStyleCnt="0">
        <dgm:presLayoutVars>
          <dgm:animLvl val="lvl"/>
          <dgm:resizeHandles val="exact"/>
        </dgm:presLayoutVars>
      </dgm:prSet>
      <dgm:spPr/>
    </dgm:pt>
    <dgm:pt modelId="{AED3CE69-B276-4C23-B1EF-571BA379CC46}" type="pres">
      <dgm:prSet presAssocID="{534284BC-955A-41E0-AFB4-3B3015998238}" presName="parentText" presStyleLbl="node1" presStyleIdx="0" presStyleCnt="8">
        <dgm:presLayoutVars>
          <dgm:chMax val="0"/>
          <dgm:bulletEnabled val="1"/>
        </dgm:presLayoutVars>
      </dgm:prSet>
      <dgm:spPr/>
    </dgm:pt>
    <dgm:pt modelId="{173FEE2B-9153-452F-9B28-43888902A576}" type="pres">
      <dgm:prSet presAssocID="{A6E2AA96-7013-44AC-9191-CC9C1868EB9C}" presName="spacer" presStyleCnt="0"/>
      <dgm:spPr/>
    </dgm:pt>
    <dgm:pt modelId="{B748C946-6B4F-474F-869D-EAC15AED3B70}" type="pres">
      <dgm:prSet presAssocID="{3DE93D8B-36C6-4C0C-8BD5-04B2C0A85743}" presName="parentText" presStyleLbl="node1" presStyleIdx="1" presStyleCnt="8">
        <dgm:presLayoutVars>
          <dgm:chMax val="0"/>
          <dgm:bulletEnabled val="1"/>
        </dgm:presLayoutVars>
      </dgm:prSet>
      <dgm:spPr/>
    </dgm:pt>
    <dgm:pt modelId="{820C5C11-DD8A-45D0-90AB-B50654C6CA07}" type="pres">
      <dgm:prSet presAssocID="{37C35CEB-8076-41FF-BFC4-1066E1282D9C}" presName="spacer" presStyleCnt="0"/>
      <dgm:spPr/>
    </dgm:pt>
    <dgm:pt modelId="{2BADB357-7D46-49E9-A5B2-DF417DDECA90}" type="pres">
      <dgm:prSet presAssocID="{335E5FE1-A945-4EAA-BDDB-CBB653F0B610}" presName="parentText" presStyleLbl="node1" presStyleIdx="2" presStyleCnt="8">
        <dgm:presLayoutVars>
          <dgm:chMax val="0"/>
          <dgm:bulletEnabled val="1"/>
        </dgm:presLayoutVars>
      </dgm:prSet>
      <dgm:spPr/>
    </dgm:pt>
    <dgm:pt modelId="{87DF7B6E-83EB-4F50-855F-94ACB6D91AF2}" type="pres">
      <dgm:prSet presAssocID="{F065D0AC-9BA7-4554-B93F-47DEA2AEE019}" presName="spacer" presStyleCnt="0"/>
      <dgm:spPr/>
    </dgm:pt>
    <dgm:pt modelId="{9E177B97-0A69-4C3B-B24A-21347E683156}" type="pres">
      <dgm:prSet presAssocID="{1D317906-7FE7-43E9-B346-42E86DBF14BE}" presName="parentText" presStyleLbl="node1" presStyleIdx="3" presStyleCnt="8">
        <dgm:presLayoutVars>
          <dgm:chMax val="0"/>
          <dgm:bulletEnabled val="1"/>
        </dgm:presLayoutVars>
      </dgm:prSet>
      <dgm:spPr/>
    </dgm:pt>
    <dgm:pt modelId="{E827355C-F2B6-4C7C-82CF-C502C7D02967}" type="pres">
      <dgm:prSet presAssocID="{1035A83F-C01B-43E4-9CF4-39E6C3699482}" presName="spacer" presStyleCnt="0"/>
      <dgm:spPr/>
    </dgm:pt>
    <dgm:pt modelId="{575A970C-6EC9-44F2-B0CE-F634F3F7A3DA}" type="pres">
      <dgm:prSet presAssocID="{0909FEEA-B34B-4DA8-B57E-957F4F0E1A7F}" presName="parentText" presStyleLbl="node1" presStyleIdx="4" presStyleCnt="8">
        <dgm:presLayoutVars>
          <dgm:chMax val="0"/>
          <dgm:bulletEnabled val="1"/>
        </dgm:presLayoutVars>
      </dgm:prSet>
      <dgm:spPr/>
    </dgm:pt>
    <dgm:pt modelId="{D7BC1764-7457-4B75-AA8C-E84B0421833D}" type="pres">
      <dgm:prSet presAssocID="{569F0633-8654-4294-882A-601DD541BBC9}" presName="spacer" presStyleCnt="0"/>
      <dgm:spPr/>
    </dgm:pt>
    <dgm:pt modelId="{A1A9A182-12F2-4D62-893D-BA0089ED75C6}" type="pres">
      <dgm:prSet presAssocID="{13B6FBE1-5557-42F6-9FCE-1B4010096702}" presName="parentText" presStyleLbl="node1" presStyleIdx="5" presStyleCnt="8">
        <dgm:presLayoutVars>
          <dgm:chMax val="0"/>
          <dgm:bulletEnabled val="1"/>
        </dgm:presLayoutVars>
      </dgm:prSet>
      <dgm:spPr/>
    </dgm:pt>
    <dgm:pt modelId="{F3E68282-7FC9-4661-AA66-556BD956FE78}" type="pres">
      <dgm:prSet presAssocID="{5653D6A8-4CEC-4A3F-8CA8-067E2A9498EC}" presName="spacer" presStyleCnt="0"/>
      <dgm:spPr/>
    </dgm:pt>
    <dgm:pt modelId="{B2F71F71-CCA1-465A-818F-7892646DC315}" type="pres">
      <dgm:prSet presAssocID="{226CA4B3-7BF2-40AC-AC89-2EAD171AD65B}" presName="parentText" presStyleLbl="node1" presStyleIdx="6" presStyleCnt="8">
        <dgm:presLayoutVars>
          <dgm:chMax val="0"/>
          <dgm:bulletEnabled val="1"/>
        </dgm:presLayoutVars>
      </dgm:prSet>
      <dgm:spPr/>
    </dgm:pt>
    <dgm:pt modelId="{449CD69E-F3D5-47E4-83C8-5D07FD5BE153}" type="pres">
      <dgm:prSet presAssocID="{FB6EF4E2-17DF-45DD-AF11-1D2263291C24}" presName="spacer" presStyleCnt="0"/>
      <dgm:spPr/>
    </dgm:pt>
    <dgm:pt modelId="{1A9AEE2D-2534-4638-9120-34724F191BEF}" type="pres">
      <dgm:prSet presAssocID="{C31A7C4D-26C2-4076-BC34-C72C0A3D21A5}" presName="parentText" presStyleLbl="node1" presStyleIdx="7" presStyleCnt="8">
        <dgm:presLayoutVars>
          <dgm:chMax val="0"/>
          <dgm:bulletEnabled val="1"/>
        </dgm:presLayoutVars>
      </dgm:prSet>
      <dgm:spPr/>
    </dgm:pt>
  </dgm:ptLst>
  <dgm:cxnLst>
    <dgm:cxn modelId="{20EE3A0F-4BFD-4891-93F3-2DA7A4358BA9}" type="presOf" srcId="{AF1D6093-0AF1-4BC4-8ACD-28287137FEAF}" destId="{D0CAEA7A-DDE6-42CA-9790-54ECC14E7D2E}" srcOrd="0" destOrd="0" presId="urn:microsoft.com/office/officeart/2005/8/layout/vList2"/>
    <dgm:cxn modelId="{E76DFE10-0B11-49F9-B2BD-EFC6A1B84040}" type="presOf" srcId="{335E5FE1-A945-4EAA-BDDB-CBB653F0B610}" destId="{2BADB357-7D46-49E9-A5B2-DF417DDECA90}" srcOrd="0" destOrd="0" presId="urn:microsoft.com/office/officeart/2005/8/layout/vList2"/>
    <dgm:cxn modelId="{2DFB6D2C-95E5-489B-82D3-F74B8CEFE25D}" type="presOf" srcId="{1D317906-7FE7-43E9-B346-42E86DBF14BE}" destId="{9E177B97-0A69-4C3B-B24A-21347E683156}" srcOrd="0" destOrd="0" presId="urn:microsoft.com/office/officeart/2005/8/layout/vList2"/>
    <dgm:cxn modelId="{BCCDFE3C-76DE-463B-9A61-0CFAB2FF4EA0}" type="presOf" srcId="{13B6FBE1-5557-42F6-9FCE-1B4010096702}" destId="{A1A9A182-12F2-4D62-893D-BA0089ED75C6}" srcOrd="0" destOrd="0" presId="urn:microsoft.com/office/officeart/2005/8/layout/vList2"/>
    <dgm:cxn modelId="{F010E849-D8ED-49D1-91A1-322B6484D35D}" srcId="{AF1D6093-0AF1-4BC4-8ACD-28287137FEAF}" destId="{C31A7C4D-26C2-4076-BC34-C72C0A3D21A5}" srcOrd="7" destOrd="0" parTransId="{9162D458-DF3B-4983-A15D-DD8C035CE740}" sibTransId="{640B3DE5-07E8-4BBC-A22A-A24A9FEC3045}"/>
    <dgm:cxn modelId="{E6E2844E-330C-4D0F-A667-142915DDFBA3}" srcId="{AF1D6093-0AF1-4BC4-8ACD-28287137FEAF}" destId="{1D317906-7FE7-43E9-B346-42E86DBF14BE}" srcOrd="3" destOrd="0" parTransId="{02719C7A-C1AF-4056-AD99-B1FAD3D5E4D4}" sibTransId="{1035A83F-C01B-43E4-9CF4-39E6C3699482}"/>
    <dgm:cxn modelId="{1E73DC4E-8767-428C-A2F0-4F19387FAACE}" srcId="{AF1D6093-0AF1-4BC4-8ACD-28287137FEAF}" destId="{13B6FBE1-5557-42F6-9FCE-1B4010096702}" srcOrd="5" destOrd="0" parTransId="{28334509-CE91-4263-935B-0A1101596BBF}" sibTransId="{5653D6A8-4CEC-4A3F-8CA8-067E2A9498EC}"/>
    <dgm:cxn modelId="{910A4275-CC04-475A-859D-AE3766382F5B}" srcId="{AF1D6093-0AF1-4BC4-8ACD-28287137FEAF}" destId="{534284BC-955A-41E0-AFB4-3B3015998238}" srcOrd="0" destOrd="0" parTransId="{4F0F4E5E-E04E-4828-A4F8-9BE8E275BE1F}" sibTransId="{A6E2AA96-7013-44AC-9191-CC9C1868EB9C}"/>
    <dgm:cxn modelId="{E0AB7157-59B8-448F-8CEA-4CCA8AD8C436}" srcId="{AF1D6093-0AF1-4BC4-8ACD-28287137FEAF}" destId="{335E5FE1-A945-4EAA-BDDB-CBB653F0B610}" srcOrd="2" destOrd="0" parTransId="{BA056717-1B29-4880-849A-EB2C3AFCB8E3}" sibTransId="{F065D0AC-9BA7-4554-B93F-47DEA2AEE019}"/>
    <dgm:cxn modelId="{663AD079-04E0-4722-BD29-EA1591262F57}" type="presOf" srcId="{226CA4B3-7BF2-40AC-AC89-2EAD171AD65B}" destId="{B2F71F71-CCA1-465A-818F-7892646DC315}" srcOrd="0" destOrd="0" presId="urn:microsoft.com/office/officeart/2005/8/layout/vList2"/>
    <dgm:cxn modelId="{4087F47C-A5F6-43DD-BDC1-C1917937E76E}" type="presOf" srcId="{C31A7C4D-26C2-4076-BC34-C72C0A3D21A5}" destId="{1A9AEE2D-2534-4638-9120-34724F191BEF}" srcOrd="0" destOrd="0" presId="urn:microsoft.com/office/officeart/2005/8/layout/vList2"/>
    <dgm:cxn modelId="{D08C637D-7C50-4504-8079-B0427B54F775}" type="presOf" srcId="{0909FEEA-B34B-4DA8-B57E-957F4F0E1A7F}" destId="{575A970C-6EC9-44F2-B0CE-F634F3F7A3DA}" srcOrd="0" destOrd="0" presId="urn:microsoft.com/office/officeart/2005/8/layout/vList2"/>
    <dgm:cxn modelId="{54D01382-3CF4-4FF5-8712-A6D189372FB1}" srcId="{AF1D6093-0AF1-4BC4-8ACD-28287137FEAF}" destId="{3DE93D8B-36C6-4C0C-8BD5-04B2C0A85743}" srcOrd="1" destOrd="0" parTransId="{CC5AE564-C0A7-4866-B881-33A932CF78F1}" sibTransId="{37C35CEB-8076-41FF-BFC4-1066E1282D9C}"/>
    <dgm:cxn modelId="{64037582-42DD-40F2-9A89-9194EC6F9AAD}" type="presOf" srcId="{534284BC-955A-41E0-AFB4-3B3015998238}" destId="{AED3CE69-B276-4C23-B1EF-571BA379CC46}" srcOrd="0" destOrd="0" presId="urn:microsoft.com/office/officeart/2005/8/layout/vList2"/>
    <dgm:cxn modelId="{F88622A3-8EDF-4C97-B294-00C75B36EC0E}" srcId="{AF1D6093-0AF1-4BC4-8ACD-28287137FEAF}" destId="{226CA4B3-7BF2-40AC-AC89-2EAD171AD65B}" srcOrd="6" destOrd="0" parTransId="{EB32E307-B05B-49EB-B916-4FF3C3811FFE}" sibTransId="{FB6EF4E2-17DF-45DD-AF11-1D2263291C24}"/>
    <dgm:cxn modelId="{2C254BB1-9154-48FD-989F-5F37A8601F68}" type="presOf" srcId="{3DE93D8B-36C6-4C0C-8BD5-04B2C0A85743}" destId="{B748C946-6B4F-474F-869D-EAC15AED3B70}" srcOrd="0" destOrd="0" presId="urn:microsoft.com/office/officeart/2005/8/layout/vList2"/>
    <dgm:cxn modelId="{DE5944ED-4E15-42C9-A281-593A7FC26E6F}" srcId="{AF1D6093-0AF1-4BC4-8ACD-28287137FEAF}" destId="{0909FEEA-B34B-4DA8-B57E-957F4F0E1A7F}" srcOrd="4" destOrd="0" parTransId="{C7EB33B2-7834-4318-B142-E65117A764C6}" sibTransId="{569F0633-8654-4294-882A-601DD541BBC9}"/>
    <dgm:cxn modelId="{332C32FC-0A86-4D02-9B19-F90869F6BC2B}" type="presParOf" srcId="{D0CAEA7A-DDE6-42CA-9790-54ECC14E7D2E}" destId="{AED3CE69-B276-4C23-B1EF-571BA379CC46}" srcOrd="0" destOrd="0" presId="urn:microsoft.com/office/officeart/2005/8/layout/vList2"/>
    <dgm:cxn modelId="{14C84219-1E60-4B9A-B8DF-501631893886}" type="presParOf" srcId="{D0CAEA7A-DDE6-42CA-9790-54ECC14E7D2E}" destId="{173FEE2B-9153-452F-9B28-43888902A576}" srcOrd="1" destOrd="0" presId="urn:microsoft.com/office/officeart/2005/8/layout/vList2"/>
    <dgm:cxn modelId="{0DA1DF30-A409-4F42-BF97-71E38F879CDC}" type="presParOf" srcId="{D0CAEA7A-DDE6-42CA-9790-54ECC14E7D2E}" destId="{B748C946-6B4F-474F-869D-EAC15AED3B70}" srcOrd="2" destOrd="0" presId="urn:microsoft.com/office/officeart/2005/8/layout/vList2"/>
    <dgm:cxn modelId="{26ED18D8-CEED-4A57-8006-EF9E6A0AAF72}" type="presParOf" srcId="{D0CAEA7A-DDE6-42CA-9790-54ECC14E7D2E}" destId="{820C5C11-DD8A-45D0-90AB-B50654C6CA07}" srcOrd="3" destOrd="0" presId="urn:microsoft.com/office/officeart/2005/8/layout/vList2"/>
    <dgm:cxn modelId="{81956312-EE19-451C-BB30-CF6FD3351017}" type="presParOf" srcId="{D0CAEA7A-DDE6-42CA-9790-54ECC14E7D2E}" destId="{2BADB357-7D46-49E9-A5B2-DF417DDECA90}" srcOrd="4" destOrd="0" presId="urn:microsoft.com/office/officeart/2005/8/layout/vList2"/>
    <dgm:cxn modelId="{29696107-2315-46B5-B9E4-CD543911771F}" type="presParOf" srcId="{D0CAEA7A-DDE6-42CA-9790-54ECC14E7D2E}" destId="{87DF7B6E-83EB-4F50-855F-94ACB6D91AF2}" srcOrd="5" destOrd="0" presId="urn:microsoft.com/office/officeart/2005/8/layout/vList2"/>
    <dgm:cxn modelId="{2D9A3045-8372-46BE-8B37-79119AB91F87}" type="presParOf" srcId="{D0CAEA7A-DDE6-42CA-9790-54ECC14E7D2E}" destId="{9E177B97-0A69-4C3B-B24A-21347E683156}" srcOrd="6" destOrd="0" presId="urn:microsoft.com/office/officeart/2005/8/layout/vList2"/>
    <dgm:cxn modelId="{D0050512-D6FA-4B11-9B24-A38F0EC36838}" type="presParOf" srcId="{D0CAEA7A-DDE6-42CA-9790-54ECC14E7D2E}" destId="{E827355C-F2B6-4C7C-82CF-C502C7D02967}" srcOrd="7" destOrd="0" presId="urn:microsoft.com/office/officeart/2005/8/layout/vList2"/>
    <dgm:cxn modelId="{D63B70D5-3180-4AA3-AE27-3929801F2E73}" type="presParOf" srcId="{D0CAEA7A-DDE6-42CA-9790-54ECC14E7D2E}" destId="{575A970C-6EC9-44F2-B0CE-F634F3F7A3DA}" srcOrd="8" destOrd="0" presId="urn:microsoft.com/office/officeart/2005/8/layout/vList2"/>
    <dgm:cxn modelId="{D768DB63-7B62-41E1-8892-FCA5D6F419E1}" type="presParOf" srcId="{D0CAEA7A-DDE6-42CA-9790-54ECC14E7D2E}" destId="{D7BC1764-7457-4B75-AA8C-E84B0421833D}" srcOrd="9" destOrd="0" presId="urn:microsoft.com/office/officeart/2005/8/layout/vList2"/>
    <dgm:cxn modelId="{4D42AAED-9AAF-4FB0-AFAB-A7B3A1F3D3E4}" type="presParOf" srcId="{D0CAEA7A-DDE6-42CA-9790-54ECC14E7D2E}" destId="{A1A9A182-12F2-4D62-893D-BA0089ED75C6}" srcOrd="10" destOrd="0" presId="urn:microsoft.com/office/officeart/2005/8/layout/vList2"/>
    <dgm:cxn modelId="{0ABDE17F-72DA-4FEB-BE95-322DAF2CAF6B}" type="presParOf" srcId="{D0CAEA7A-DDE6-42CA-9790-54ECC14E7D2E}" destId="{F3E68282-7FC9-4661-AA66-556BD956FE78}" srcOrd="11" destOrd="0" presId="urn:microsoft.com/office/officeart/2005/8/layout/vList2"/>
    <dgm:cxn modelId="{FA02DE14-66A1-4F54-BCFF-63461EE6E5AF}" type="presParOf" srcId="{D0CAEA7A-DDE6-42CA-9790-54ECC14E7D2E}" destId="{B2F71F71-CCA1-465A-818F-7892646DC315}" srcOrd="12" destOrd="0" presId="urn:microsoft.com/office/officeart/2005/8/layout/vList2"/>
    <dgm:cxn modelId="{C7B51D18-147D-4A17-B8BA-D97EB48D9A5E}" type="presParOf" srcId="{D0CAEA7A-DDE6-42CA-9790-54ECC14E7D2E}" destId="{449CD69E-F3D5-47E4-83C8-5D07FD5BE153}" srcOrd="13" destOrd="0" presId="urn:microsoft.com/office/officeart/2005/8/layout/vList2"/>
    <dgm:cxn modelId="{75176488-EA0A-4EC7-80CE-4CA6B9AC79D9}" type="presParOf" srcId="{D0CAEA7A-DDE6-42CA-9790-54ECC14E7D2E}" destId="{1A9AEE2D-2534-4638-9120-34724F191BEF}" srcOrd="1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840FE56-BDE2-4DDB-A522-8495E289516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749EB928-0C84-4AA4-8616-1D8CC2BC5794}">
      <dgm:prSet/>
      <dgm:spPr/>
      <dgm:t>
        <a:bodyPr/>
        <a:lstStyle/>
        <a:p>
          <a:r>
            <a:rPr lang="it-IT" b="1" i="0" baseline="0"/>
            <a:t>Il dispositivo per la ripresa e la resilienza – il Regolamento </a:t>
          </a:r>
          <a:endParaRPr lang="it-IT"/>
        </a:p>
      </dgm:t>
    </dgm:pt>
    <dgm:pt modelId="{0B1E70A4-801E-48F0-87C3-36619EFF8CC7}" type="parTrans" cxnId="{020D9A05-89B2-4D1C-853F-8651976A79DD}">
      <dgm:prSet/>
      <dgm:spPr/>
      <dgm:t>
        <a:bodyPr/>
        <a:lstStyle/>
        <a:p>
          <a:endParaRPr lang="it-IT"/>
        </a:p>
      </dgm:t>
    </dgm:pt>
    <dgm:pt modelId="{7EF71FAB-AFDE-40F3-ABF9-3EBA74D00C05}" type="sibTrans" cxnId="{020D9A05-89B2-4D1C-853F-8651976A79DD}">
      <dgm:prSet/>
      <dgm:spPr/>
      <dgm:t>
        <a:bodyPr/>
        <a:lstStyle/>
        <a:p>
          <a:endParaRPr lang="it-IT"/>
        </a:p>
      </dgm:t>
    </dgm:pt>
    <dgm:pt modelId="{CF63FF32-D24F-4B24-BF26-053A45781F6D}" type="pres">
      <dgm:prSet presAssocID="{3840FE56-BDE2-4DDB-A522-8495E2895165}" presName="linear" presStyleCnt="0">
        <dgm:presLayoutVars>
          <dgm:animLvl val="lvl"/>
          <dgm:resizeHandles val="exact"/>
        </dgm:presLayoutVars>
      </dgm:prSet>
      <dgm:spPr/>
    </dgm:pt>
    <dgm:pt modelId="{CAC4647F-3889-464D-9026-B0174A6F6D4B}" type="pres">
      <dgm:prSet presAssocID="{749EB928-0C84-4AA4-8616-1D8CC2BC5794}" presName="parentText" presStyleLbl="node1" presStyleIdx="0" presStyleCnt="1">
        <dgm:presLayoutVars>
          <dgm:chMax val="0"/>
          <dgm:bulletEnabled val="1"/>
        </dgm:presLayoutVars>
      </dgm:prSet>
      <dgm:spPr/>
    </dgm:pt>
  </dgm:ptLst>
  <dgm:cxnLst>
    <dgm:cxn modelId="{020D9A05-89B2-4D1C-853F-8651976A79DD}" srcId="{3840FE56-BDE2-4DDB-A522-8495E2895165}" destId="{749EB928-0C84-4AA4-8616-1D8CC2BC5794}" srcOrd="0" destOrd="0" parTransId="{0B1E70A4-801E-48F0-87C3-36619EFF8CC7}" sibTransId="{7EF71FAB-AFDE-40F3-ABF9-3EBA74D00C05}"/>
    <dgm:cxn modelId="{91ADBD6D-DEBA-4670-9643-D9236B419DB5}" type="presOf" srcId="{749EB928-0C84-4AA4-8616-1D8CC2BC5794}" destId="{CAC4647F-3889-464D-9026-B0174A6F6D4B}" srcOrd="0" destOrd="0" presId="urn:microsoft.com/office/officeart/2005/8/layout/vList2"/>
    <dgm:cxn modelId="{A43BB3DE-AE6D-43B1-A16C-260FBA722644}" type="presOf" srcId="{3840FE56-BDE2-4DDB-A522-8495E2895165}" destId="{CF63FF32-D24F-4B24-BF26-053A45781F6D}" srcOrd="0" destOrd="0" presId="urn:microsoft.com/office/officeart/2005/8/layout/vList2"/>
    <dgm:cxn modelId="{B74F2C24-A3DD-4269-A7F1-04181DB84EEA}" type="presParOf" srcId="{CF63FF32-D24F-4B24-BF26-053A45781F6D}" destId="{CAC4647F-3889-464D-9026-B0174A6F6D4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6BCFE25-C5B9-4E6A-A0E0-99A1D3E5539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FCA0CEC-F953-413C-A167-65D3E7F7E02E}">
      <dgm:prSet custT="1"/>
      <dgm:spPr/>
      <dgm:t>
        <a:bodyPr/>
        <a:lstStyle/>
        <a:p>
          <a:r>
            <a:rPr lang="it-IT" sz="1050" b="1" i="0" baseline="0" dirty="0">
              <a:solidFill>
                <a:schemeClr val="accent4"/>
              </a:solidFill>
            </a:rPr>
            <a:t>un'autovalutazione della sicurezza basata su criteri oggettivi comuni per gli investimenti nelle capacità e nella connettività digitali</a:t>
          </a:r>
          <a:r>
            <a:rPr lang="it-IT" sz="1050" b="1" i="0" baseline="0" dirty="0"/>
            <a:t>, </a:t>
          </a:r>
          <a:r>
            <a:rPr lang="it-IT" sz="1050" b="0" i="0" baseline="0" dirty="0"/>
            <a:t>che identifichi eventuali problemi di sicurezza e specifichi in che modo tali questioni saranno affrontate al fine di conformarsi alla pertinente normativa dell'Unione e nazionale; </a:t>
          </a:r>
          <a:endParaRPr lang="it-IT" sz="1050" dirty="0"/>
        </a:p>
      </dgm:t>
    </dgm:pt>
    <dgm:pt modelId="{51BAACCD-AEA8-415D-B3B7-71048E3599A6}" type="parTrans" cxnId="{47AD5C1F-4D8F-4B54-83B9-B8D7ADCF91B5}">
      <dgm:prSet/>
      <dgm:spPr/>
      <dgm:t>
        <a:bodyPr/>
        <a:lstStyle/>
        <a:p>
          <a:endParaRPr lang="it-IT"/>
        </a:p>
      </dgm:t>
    </dgm:pt>
    <dgm:pt modelId="{FECE414C-C8A4-4871-BEB8-95BC44178E56}" type="sibTrans" cxnId="{47AD5C1F-4D8F-4B54-83B9-B8D7ADCF91B5}">
      <dgm:prSet/>
      <dgm:spPr/>
      <dgm:t>
        <a:bodyPr/>
        <a:lstStyle/>
        <a:p>
          <a:endParaRPr lang="it-IT"/>
        </a:p>
      </dgm:t>
    </dgm:pt>
    <dgm:pt modelId="{A3F31EB2-2505-4A5D-8B67-D2DDDB506EFA}">
      <dgm:prSet custT="1"/>
      <dgm:spPr/>
      <dgm:t>
        <a:bodyPr/>
        <a:lstStyle/>
        <a:p>
          <a:r>
            <a:rPr lang="it-IT" sz="1100" dirty="0"/>
            <a:t>s</a:t>
          </a:r>
          <a:r>
            <a:rPr lang="it-IT" sz="1100" b="0" i="0" baseline="0" dirty="0"/>
            <a:t>e le misure incluse nel piano comprendano o meno </a:t>
          </a:r>
          <a:r>
            <a:rPr lang="it-IT" sz="1100" b="0" i="0" baseline="0" dirty="0">
              <a:solidFill>
                <a:schemeClr val="accent4"/>
              </a:solidFill>
            </a:rPr>
            <a:t>progetti transfrontalieri o multinazionali</a:t>
          </a:r>
          <a:r>
            <a:rPr lang="it-IT" sz="1050" b="0" i="0" baseline="0" dirty="0"/>
            <a:t>;</a:t>
          </a:r>
          <a:endParaRPr lang="it-IT" sz="1050" dirty="0"/>
        </a:p>
      </dgm:t>
    </dgm:pt>
    <dgm:pt modelId="{FE623874-CE3A-4984-A363-D716A00F08A9}" type="parTrans" cxnId="{225337A3-C49F-4930-B3E3-CB773FFEAB41}">
      <dgm:prSet/>
      <dgm:spPr/>
      <dgm:t>
        <a:bodyPr/>
        <a:lstStyle/>
        <a:p>
          <a:endParaRPr lang="it-IT"/>
        </a:p>
      </dgm:t>
    </dgm:pt>
    <dgm:pt modelId="{97F766F7-353E-4437-82AF-1FB32692B174}" type="sibTrans" cxnId="{225337A3-C49F-4930-B3E3-CB773FFEAB41}">
      <dgm:prSet/>
      <dgm:spPr/>
      <dgm:t>
        <a:bodyPr/>
        <a:lstStyle/>
        <a:p>
          <a:endParaRPr lang="it-IT"/>
        </a:p>
      </dgm:t>
    </dgm:pt>
    <dgm:pt modelId="{F66BA4DF-5B5E-45B9-A0D4-F6A4871D7BC0}">
      <dgm:prSet custT="1"/>
      <dgm:spPr/>
      <dgm:t>
        <a:bodyPr/>
        <a:lstStyle/>
        <a:p>
          <a:r>
            <a:rPr lang="it-IT" sz="1100" b="1" i="0" baseline="0" dirty="0">
              <a:solidFill>
                <a:schemeClr val="accent4"/>
              </a:solidFill>
            </a:rPr>
            <a:t>i </a:t>
          </a:r>
          <a:r>
            <a:rPr lang="it-IT" sz="1100" b="1" i="1" baseline="0" dirty="0">
              <a:solidFill>
                <a:schemeClr val="accent4"/>
              </a:solidFill>
            </a:rPr>
            <a:t>traguardi </a:t>
          </a:r>
          <a:r>
            <a:rPr lang="it-IT" sz="1100" b="1" i="0" baseline="0" dirty="0">
              <a:solidFill>
                <a:schemeClr val="accent4"/>
              </a:solidFill>
            </a:rPr>
            <a:t>e gli obiettivi previsti </a:t>
          </a:r>
          <a:r>
            <a:rPr lang="it-IT" sz="1100" b="0" i="0" baseline="0" dirty="0"/>
            <a:t>e un calendario indicativo dell'attuazione delle riforme nonché degli investimenti da </a:t>
          </a:r>
          <a:r>
            <a:rPr lang="it-IT" sz="1100" b="1" i="0" baseline="0" dirty="0">
              <a:solidFill>
                <a:schemeClr val="accent4"/>
              </a:solidFill>
            </a:rPr>
            <a:t>completare entro il 31 agosto 2026; </a:t>
          </a:r>
          <a:endParaRPr lang="it-IT" sz="1100" b="1" dirty="0">
            <a:solidFill>
              <a:schemeClr val="accent4"/>
            </a:solidFill>
          </a:endParaRPr>
        </a:p>
      </dgm:t>
    </dgm:pt>
    <dgm:pt modelId="{88D9E2C7-6E65-49C6-B5F2-8375A3988821}" type="parTrans" cxnId="{9CDA256D-66A4-4E9E-8872-DE27DCCBC838}">
      <dgm:prSet/>
      <dgm:spPr/>
      <dgm:t>
        <a:bodyPr/>
        <a:lstStyle/>
        <a:p>
          <a:endParaRPr lang="it-IT"/>
        </a:p>
      </dgm:t>
    </dgm:pt>
    <dgm:pt modelId="{53D6E82F-F5B3-4B70-B1CB-464522CE3A22}" type="sibTrans" cxnId="{9CDA256D-66A4-4E9E-8872-DE27DCCBC838}">
      <dgm:prSet/>
      <dgm:spPr/>
      <dgm:t>
        <a:bodyPr/>
        <a:lstStyle/>
        <a:p>
          <a:endParaRPr lang="it-IT"/>
        </a:p>
      </dgm:t>
    </dgm:pt>
    <dgm:pt modelId="{1D91E6D4-07EB-41B7-84C4-1DED5BC5E013}">
      <dgm:prSet custT="1"/>
      <dgm:spPr/>
      <dgm:t>
        <a:bodyPr/>
        <a:lstStyle/>
        <a:p>
          <a:r>
            <a:rPr lang="it-IT" sz="1200" b="0" i="0" baseline="0" dirty="0"/>
            <a:t>i </a:t>
          </a:r>
          <a:r>
            <a:rPr lang="it-IT" sz="1200" b="1" i="0" baseline="0" dirty="0">
              <a:solidFill>
                <a:schemeClr val="accent4"/>
              </a:solidFill>
            </a:rPr>
            <a:t>progetti di investimento previsti e il relativo periodo di investimento</a:t>
          </a:r>
          <a:r>
            <a:rPr lang="it-IT" sz="1200" b="0" i="0" baseline="0" dirty="0"/>
            <a:t>; </a:t>
          </a:r>
          <a:endParaRPr lang="it-IT" sz="1200" dirty="0"/>
        </a:p>
      </dgm:t>
    </dgm:pt>
    <dgm:pt modelId="{CCA991B9-E27A-43F3-8F5A-4AF7D56284D0}" type="parTrans" cxnId="{4B09A6BF-A86B-4806-ACCA-8285DECA742C}">
      <dgm:prSet/>
      <dgm:spPr/>
      <dgm:t>
        <a:bodyPr/>
        <a:lstStyle/>
        <a:p>
          <a:endParaRPr lang="it-IT"/>
        </a:p>
      </dgm:t>
    </dgm:pt>
    <dgm:pt modelId="{496565D6-2EC5-4BA4-97DB-9503AC45EFC0}" type="sibTrans" cxnId="{4B09A6BF-A86B-4806-ACCA-8285DECA742C}">
      <dgm:prSet/>
      <dgm:spPr/>
      <dgm:t>
        <a:bodyPr/>
        <a:lstStyle/>
        <a:p>
          <a:endParaRPr lang="it-IT"/>
        </a:p>
      </dgm:t>
    </dgm:pt>
    <dgm:pt modelId="{C85FD5DB-E8F3-4074-9C40-28EE6002111A}">
      <dgm:prSet custT="1"/>
      <dgm:spPr/>
      <dgm:t>
        <a:bodyPr/>
        <a:lstStyle/>
        <a:p>
          <a:r>
            <a:rPr lang="it-IT" sz="1100" b="0" i="0" baseline="0" dirty="0"/>
            <a:t>la </a:t>
          </a:r>
          <a:r>
            <a:rPr lang="it-IT" sz="1100" b="1" i="0" baseline="0" dirty="0">
              <a:solidFill>
                <a:schemeClr val="accent4"/>
              </a:solidFill>
            </a:rPr>
            <a:t>stima dei costi totali delle riforme e degli investimenti </a:t>
          </a:r>
          <a:r>
            <a:rPr lang="it-IT" sz="1100" b="0" i="0" baseline="0" dirty="0"/>
            <a:t>oggetto del PNRR fondata su una motivazione adeguata e su una spiegazione di come tale costo sia in linea con il principio dell'efficienza sotto il profilo dei costi e commisurato all'impatto economico e sociale nazionale atteso;</a:t>
          </a:r>
          <a:endParaRPr lang="it-IT" sz="1100" dirty="0"/>
        </a:p>
      </dgm:t>
    </dgm:pt>
    <dgm:pt modelId="{6E3CA62C-27C0-4EE4-8EB6-E290D3C57905}" type="parTrans" cxnId="{54227939-B127-4B03-B318-1557C2203615}">
      <dgm:prSet/>
      <dgm:spPr/>
      <dgm:t>
        <a:bodyPr/>
        <a:lstStyle/>
        <a:p>
          <a:endParaRPr lang="it-IT"/>
        </a:p>
      </dgm:t>
    </dgm:pt>
    <dgm:pt modelId="{0BBBAC9B-67C7-4878-A204-CBE72914A0FA}" type="sibTrans" cxnId="{54227939-B127-4B03-B318-1557C2203615}">
      <dgm:prSet/>
      <dgm:spPr/>
      <dgm:t>
        <a:bodyPr/>
        <a:lstStyle/>
        <a:p>
          <a:endParaRPr lang="it-IT"/>
        </a:p>
      </dgm:t>
    </dgm:pt>
    <dgm:pt modelId="{D4602510-B1AE-4D54-AF3B-1CFE58458453}">
      <dgm:prSet custT="1"/>
      <dgm:spPr/>
      <dgm:t>
        <a:bodyPr/>
        <a:lstStyle/>
        <a:p>
          <a:r>
            <a:rPr lang="it-IT" sz="1200" b="1" i="0" baseline="0" dirty="0"/>
            <a:t>informazioni su </a:t>
          </a:r>
          <a:r>
            <a:rPr lang="it-IT" sz="1200" b="1" i="0" baseline="0" dirty="0">
              <a:solidFill>
                <a:schemeClr val="accent4"/>
              </a:solidFill>
            </a:rPr>
            <a:t>finanziamenti dell'Unione esistenti o previsti</a:t>
          </a:r>
          <a:r>
            <a:rPr lang="it-IT" sz="1200" b="0" i="0" baseline="0" dirty="0"/>
            <a:t>; </a:t>
          </a:r>
          <a:endParaRPr lang="it-IT" sz="1200" dirty="0"/>
        </a:p>
      </dgm:t>
    </dgm:pt>
    <dgm:pt modelId="{3541320F-7C86-470A-A45E-06AB4BCB7E0B}" type="parTrans" cxnId="{C1981DC8-5C27-47CC-8D0D-8A9F5DD1D976}">
      <dgm:prSet/>
      <dgm:spPr/>
      <dgm:t>
        <a:bodyPr/>
        <a:lstStyle/>
        <a:p>
          <a:endParaRPr lang="it-IT"/>
        </a:p>
      </dgm:t>
    </dgm:pt>
    <dgm:pt modelId="{52303E4B-75AB-4600-BDA6-837DE227A417}" type="sibTrans" cxnId="{C1981DC8-5C27-47CC-8D0D-8A9F5DD1D976}">
      <dgm:prSet/>
      <dgm:spPr/>
      <dgm:t>
        <a:bodyPr/>
        <a:lstStyle/>
        <a:p>
          <a:endParaRPr lang="it-IT"/>
        </a:p>
      </dgm:t>
    </dgm:pt>
    <dgm:pt modelId="{C1CEC806-1FEE-4417-AA5D-A8D5D49D1340}">
      <dgm:prSet custT="1"/>
      <dgm:spPr/>
      <dgm:t>
        <a:bodyPr/>
        <a:lstStyle/>
        <a:p>
          <a:r>
            <a:rPr lang="it-IT" sz="1200" b="1" i="0" baseline="0" dirty="0">
              <a:solidFill>
                <a:schemeClr val="accent4"/>
              </a:solidFill>
            </a:rPr>
            <a:t>misure di accompagnamento </a:t>
          </a:r>
          <a:r>
            <a:rPr lang="it-IT" sz="1200" b="0" i="0" baseline="0" dirty="0"/>
            <a:t>che possono essere necessarie;</a:t>
          </a:r>
          <a:endParaRPr lang="it-IT" sz="1200" dirty="0"/>
        </a:p>
      </dgm:t>
    </dgm:pt>
    <dgm:pt modelId="{545239F6-301D-4FE7-9796-8D28DD2029DF}" type="parTrans" cxnId="{71005A89-FA84-463E-8518-F4F8446F1E65}">
      <dgm:prSet/>
      <dgm:spPr/>
      <dgm:t>
        <a:bodyPr/>
        <a:lstStyle/>
        <a:p>
          <a:endParaRPr lang="it-IT"/>
        </a:p>
      </dgm:t>
    </dgm:pt>
    <dgm:pt modelId="{FC0D0D33-9713-4927-A4A0-74167848F2C1}" type="sibTrans" cxnId="{71005A89-FA84-463E-8518-F4F8446F1E65}">
      <dgm:prSet/>
      <dgm:spPr/>
      <dgm:t>
        <a:bodyPr/>
        <a:lstStyle/>
        <a:p>
          <a:endParaRPr lang="it-IT"/>
        </a:p>
      </dgm:t>
    </dgm:pt>
    <dgm:pt modelId="{08B12EC9-23B6-4905-B2EC-D8798A34431A}">
      <dgm:prSet custT="1"/>
      <dgm:spPr/>
      <dgm:t>
        <a:bodyPr/>
        <a:lstStyle/>
        <a:p>
          <a:r>
            <a:rPr lang="it-IT" sz="1100" b="1" dirty="0"/>
            <a:t>u</a:t>
          </a:r>
          <a:r>
            <a:rPr lang="it-IT" sz="1100" b="1" i="0" baseline="0" dirty="0"/>
            <a:t>na </a:t>
          </a:r>
          <a:r>
            <a:rPr lang="it-IT" sz="1100" b="1" i="0" baseline="0" dirty="0">
              <a:solidFill>
                <a:schemeClr val="accent4"/>
              </a:solidFill>
            </a:rPr>
            <a:t>giustificazione della coerenza del piano per la ripresa e la resilienza</a:t>
          </a:r>
          <a:r>
            <a:rPr lang="it-IT" sz="1100" dirty="0">
              <a:solidFill>
                <a:schemeClr val="accent4"/>
              </a:solidFill>
            </a:rPr>
            <a:t> e sulla </a:t>
          </a:r>
          <a:r>
            <a:rPr lang="it-IT" sz="1100" b="0" i="0" baseline="0" dirty="0">
              <a:solidFill>
                <a:schemeClr val="accent4"/>
              </a:solidFill>
            </a:rPr>
            <a:t>coerenza rispetto ai principi, ai piani e ai programmi </a:t>
          </a:r>
          <a:r>
            <a:rPr lang="it-IT" sz="1100" b="0" i="0" baseline="0" dirty="0"/>
            <a:t>indicati nel precedente articolo 17;</a:t>
          </a:r>
          <a:endParaRPr lang="it-IT" sz="1100" dirty="0"/>
        </a:p>
      </dgm:t>
    </dgm:pt>
    <dgm:pt modelId="{663F3FD5-CDF2-499C-9768-A5C0F45F52A2}" type="parTrans" cxnId="{69CA05C2-924B-41CF-944C-7F7C3AC9FF68}">
      <dgm:prSet/>
      <dgm:spPr/>
      <dgm:t>
        <a:bodyPr/>
        <a:lstStyle/>
        <a:p>
          <a:endParaRPr lang="it-IT"/>
        </a:p>
      </dgm:t>
    </dgm:pt>
    <dgm:pt modelId="{B602A42F-32FF-44DA-AB00-679CB8C367D0}" type="sibTrans" cxnId="{69CA05C2-924B-41CF-944C-7F7C3AC9FF68}">
      <dgm:prSet/>
      <dgm:spPr/>
      <dgm:t>
        <a:bodyPr/>
        <a:lstStyle/>
        <a:p>
          <a:endParaRPr lang="it-IT"/>
        </a:p>
      </dgm:t>
    </dgm:pt>
    <dgm:pt modelId="{9BB7C9C1-6BAC-4A48-961C-58C7C4C21F8E}">
      <dgm:prSet custT="1"/>
      <dgm:spPr/>
      <dgm:t>
        <a:bodyPr/>
        <a:lstStyle/>
        <a:p>
          <a:r>
            <a:rPr lang="it-IT" sz="1100" dirty="0"/>
            <a:t>i</a:t>
          </a:r>
          <a:r>
            <a:rPr lang="it-IT" sz="1100" b="0" i="0" baseline="0" dirty="0"/>
            <a:t>n che </a:t>
          </a:r>
          <a:r>
            <a:rPr lang="it-IT" sz="1100" b="1" i="0" baseline="0" dirty="0">
              <a:solidFill>
                <a:schemeClr val="accent4"/>
              </a:solidFill>
            </a:rPr>
            <a:t>modo le misure del piano per la ripresa e la resilienza contribuiscono alla parità di genere e alle pari opportunità per tutti</a:t>
          </a:r>
          <a:r>
            <a:rPr lang="it-IT" sz="1100" b="0" i="0" baseline="0" dirty="0"/>
            <a:t>, come pure all'integrazione di tali obiettivi, in linea con i principi 2 e 3 del pilastro europeo dei diritti sociali, nonché con l'obiettivo di sviluppo sostenibile dell'ONU 5 e, ove pertinente, la strategia nazionale per la parità di genere;</a:t>
          </a:r>
          <a:endParaRPr lang="it-IT" sz="1100" dirty="0"/>
        </a:p>
      </dgm:t>
    </dgm:pt>
    <dgm:pt modelId="{6F88C755-339E-4C23-8C9C-3B2D324A83E6}" type="parTrans" cxnId="{522E63E3-5554-4ECC-8E76-CC3F2802A615}">
      <dgm:prSet/>
      <dgm:spPr/>
      <dgm:t>
        <a:bodyPr/>
        <a:lstStyle/>
        <a:p>
          <a:endParaRPr lang="it-IT"/>
        </a:p>
      </dgm:t>
    </dgm:pt>
    <dgm:pt modelId="{17BCE611-6CE2-4D26-A9A7-A70608FA590F}" type="sibTrans" cxnId="{522E63E3-5554-4ECC-8E76-CC3F2802A615}">
      <dgm:prSet/>
      <dgm:spPr/>
      <dgm:t>
        <a:bodyPr/>
        <a:lstStyle/>
        <a:p>
          <a:endParaRPr lang="it-IT"/>
        </a:p>
      </dgm:t>
    </dgm:pt>
    <dgm:pt modelId="{E7D2232F-0993-4F9E-832E-D477661BCAE8}">
      <dgm:prSet custT="1"/>
      <dgm:spPr/>
      <dgm:t>
        <a:bodyPr/>
        <a:lstStyle/>
        <a:p>
          <a:r>
            <a:rPr lang="it-IT" sz="1100" dirty="0"/>
            <a:t>quali sono </a:t>
          </a:r>
          <a:r>
            <a:rPr lang="it-IT" sz="1100" b="0" i="0" baseline="0" dirty="0"/>
            <a:t> le </a:t>
          </a:r>
          <a:r>
            <a:rPr lang="it-IT" sz="1100" b="1" i="0" baseline="0" dirty="0">
              <a:solidFill>
                <a:schemeClr val="accent4"/>
              </a:solidFill>
            </a:rPr>
            <a:t>modalità per il monitoraggio e l'attuazione efficaci del piano per la ripresa e la resilienza da parte dello Stato membro </a:t>
          </a:r>
          <a:r>
            <a:rPr lang="it-IT" sz="1100" b="0" i="0" baseline="0" dirty="0"/>
            <a:t>interessato, compresi i traguardi e gli obiettivi proposti e i relativi indicatori; </a:t>
          </a:r>
          <a:endParaRPr lang="it-IT" sz="1100" dirty="0"/>
        </a:p>
      </dgm:t>
    </dgm:pt>
    <dgm:pt modelId="{ED311F49-90EE-4354-84FA-8EBC73C416CF}" type="parTrans" cxnId="{6E61EF2D-F6A4-483B-B614-E3D29A727B82}">
      <dgm:prSet/>
      <dgm:spPr/>
      <dgm:t>
        <a:bodyPr/>
        <a:lstStyle/>
        <a:p>
          <a:endParaRPr lang="it-IT"/>
        </a:p>
      </dgm:t>
    </dgm:pt>
    <dgm:pt modelId="{8A88F704-39A6-44E5-9706-875ED69E2711}" type="sibTrans" cxnId="{6E61EF2D-F6A4-483B-B614-E3D29A727B82}">
      <dgm:prSet/>
      <dgm:spPr/>
      <dgm:t>
        <a:bodyPr/>
        <a:lstStyle/>
        <a:p>
          <a:endParaRPr lang="it-IT"/>
        </a:p>
      </dgm:t>
    </dgm:pt>
    <dgm:pt modelId="{BF3C2F72-D7E3-410E-9FA6-47F2C5C1E8DA}" type="pres">
      <dgm:prSet presAssocID="{46BCFE25-C5B9-4E6A-A0E0-99A1D3E55392}" presName="linear" presStyleCnt="0">
        <dgm:presLayoutVars>
          <dgm:animLvl val="lvl"/>
          <dgm:resizeHandles val="exact"/>
        </dgm:presLayoutVars>
      </dgm:prSet>
      <dgm:spPr/>
    </dgm:pt>
    <dgm:pt modelId="{E44148D8-50C6-43B5-BBAC-76BF4EB29743}" type="pres">
      <dgm:prSet presAssocID="{3FCA0CEC-F953-413C-A167-65D3E7F7E02E}" presName="parentText" presStyleLbl="node1" presStyleIdx="0" presStyleCnt="10">
        <dgm:presLayoutVars>
          <dgm:chMax val="0"/>
          <dgm:bulletEnabled val="1"/>
        </dgm:presLayoutVars>
      </dgm:prSet>
      <dgm:spPr/>
    </dgm:pt>
    <dgm:pt modelId="{E03FD110-1B43-4001-94AD-51A4735FB225}" type="pres">
      <dgm:prSet presAssocID="{FECE414C-C8A4-4871-BEB8-95BC44178E56}" presName="spacer" presStyleCnt="0"/>
      <dgm:spPr/>
    </dgm:pt>
    <dgm:pt modelId="{2BB37914-0FFB-4C90-8206-691F3A265281}" type="pres">
      <dgm:prSet presAssocID="{A3F31EB2-2505-4A5D-8B67-D2DDDB506EFA}" presName="parentText" presStyleLbl="node1" presStyleIdx="1" presStyleCnt="10">
        <dgm:presLayoutVars>
          <dgm:chMax val="0"/>
          <dgm:bulletEnabled val="1"/>
        </dgm:presLayoutVars>
      </dgm:prSet>
      <dgm:spPr/>
    </dgm:pt>
    <dgm:pt modelId="{4F915747-2018-4E00-9BAA-D564C88F29E0}" type="pres">
      <dgm:prSet presAssocID="{97F766F7-353E-4437-82AF-1FB32692B174}" presName="spacer" presStyleCnt="0"/>
      <dgm:spPr/>
    </dgm:pt>
    <dgm:pt modelId="{E4D79E18-6393-4E00-BDD5-2DD865848802}" type="pres">
      <dgm:prSet presAssocID="{F66BA4DF-5B5E-45B9-A0D4-F6A4871D7BC0}" presName="parentText" presStyleLbl="node1" presStyleIdx="2" presStyleCnt="10">
        <dgm:presLayoutVars>
          <dgm:chMax val="0"/>
          <dgm:bulletEnabled val="1"/>
        </dgm:presLayoutVars>
      </dgm:prSet>
      <dgm:spPr/>
    </dgm:pt>
    <dgm:pt modelId="{49B289DE-B69E-480A-91BC-B484CDEB690E}" type="pres">
      <dgm:prSet presAssocID="{53D6E82F-F5B3-4B70-B1CB-464522CE3A22}" presName="spacer" presStyleCnt="0"/>
      <dgm:spPr/>
    </dgm:pt>
    <dgm:pt modelId="{508D16FD-1CEE-4A49-B924-CCB882628B01}" type="pres">
      <dgm:prSet presAssocID="{1D91E6D4-07EB-41B7-84C4-1DED5BC5E013}" presName="parentText" presStyleLbl="node1" presStyleIdx="3" presStyleCnt="10">
        <dgm:presLayoutVars>
          <dgm:chMax val="0"/>
          <dgm:bulletEnabled val="1"/>
        </dgm:presLayoutVars>
      </dgm:prSet>
      <dgm:spPr/>
    </dgm:pt>
    <dgm:pt modelId="{11884DE3-C744-4E3A-9B3B-94C66ECAA930}" type="pres">
      <dgm:prSet presAssocID="{496565D6-2EC5-4BA4-97DB-9503AC45EFC0}" presName="spacer" presStyleCnt="0"/>
      <dgm:spPr/>
    </dgm:pt>
    <dgm:pt modelId="{638A2111-1334-4BE5-88C3-98FAE9641F10}" type="pres">
      <dgm:prSet presAssocID="{C85FD5DB-E8F3-4074-9C40-28EE6002111A}" presName="parentText" presStyleLbl="node1" presStyleIdx="4" presStyleCnt="10">
        <dgm:presLayoutVars>
          <dgm:chMax val="0"/>
          <dgm:bulletEnabled val="1"/>
        </dgm:presLayoutVars>
      </dgm:prSet>
      <dgm:spPr/>
    </dgm:pt>
    <dgm:pt modelId="{18CBB97B-78FB-41DD-8CDC-B9401510B5EE}" type="pres">
      <dgm:prSet presAssocID="{0BBBAC9B-67C7-4878-A204-CBE72914A0FA}" presName="spacer" presStyleCnt="0"/>
      <dgm:spPr/>
    </dgm:pt>
    <dgm:pt modelId="{9D1D414F-F7A7-4C5C-AA32-82144530A9CF}" type="pres">
      <dgm:prSet presAssocID="{D4602510-B1AE-4D54-AF3B-1CFE58458453}" presName="parentText" presStyleLbl="node1" presStyleIdx="5" presStyleCnt="10">
        <dgm:presLayoutVars>
          <dgm:chMax val="0"/>
          <dgm:bulletEnabled val="1"/>
        </dgm:presLayoutVars>
      </dgm:prSet>
      <dgm:spPr/>
    </dgm:pt>
    <dgm:pt modelId="{86D97B17-37A2-4EBF-A3A2-CE4DDB9B47E4}" type="pres">
      <dgm:prSet presAssocID="{52303E4B-75AB-4600-BDA6-837DE227A417}" presName="spacer" presStyleCnt="0"/>
      <dgm:spPr/>
    </dgm:pt>
    <dgm:pt modelId="{8629048E-22F1-449E-87EF-6B6DAACF2D17}" type="pres">
      <dgm:prSet presAssocID="{C1CEC806-1FEE-4417-AA5D-A8D5D49D1340}" presName="parentText" presStyleLbl="node1" presStyleIdx="6" presStyleCnt="10">
        <dgm:presLayoutVars>
          <dgm:chMax val="0"/>
          <dgm:bulletEnabled val="1"/>
        </dgm:presLayoutVars>
      </dgm:prSet>
      <dgm:spPr/>
    </dgm:pt>
    <dgm:pt modelId="{242C7134-BD69-4663-9799-B6ACE865C291}" type="pres">
      <dgm:prSet presAssocID="{FC0D0D33-9713-4927-A4A0-74167848F2C1}" presName="spacer" presStyleCnt="0"/>
      <dgm:spPr/>
    </dgm:pt>
    <dgm:pt modelId="{F8F37834-1879-4877-AD88-74FCB77E91A6}" type="pres">
      <dgm:prSet presAssocID="{08B12EC9-23B6-4905-B2EC-D8798A34431A}" presName="parentText" presStyleLbl="node1" presStyleIdx="7" presStyleCnt="10">
        <dgm:presLayoutVars>
          <dgm:chMax val="0"/>
          <dgm:bulletEnabled val="1"/>
        </dgm:presLayoutVars>
      </dgm:prSet>
      <dgm:spPr/>
    </dgm:pt>
    <dgm:pt modelId="{CB255E1B-FEB6-4624-A7FF-C83C6A971840}" type="pres">
      <dgm:prSet presAssocID="{B602A42F-32FF-44DA-AB00-679CB8C367D0}" presName="spacer" presStyleCnt="0"/>
      <dgm:spPr/>
    </dgm:pt>
    <dgm:pt modelId="{7DDFCF09-7812-449D-9517-E2E8B795D82C}" type="pres">
      <dgm:prSet presAssocID="{9BB7C9C1-6BAC-4A48-961C-58C7C4C21F8E}" presName="parentText" presStyleLbl="node1" presStyleIdx="8" presStyleCnt="10">
        <dgm:presLayoutVars>
          <dgm:chMax val="0"/>
          <dgm:bulletEnabled val="1"/>
        </dgm:presLayoutVars>
      </dgm:prSet>
      <dgm:spPr/>
    </dgm:pt>
    <dgm:pt modelId="{1169F2F6-0311-44C4-8615-848D567E9AFB}" type="pres">
      <dgm:prSet presAssocID="{17BCE611-6CE2-4D26-A9A7-A70608FA590F}" presName="spacer" presStyleCnt="0"/>
      <dgm:spPr/>
    </dgm:pt>
    <dgm:pt modelId="{EFDF5FBB-FAE5-430C-A4D8-B3FFA5F28C2E}" type="pres">
      <dgm:prSet presAssocID="{E7D2232F-0993-4F9E-832E-D477661BCAE8}" presName="parentText" presStyleLbl="node1" presStyleIdx="9" presStyleCnt="10">
        <dgm:presLayoutVars>
          <dgm:chMax val="0"/>
          <dgm:bulletEnabled val="1"/>
        </dgm:presLayoutVars>
      </dgm:prSet>
      <dgm:spPr/>
    </dgm:pt>
  </dgm:ptLst>
  <dgm:cxnLst>
    <dgm:cxn modelId="{47AD5C1F-4D8F-4B54-83B9-B8D7ADCF91B5}" srcId="{46BCFE25-C5B9-4E6A-A0E0-99A1D3E55392}" destId="{3FCA0CEC-F953-413C-A167-65D3E7F7E02E}" srcOrd="0" destOrd="0" parTransId="{51BAACCD-AEA8-415D-B3B7-71048E3599A6}" sibTransId="{FECE414C-C8A4-4871-BEB8-95BC44178E56}"/>
    <dgm:cxn modelId="{6E61EF2D-F6A4-483B-B614-E3D29A727B82}" srcId="{46BCFE25-C5B9-4E6A-A0E0-99A1D3E55392}" destId="{E7D2232F-0993-4F9E-832E-D477661BCAE8}" srcOrd="9" destOrd="0" parTransId="{ED311F49-90EE-4354-84FA-8EBC73C416CF}" sibTransId="{8A88F704-39A6-44E5-9706-875ED69E2711}"/>
    <dgm:cxn modelId="{0572E633-F153-48EA-A46C-8E3F44611DAD}" type="presOf" srcId="{08B12EC9-23B6-4905-B2EC-D8798A34431A}" destId="{F8F37834-1879-4877-AD88-74FCB77E91A6}" srcOrd="0" destOrd="0" presId="urn:microsoft.com/office/officeart/2005/8/layout/vList2"/>
    <dgm:cxn modelId="{05DE8E34-661B-4BE4-9566-C2AB16D6BE14}" type="presOf" srcId="{A3F31EB2-2505-4A5D-8B67-D2DDDB506EFA}" destId="{2BB37914-0FFB-4C90-8206-691F3A265281}" srcOrd="0" destOrd="0" presId="urn:microsoft.com/office/officeart/2005/8/layout/vList2"/>
    <dgm:cxn modelId="{54227939-B127-4B03-B318-1557C2203615}" srcId="{46BCFE25-C5B9-4E6A-A0E0-99A1D3E55392}" destId="{C85FD5DB-E8F3-4074-9C40-28EE6002111A}" srcOrd="4" destOrd="0" parTransId="{6E3CA62C-27C0-4EE4-8EB6-E290D3C57905}" sibTransId="{0BBBAC9B-67C7-4878-A204-CBE72914A0FA}"/>
    <dgm:cxn modelId="{50E01065-9DA8-4EBB-8B6A-0781B05A1A73}" type="presOf" srcId="{3FCA0CEC-F953-413C-A167-65D3E7F7E02E}" destId="{E44148D8-50C6-43B5-BBAC-76BF4EB29743}" srcOrd="0" destOrd="0" presId="urn:microsoft.com/office/officeart/2005/8/layout/vList2"/>
    <dgm:cxn modelId="{9CDA256D-66A4-4E9E-8872-DE27DCCBC838}" srcId="{46BCFE25-C5B9-4E6A-A0E0-99A1D3E55392}" destId="{F66BA4DF-5B5E-45B9-A0D4-F6A4871D7BC0}" srcOrd="2" destOrd="0" parTransId="{88D9E2C7-6E65-49C6-B5F2-8375A3988821}" sibTransId="{53D6E82F-F5B3-4B70-B1CB-464522CE3A22}"/>
    <dgm:cxn modelId="{71005A89-FA84-463E-8518-F4F8446F1E65}" srcId="{46BCFE25-C5B9-4E6A-A0E0-99A1D3E55392}" destId="{C1CEC806-1FEE-4417-AA5D-A8D5D49D1340}" srcOrd="6" destOrd="0" parTransId="{545239F6-301D-4FE7-9796-8D28DD2029DF}" sibTransId="{FC0D0D33-9713-4927-A4A0-74167848F2C1}"/>
    <dgm:cxn modelId="{B8447E8A-74E6-4518-9B1F-297419F9DF80}" type="presOf" srcId="{46BCFE25-C5B9-4E6A-A0E0-99A1D3E55392}" destId="{BF3C2F72-D7E3-410E-9FA6-47F2C5C1E8DA}" srcOrd="0" destOrd="0" presId="urn:microsoft.com/office/officeart/2005/8/layout/vList2"/>
    <dgm:cxn modelId="{048FBA8E-2753-4D02-B959-546995DE9316}" type="presOf" srcId="{E7D2232F-0993-4F9E-832E-D477661BCAE8}" destId="{EFDF5FBB-FAE5-430C-A4D8-B3FFA5F28C2E}" srcOrd="0" destOrd="0" presId="urn:microsoft.com/office/officeart/2005/8/layout/vList2"/>
    <dgm:cxn modelId="{2AA79895-2979-46AB-AB70-BB4363E4FA1D}" type="presOf" srcId="{9BB7C9C1-6BAC-4A48-961C-58C7C4C21F8E}" destId="{7DDFCF09-7812-449D-9517-E2E8B795D82C}" srcOrd="0" destOrd="0" presId="urn:microsoft.com/office/officeart/2005/8/layout/vList2"/>
    <dgm:cxn modelId="{95CB0A99-1F20-435E-8DE9-7F49C6F8AFB2}" type="presOf" srcId="{F66BA4DF-5B5E-45B9-A0D4-F6A4871D7BC0}" destId="{E4D79E18-6393-4E00-BDD5-2DD865848802}" srcOrd="0" destOrd="0" presId="urn:microsoft.com/office/officeart/2005/8/layout/vList2"/>
    <dgm:cxn modelId="{EF2C12A0-17EF-48E7-AAAA-261891510D43}" type="presOf" srcId="{C1CEC806-1FEE-4417-AA5D-A8D5D49D1340}" destId="{8629048E-22F1-449E-87EF-6B6DAACF2D17}" srcOrd="0" destOrd="0" presId="urn:microsoft.com/office/officeart/2005/8/layout/vList2"/>
    <dgm:cxn modelId="{225337A3-C49F-4930-B3E3-CB773FFEAB41}" srcId="{46BCFE25-C5B9-4E6A-A0E0-99A1D3E55392}" destId="{A3F31EB2-2505-4A5D-8B67-D2DDDB506EFA}" srcOrd="1" destOrd="0" parTransId="{FE623874-CE3A-4984-A363-D716A00F08A9}" sibTransId="{97F766F7-353E-4437-82AF-1FB32692B174}"/>
    <dgm:cxn modelId="{D60DF3B1-FECC-4EC7-823F-50A1344D742C}" type="presOf" srcId="{1D91E6D4-07EB-41B7-84C4-1DED5BC5E013}" destId="{508D16FD-1CEE-4A49-B924-CCB882628B01}" srcOrd="0" destOrd="0" presId="urn:microsoft.com/office/officeart/2005/8/layout/vList2"/>
    <dgm:cxn modelId="{D951E7B3-5CBE-407C-8A1C-BDCD7BB97A48}" type="presOf" srcId="{D4602510-B1AE-4D54-AF3B-1CFE58458453}" destId="{9D1D414F-F7A7-4C5C-AA32-82144530A9CF}" srcOrd="0" destOrd="0" presId="urn:microsoft.com/office/officeart/2005/8/layout/vList2"/>
    <dgm:cxn modelId="{4B09A6BF-A86B-4806-ACCA-8285DECA742C}" srcId="{46BCFE25-C5B9-4E6A-A0E0-99A1D3E55392}" destId="{1D91E6D4-07EB-41B7-84C4-1DED5BC5E013}" srcOrd="3" destOrd="0" parTransId="{CCA991B9-E27A-43F3-8F5A-4AF7D56284D0}" sibTransId="{496565D6-2EC5-4BA4-97DB-9503AC45EFC0}"/>
    <dgm:cxn modelId="{69CA05C2-924B-41CF-944C-7F7C3AC9FF68}" srcId="{46BCFE25-C5B9-4E6A-A0E0-99A1D3E55392}" destId="{08B12EC9-23B6-4905-B2EC-D8798A34431A}" srcOrd="7" destOrd="0" parTransId="{663F3FD5-CDF2-499C-9768-A5C0F45F52A2}" sibTransId="{B602A42F-32FF-44DA-AB00-679CB8C367D0}"/>
    <dgm:cxn modelId="{C1981DC8-5C27-47CC-8D0D-8A9F5DD1D976}" srcId="{46BCFE25-C5B9-4E6A-A0E0-99A1D3E55392}" destId="{D4602510-B1AE-4D54-AF3B-1CFE58458453}" srcOrd="5" destOrd="0" parTransId="{3541320F-7C86-470A-A45E-06AB4BCB7E0B}" sibTransId="{52303E4B-75AB-4600-BDA6-837DE227A417}"/>
    <dgm:cxn modelId="{522E63E3-5554-4ECC-8E76-CC3F2802A615}" srcId="{46BCFE25-C5B9-4E6A-A0E0-99A1D3E55392}" destId="{9BB7C9C1-6BAC-4A48-961C-58C7C4C21F8E}" srcOrd="8" destOrd="0" parTransId="{6F88C755-339E-4C23-8C9C-3B2D324A83E6}" sibTransId="{17BCE611-6CE2-4D26-A9A7-A70608FA590F}"/>
    <dgm:cxn modelId="{492A16ED-C7A9-4CB8-9D5D-8AD95BBC13CD}" type="presOf" srcId="{C85FD5DB-E8F3-4074-9C40-28EE6002111A}" destId="{638A2111-1334-4BE5-88C3-98FAE9641F10}" srcOrd="0" destOrd="0" presId="urn:microsoft.com/office/officeart/2005/8/layout/vList2"/>
    <dgm:cxn modelId="{466CCFF2-7240-4A3F-9D01-476E957A2F1E}" type="presParOf" srcId="{BF3C2F72-D7E3-410E-9FA6-47F2C5C1E8DA}" destId="{E44148D8-50C6-43B5-BBAC-76BF4EB29743}" srcOrd="0" destOrd="0" presId="urn:microsoft.com/office/officeart/2005/8/layout/vList2"/>
    <dgm:cxn modelId="{179B8321-DE1F-4D46-B79D-7DF09112DA43}" type="presParOf" srcId="{BF3C2F72-D7E3-410E-9FA6-47F2C5C1E8DA}" destId="{E03FD110-1B43-4001-94AD-51A4735FB225}" srcOrd="1" destOrd="0" presId="urn:microsoft.com/office/officeart/2005/8/layout/vList2"/>
    <dgm:cxn modelId="{333EAC8F-4D7E-4338-8015-A26D26A8A1F9}" type="presParOf" srcId="{BF3C2F72-D7E3-410E-9FA6-47F2C5C1E8DA}" destId="{2BB37914-0FFB-4C90-8206-691F3A265281}" srcOrd="2" destOrd="0" presId="urn:microsoft.com/office/officeart/2005/8/layout/vList2"/>
    <dgm:cxn modelId="{7AD1E0DB-174C-44EB-8329-4E3A1F491407}" type="presParOf" srcId="{BF3C2F72-D7E3-410E-9FA6-47F2C5C1E8DA}" destId="{4F915747-2018-4E00-9BAA-D564C88F29E0}" srcOrd="3" destOrd="0" presId="urn:microsoft.com/office/officeart/2005/8/layout/vList2"/>
    <dgm:cxn modelId="{F943F8A7-3433-4898-AEFE-DF85F1A6EA24}" type="presParOf" srcId="{BF3C2F72-D7E3-410E-9FA6-47F2C5C1E8DA}" destId="{E4D79E18-6393-4E00-BDD5-2DD865848802}" srcOrd="4" destOrd="0" presId="urn:microsoft.com/office/officeart/2005/8/layout/vList2"/>
    <dgm:cxn modelId="{9E764050-0A66-4329-8EBB-7F4B48629233}" type="presParOf" srcId="{BF3C2F72-D7E3-410E-9FA6-47F2C5C1E8DA}" destId="{49B289DE-B69E-480A-91BC-B484CDEB690E}" srcOrd="5" destOrd="0" presId="urn:microsoft.com/office/officeart/2005/8/layout/vList2"/>
    <dgm:cxn modelId="{BA6CA157-FF6C-4B11-82DA-5521CA2DE846}" type="presParOf" srcId="{BF3C2F72-D7E3-410E-9FA6-47F2C5C1E8DA}" destId="{508D16FD-1CEE-4A49-B924-CCB882628B01}" srcOrd="6" destOrd="0" presId="urn:microsoft.com/office/officeart/2005/8/layout/vList2"/>
    <dgm:cxn modelId="{8689125D-EAE2-45E5-829A-CCB706ED798F}" type="presParOf" srcId="{BF3C2F72-D7E3-410E-9FA6-47F2C5C1E8DA}" destId="{11884DE3-C744-4E3A-9B3B-94C66ECAA930}" srcOrd="7" destOrd="0" presId="urn:microsoft.com/office/officeart/2005/8/layout/vList2"/>
    <dgm:cxn modelId="{5C22EE12-35A5-49DB-AC07-C2964CFA6B12}" type="presParOf" srcId="{BF3C2F72-D7E3-410E-9FA6-47F2C5C1E8DA}" destId="{638A2111-1334-4BE5-88C3-98FAE9641F10}" srcOrd="8" destOrd="0" presId="urn:microsoft.com/office/officeart/2005/8/layout/vList2"/>
    <dgm:cxn modelId="{3CC7C043-DCAA-4313-BAF5-791A58E73082}" type="presParOf" srcId="{BF3C2F72-D7E3-410E-9FA6-47F2C5C1E8DA}" destId="{18CBB97B-78FB-41DD-8CDC-B9401510B5EE}" srcOrd="9" destOrd="0" presId="urn:microsoft.com/office/officeart/2005/8/layout/vList2"/>
    <dgm:cxn modelId="{D28083A9-7FA9-4476-A840-C6D421A80650}" type="presParOf" srcId="{BF3C2F72-D7E3-410E-9FA6-47F2C5C1E8DA}" destId="{9D1D414F-F7A7-4C5C-AA32-82144530A9CF}" srcOrd="10" destOrd="0" presId="urn:microsoft.com/office/officeart/2005/8/layout/vList2"/>
    <dgm:cxn modelId="{E51FA257-360B-4C2E-8B16-8D6798D8D26D}" type="presParOf" srcId="{BF3C2F72-D7E3-410E-9FA6-47F2C5C1E8DA}" destId="{86D97B17-37A2-4EBF-A3A2-CE4DDB9B47E4}" srcOrd="11" destOrd="0" presId="urn:microsoft.com/office/officeart/2005/8/layout/vList2"/>
    <dgm:cxn modelId="{E1C9752B-A5C4-4D3D-BE01-EEBAFBD2CC6A}" type="presParOf" srcId="{BF3C2F72-D7E3-410E-9FA6-47F2C5C1E8DA}" destId="{8629048E-22F1-449E-87EF-6B6DAACF2D17}" srcOrd="12" destOrd="0" presId="urn:microsoft.com/office/officeart/2005/8/layout/vList2"/>
    <dgm:cxn modelId="{5D0E9BB9-B862-43C0-9AC1-5E733A70F2AC}" type="presParOf" srcId="{BF3C2F72-D7E3-410E-9FA6-47F2C5C1E8DA}" destId="{242C7134-BD69-4663-9799-B6ACE865C291}" srcOrd="13" destOrd="0" presId="urn:microsoft.com/office/officeart/2005/8/layout/vList2"/>
    <dgm:cxn modelId="{CF95B72D-E28F-4260-84CF-EDD36965A894}" type="presParOf" srcId="{BF3C2F72-D7E3-410E-9FA6-47F2C5C1E8DA}" destId="{F8F37834-1879-4877-AD88-74FCB77E91A6}" srcOrd="14" destOrd="0" presId="urn:microsoft.com/office/officeart/2005/8/layout/vList2"/>
    <dgm:cxn modelId="{103454B5-843A-4A54-B7F6-8FD7F798AF1F}" type="presParOf" srcId="{BF3C2F72-D7E3-410E-9FA6-47F2C5C1E8DA}" destId="{CB255E1B-FEB6-4624-A7FF-C83C6A971840}" srcOrd="15" destOrd="0" presId="urn:microsoft.com/office/officeart/2005/8/layout/vList2"/>
    <dgm:cxn modelId="{1C8F15A1-1C9A-4ED7-B906-AFA9AE37A44A}" type="presParOf" srcId="{BF3C2F72-D7E3-410E-9FA6-47F2C5C1E8DA}" destId="{7DDFCF09-7812-449D-9517-E2E8B795D82C}" srcOrd="16" destOrd="0" presId="urn:microsoft.com/office/officeart/2005/8/layout/vList2"/>
    <dgm:cxn modelId="{FA3FD3E5-0791-46BD-9A0F-EF1AA4E83B48}" type="presParOf" srcId="{BF3C2F72-D7E3-410E-9FA6-47F2C5C1E8DA}" destId="{1169F2F6-0311-44C4-8615-848D567E9AFB}" srcOrd="17" destOrd="0" presId="urn:microsoft.com/office/officeart/2005/8/layout/vList2"/>
    <dgm:cxn modelId="{9D46A311-8239-423E-B180-5F61577E964D}" type="presParOf" srcId="{BF3C2F72-D7E3-410E-9FA6-47F2C5C1E8DA}" destId="{EFDF5FBB-FAE5-430C-A4D8-B3FFA5F28C2E}" srcOrd="1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7477566-B794-4AE0-B576-F427C666CA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BCF48558-6DD3-47E7-A9CE-C63E2ACF4E6B}">
      <dgm:prSet/>
      <dgm:spPr/>
      <dgm:t>
        <a:bodyPr/>
        <a:lstStyle/>
        <a:p>
          <a:r>
            <a:rPr lang="it-IT" b="1" i="0" baseline="0" dirty="0"/>
            <a:t>Il dispositivo per la ripresa e la resilienza – il Regolamento </a:t>
          </a:r>
          <a:endParaRPr lang="it-IT" dirty="0"/>
        </a:p>
      </dgm:t>
    </dgm:pt>
    <dgm:pt modelId="{19BE2AB2-A157-42C8-AE0C-08C876C1A7C2}" type="parTrans" cxnId="{676E41A3-CF63-47B2-A194-ACA343C9D918}">
      <dgm:prSet/>
      <dgm:spPr/>
      <dgm:t>
        <a:bodyPr/>
        <a:lstStyle/>
        <a:p>
          <a:endParaRPr lang="it-IT"/>
        </a:p>
      </dgm:t>
    </dgm:pt>
    <dgm:pt modelId="{C7C40D3C-E906-4760-9CA1-D58BD7C312EC}" type="sibTrans" cxnId="{676E41A3-CF63-47B2-A194-ACA343C9D918}">
      <dgm:prSet/>
      <dgm:spPr/>
      <dgm:t>
        <a:bodyPr/>
        <a:lstStyle/>
        <a:p>
          <a:endParaRPr lang="it-IT"/>
        </a:p>
      </dgm:t>
    </dgm:pt>
    <dgm:pt modelId="{67853A1C-436C-4CE2-AFBA-66102E254E83}" type="pres">
      <dgm:prSet presAssocID="{A7477566-B794-4AE0-B576-F427C666CA11}" presName="linear" presStyleCnt="0">
        <dgm:presLayoutVars>
          <dgm:animLvl val="lvl"/>
          <dgm:resizeHandles val="exact"/>
        </dgm:presLayoutVars>
      </dgm:prSet>
      <dgm:spPr/>
    </dgm:pt>
    <dgm:pt modelId="{0EA371CC-CCC5-47E1-A4DD-45E71B10E2A7}" type="pres">
      <dgm:prSet presAssocID="{BCF48558-6DD3-47E7-A9CE-C63E2ACF4E6B}" presName="parentText" presStyleLbl="node1" presStyleIdx="0" presStyleCnt="1" custScaleY="142801">
        <dgm:presLayoutVars>
          <dgm:chMax val="0"/>
          <dgm:bulletEnabled val="1"/>
        </dgm:presLayoutVars>
      </dgm:prSet>
      <dgm:spPr/>
    </dgm:pt>
  </dgm:ptLst>
  <dgm:cxnLst>
    <dgm:cxn modelId="{5F423025-4914-4A82-87FA-44A79CA03A54}" type="presOf" srcId="{BCF48558-6DD3-47E7-A9CE-C63E2ACF4E6B}" destId="{0EA371CC-CCC5-47E1-A4DD-45E71B10E2A7}" srcOrd="0" destOrd="0" presId="urn:microsoft.com/office/officeart/2005/8/layout/vList2"/>
    <dgm:cxn modelId="{676E41A3-CF63-47B2-A194-ACA343C9D918}" srcId="{A7477566-B794-4AE0-B576-F427C666CA11}" destId="{BCF48558-6DD3-47E7-A9CE-C63E2ACF4E6B}" srcOrd="0" destOrd="0" parTransId="{19BE2AB2-A157-42C8-AE0C-08C876C1A7C2}" sibTransId="{C7C40D3C-E906-4760-9CA1-D58BD7C312EC}"/>
    <dgm:cxn modelId="{5F7305F9-F9D3-4679-A3C0-30DF243332E2}" type="presOf" srcId="{A7477566-B794-4AE0-B576-F427C666CA11}" destId="{67853A1C-436C-4CE2-AFBA-66102E254E83}" srcOrd="0" destOrd="0" presId="urn:microsoft.com/office/officeart/2005/8/layout/vList2"/>
    <dgm:cxn modelId="{447AFF08-B479-413E-8134-03F023A205C3}" type="presParOf" srcId="{67853A1C-436C-4CE2-AFBA-66102E254E83}" destId="{0EA371CC-CCC5-47E1-A4DD-45E71B10E2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4A4A0A-2630-4F96-8B83-535FF6FE7B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FF8BED70-FFDE-427C-967D-A4324D3788AD}">
      <dgm:prSet/>
      <dgm:spPr/>
      <dgm:t>
        <a:bodyPr/>
        <a:lstStyle/>
        <a:p>
          <a:r>
            <a:rPr lang="it-IT" b="1" dirty="0"/>
            <a:t>Next generation EU (NGEU) e </a:t>
          </a:r>
          <a:r>
            <a:rPr lang="it-IT" b="1" dirty="0" err="1"/>
            <a:t>Multiannual</a:t>
          </a:r>
          <a:r>
            <a:rPr lang="it-IT" b="1" dirty="0"/>
            <a:t> Financial Framework </a:t>
          </a:r>
          <a:endParaRPr lang="it-IT" dirty="0"/>
        </a:p>
      </dgm:t>
    </dgm:pt>
    <dgm:pt modelId="{A44D716B-09BB-4D17-BFDD-476CD8326495}" type="parTrans" cxnId="{3E974ECD-AD36-4EF4-8E76-5C75E0070C20}">
      <dgm:prSet/>
      <dgm:spPr/>
      <dgm:t>
        <a:bodyPr/>
        <a:lstStyle/>
        <a:p>
          <a:endParaRPr lang="it-IT"/>
        </a:p>
      </dgm:t>
    </dgm:pt>
    <dgm:pt modelId="{6F640E80-4083-4A4E-B05A-E0D8712CD385}" type="sibTrans" cxnId="{3E974ECD-AD36-4EF4-8E76-5C75E0070C20}">
      <dgm:prSet/>
      <dgm:spPr/>
      <dgm:t>
        <a:bodyPr/>
        <a:lstStyle/>
        <a:p>
          <a:endParaRPr lang="it-IT"/>
        </a:p>
      </dgm:t>
    </dgm:pt>
    <dgm:pt modelId="{D242C8CD-0E5B-40F1-80F7-7A9DF1F46FDD}" type="pres">
      <dgm:prSet presAssocID="{F74A4A0A-2630-4F96-8B83-535FF6FE7BE5}" presName="linear" presStyleCnt="0">
        <dgm:presLayoutVars>
          <dgm:animLvl val="lvl"/>
          <dgm:resizeHandles val="exact"/>
        </dgm:presLayoutVars>
      </dgm:prSet>
      <dgm:spPr/>
    </dgm:pt>
    <dgm:pt modelId="{2C3318E5-134F-4E43-BBD6-846E242CC0DF}" type="pres">
      <dgm:prSet presAssocID="{FF8BED70-FFDE-427C-967D-A4324D3788AD}" presName="parentText" presStyleLbl="node1" presStyleIdx="0" presStyleCnt="1" custLinFactNeighborX="2589" custLinFactNeighborY="-997">
        <dgm:presLayoutVars>
          <dgm:chMax val="0"/>
          <dgm:bulletEnabled val="1"/>
        </dgm:presLayoutVars>
      </dgm:prSet>
      <dgm:spPr/>
    </dgm:pt>
  </dgm:ptLst>
  <dgm:cxnLst>
    <dgm:cxn modelId="{64EC0E4F-7E9C-49AB-866F-42392D8BCC78}" type="presOf" srcId="{FF8BED70-FFDE-427C-967D-A4324D3788AD}" destId="{2C3318E5-134F-4E43-BBD6-846E242CC0DF}" srcOrd="0" destOrd="0" presId="urn:microsoft.com/office/officeart/2005/8/layout/vList2"/>
    <dgm:cxn modelId="{DD40B550-45F3-4676-9D1A-AF83461FFF2E}" type="presOf" srcId="{F74A4A0A-2630-4F96-8B83-535FF6FE7BE5}" destId="{D242C8CD-0E5B-40F1-80F7-7A9DF1F46FDD}" srcOrd="0" destOrd="0" presId="urn:microsoft.com/office/officeart/2005/8/layout/vList2"/>
    <dgm:cxn modelId="{3E974ECD-AD36-4EF4-8E76-5C75E0070C20}" srcId="{F74A4A0A-2630-4F96-8B83-535FF6FE7BE5}" destId="{FF8BED70-FFDE-427C-967D-A4324D3788AD}" srcOrd="0" destOrd="0" parTransId="{A44D716B-09BB-4D17-BFDD-476CD8326495}" sibTransId="{6F640E80-4083-4A4E-B05A-E0D8712CD385}"/>
    <dgm:cxn modelId="{F3384369-C58B-4A0D-B85E-24EFD8CDE7BD}" type="presParOf" srcId="{D242C8CD-0E5B-40F1-80F7-7A9DF1F46FDD}" destId="{2C3318E5-134F-4E43-BBD6-846E242CC0D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6D26731-F427-4E73-8B66-920B92A519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8A4426A3-81FC-4BA5-8A32-E09E1F64B4F1}">
      <dgm:prSet/>
      <dgm:spPr/>
      <dgm:t>
        <a:bodyPr/>
        <a:lstStyle/>
        <a:p>
          <a:pPr algn="just"/>
          <a:r>
            <a:rPr lang="it-IT" dirty="0"/>
            <a:t>s</a:t>
          </a:r>
          <a:r>
            <a:rPr lang="it-IT" b="0" i="0" baseline="0" dirty="0"/>
            <a:t>ul </a:t>
          </a:r>
          <a:r>
            <a:rPr lang="it-IT" b="1" i="0" baseline="0" dirty="0">
              <a:solidFill>
                <a:schemeClr val="accent4"/>
              </a:solidFill>
            </a:rPr>
            <a:t>processo di consultazione</a:t>
          </a:r>
          <a:r>
            <a:rPr lang="it-IT" b="0" i="0" baseline="0" dirty="0"/>
            <a:t> delle autorità locali e regionali, delle parti sociali, delle organizzazioni della società civile, delle organizzazioni giovanili e di altri portatori di interessi e sul modo in cui il piano per la ripresa e la resilienza tiene conto dei contributi dei portatori di interessi;</a:t>
          </a:r>
          <a:endParaRPr lang="it-IT" dirty="0"/>
        </a:p>
      </dgm:t>
    </dgm:pt>
    <dgm:pt modelId="{8B5DA9C7-5459-4337-BD07-80D1FEC5381C}" type="parTrans" cxnId="{E4F2D077-0C9A-4E90-91F7-2BD19D88B362}">
      <dgm:prSet/>
      <dgm:spPr/>
      <dgm:t>
        <a:bodyPr/>
        <a:lstStyle/>
        <a:p>
          <a:endParaRPr lang="it-IT"/>
        </a:p>
      </dgm:t>
    </dgm:pt>
    <dgm:pt modelId="{01CE79E3-1B0B-4370-AD7B-FE11E8DF6D2F}" type="sibTrans" cxnId="{E4F2D077-0C9A-4E90-91F7-2BD19D88B362}">
      <dgm:prSet/>
      <dgm:spPr/>
      <dgm:t>
        <a:bodyPr/>
        <a:lstStyle/>
        <a:p>
          <a:endParaRPr lang="it-IT"/>
        </a:p>
      </dgm:t>
    </dgm:pt>
    <dgm:pt modelId="{EE99C639-E9A3-401E-97FA-54F33E83FF7A}">
      <dgm:prSet/>
      <dgm:spPr/>
      <dgm:t>
        <a:bodyPr/>
        <a:lstStyle/>
        <a:p>
          <a:pPr algn="just"/>
          <a:r>
            <a:rPr lang="it-IT" dirty="0"/>
            <a:t>u</a:t>
          </a:r>
          <a:r>
            <a:rPr lang="it-IT" b="0" i="0" baseline="0" dirty="0"/>
            <a:t>na spiegazione riguardo al </a:t>
          </a:r>
          <a:r>
            <a:rPr lang="it-IT" b="1" i="0" baseline="0" dirty="0">
              <a:solidFill>
                <a:schemeClr val="accent4"/>
              </a:solidFill>
            </a:rPr>
            <a:t>sistema predisposto dallo Stato membro per prevenire, individuare e correggere la corruzione, la frode e i conflitti di interessi </a:t>
          </a:r>
          <a:r>
            <a:rPr lang="it-IT" b="0" i="0" baseline="0" dirty="0"/>
            <a:t>nell'utilizzo dei fondi forniti nell'ambito del dispositivo e le modalità volte a evitare la duplicazione dei finanziamenti da parte del dispositivo e di altri programmi dell'Unione; </a:t>
          </a:r>
          <a:endParaRPr lang="it-IT" dirty="0"/>
        </a:p>
      </dgm:t>
    </dgm:pt>
    <dgm:pt modelId="{2DE191AD-0469-4405-B9B1-746BAD9FF27F}" type="parTrans" cxnId="{166C7AFE-4571-44C4-BE14-45D9D17B8576}">
      <dgm:prSet/>
      <dgm:spPr/>
      <dgm:t>
        <a:bodyPr/>
        <a:lstStyle/>
        <a:p>
          <a:endParaRPr lang="it-IT"/>
        </a:p>
      </dgm:t>
    </dgm:pt>
    <dgm:pt modelId="{863C4228-B1C1-4734-8AA3-AA0357256F18}" type="sibTrans" cxnId="{166C7AFE-4571-44C4-BE14-45D9D17B8576}">
      <dgm:prSet/>
      <dgm:spPr/>
      <dgm:t>
        <a:bodyPr/>
        <a:lstStyle/>
        <a:p>
          <a:endParaRPr lang="it-IT"/>
        </a:p>
      </dgm:t>
    </dgm:pt>
    <dgm:pt modelId="{1E522EF3-55AB-4171-B7C2-C88891138F31}">
      <dgm:prSet/>
      <dgm:spPr/>
      <dgm:t>
        <a:bodyPr/>
        <a:lstStyle/>
        <a:p>
          <a:r>
            <a:rPr lang="it-IT" b="1" i="0" baseline="0" dirty="0">
              <a:solidFill>
                <a:schemeClr val="accent4"/>
              </a:solidFill>
            </a:rPr>
            <a:t>in caso di richiesta del prestito  </a:t>
          </a:r>
          <a:r>
            <a:rPr lang="it-IT" b="0" i="0" baseline="0" dirty="0"/>
            <a:t>indicare i target intermedi supplementari e i relativi elementi.</a:t>
          </a:r>
          <a:endParaRPr lang="it-IT" dirty="0"/>
        </a:p>
      </dgm:t>
    </dgm:pt>
    <dgm:pt modelId="{DEE31D58-60AF-4985-9C25-91D2E88EF8F0}" type="parTrans" cxnId="{62E2E920-48DF-4758-81CF-66729B015FBF}">
      <dgm:prSet/>
      <dgm:spPr/>
      <dgm:t>
        <a:bodyPr/>
        <a:lstStyle/>
        <a:p>
          <a:endParaRPr lang="it-IT"/>
        </a:p>
      </dgm:t>
    </dgm:pt>
    <dgm:pt modelId="{603F3194-1706-4EFE-B4A5-F67F052467C9}" type="sibTrans" cxnId="{62E2E920-48DF-4758-81CF-66729B015FBF}">
      <dgm:prSet/>
      <dgm:spPr/>
      <dgm:t>
        <a:bodyPr/>
        <a:lstStyle/>
        <a:p>
          <a:endParaRPr lang="it-IT"/>
        </a:p>
      </dgm:t>
    </dgm:pt>
    <dgm:pt modelId="{8AD06B03-A4E0-4448-AB61-D7B8D75CE5C9}">
      <dgm:prSet/>
      <dgm:spPr/>
      <dgm:t>
        <a:bodyPr/>
        <a:lstStyle/>
        <a:p>
          <a:r>
            <a:rPr lang="it-IT" b="0" i="0" baseline="0" dirty="0"/>
            <a:t>gli Stati membri possono chiedere alla Commissione di organizzare uno </a:t>
          </a:r>
          <a:r>
            <a:rPr lang="it-IT" b="1" i="0" baseline="0" dirty="0">
              <a:solidFill>
                <a:schemeClr val="accent4"/>
              </a:solidFill>
            </a:rPr>
            <a:t>scambio di buone pratiche </a:t>
          </a:r>
          <a:r>
            <a:rPr lang="it-IT" b="0" i="0" baseline="0" dirty="0"/>
            <a:t>al fine di consentire agli Stati membri richiedenti di beneficiare dell'esperienza di altri Stati membri e  possono chiedere </a:t>
          </a:r>
          <a:r>
            <a:rPr lang="it-IT" b="1" i="0" baseline="0" dirty="0">
              <a:solidFill>
                <a:schemeClr val="accent4"/>
              </a:solidFill>
            </a:rPr>
            <a:t>assistenza tecnica nell'ambito dello strumento di sostegno tecnico</a:t>
          </a:r>
          <a:r>
            <a:rPr lang="it-IT" b="0" i="0" baseline="0" dirty="0"/>
            <a:t>. Gli Stati membri sono incoraggiati a promuovere sinergie con i piani per la ripresa e la resilienza di altri Stati membri.</a:t>
          </a:r>
          <a:endParaRPr lang="it-IT" dirty="0"/>
        </a:p>
      </dgm:t>
    </dgm:pt>
    <dgm:pt modelId="{283D5E56-6017-4631-84C6-B80DB0964A61}" type="parTrans" cxnId="{244156FB-980F-49E5-807E-F80913DEC64E}">
      <dgm:prSet/>
      <dgm:spPr/>
      <dgm:t>
        <a:bodyPr/>
        <a:lstStyle/>
        <a:p>
          <a:endParaRPr lang="it-IT"/>
        </a:p>
      </dgm:t>
    </dgm:pt>
    <dgm:pt modelId="{66D69E21-31E8-495C-9EE6-203153FCB84A}" type="sibTrans" cxnId="{244156FB-980F-49E5-807E-F80913DEC64E}">
      <dgm:prSet/>
      <dgm:spPr/>
      <dgm:t>
        <a:bodyPr/>
        <a:lstStyle/>
        <a:p>
          <a:endParaRPr lang="it-IT"/>
        </a:p>
      </dgm:t>
    </dgm:pt>
    <dgm:pt modelId="{EAFF1758-1C39-4A58-8D2C-7B700F54BFD5}" type="pres">
      <dgm:prSet presAssocID="{C6D26731-F427-4E73-8B66-920B92A519F9}" presName="linear" presStyleCnt="0">
        <dgm:presLayoutVars>
          <dgm:animLvl val="lvl"/>
          <dgm:resizeHandles val="exact"/>
        </dgm:presLayoutVars>
      </dgm:prSet>
      <dgm:spPr/>
    </dgm:pt>
    <dgm:pt modelId="{E24FCEF5-4F04-4874-B675-A903A55D749F}" type="pres">
      <dgm:prSet presAssocID="{8A4426A3-81FC-4BA5-8A32-E09E1F64B4F1}" presName="parentText" presStyleLbl="node1" presStyleIdx="0" presStyleCnt="4">
        <dgm:presLayoutVars>
          <dgm:chMax val="0"/>
          <dgm:bulletEnabled val="1"/>
        </dgm:presLayoutVars>
      </dgm:prSet>
      <dgm:spPr/>
    </dgm:pt>
    <dgm:pt modelId="{AD5C0143-8A01-49EC-A75C-E9A967F1221E}" type="pres">
      <dgm:prSet presAssocID="{01CE79E3-1B0B-4370-AD7B-FE11E8DF6D2F}" presName="spacer" presStyleCnt="0"/>
      <dgm:spPr/>
    </dgm:pt>
    <dgm:pt modelId="{C6F91FF4-9E1F-4F78-9D7B-D82B2F961A71}" type="pres">
      <dgm:prSet presAssocID="{EE99C639-E9A3-401E-97FA-54F33E83FF7A}" presName="parentText" presStyleLbl="node1" presStyleIdx="1" presStyleCnt="4">
        <dgm:presLayoutVars>
          <dgm:chMax val="0"/>
          <dgm:bulletEnabled val="1"/>
        </dgm:presLayoutVars>
      </dgm:prSet>
      <dgm:spPr/>
    </dgm:pt>
    <dgm:pt modelId="{24543A33-EBA8-4B64-B3E1-9AD435C6471A}" type="pres">
      <dgm:prSet presAssocID="{863C4228-B1C1-4734-8AA3-AA0357256F18}" presName="spacer" presStyleCnt="0"/>
      <dgm:spPr/>
    </dgm:pt>
    <dgm:pt modelId="{BE065434-89EA-44BC-8A7E-3E825A2CADDE}" type="pres">
      <dgm:prSet presAssocID="{1E522EF3-55AB-4171-B7C2-C88891138F31}" presName="parentText" presStyleLbl="node1" presStyleIdx="2" presStyleCnt="4">
        <dgm:presLayoutVars>
          <dgm:chMax val="0"/>
          <dgm:bulletEnabled val="1"/>
        </dgm:presLayoutVars>
      </dgm:prSet>
      <dgm:spPr/>
    </dgm:pt>
    <dgm:pt modelId="{30065E54-3E1F-4BB2-BFA9-8896D9E777B8}" type="pres">
      <dgm:prSet presAssocID="{603F3194-1706-4EFE-B4A5-F67F052467C9}" presName="spacer" presStyleCnt="0"/>
      <dgm:spPr/>
    </dgm:pt>
    <dgm:pt modelId="{A6D1477F-C0FA-4CDB-A54E-60B0C0189CA2}" type="pres">
      <dgm:prSet presAssocID="{8AD06B03-A4E0-4448-AB61-D7B8D75CE5C9}" presName="parentText" presStyleLbl="node1" presStyleIdx="3" presStyleCnt="4">
        <dgm:presLayoutVars>
          <dgm:chMax val="0"/>
          <dgm:bulletEnabled val="1"/>
        </dgm:presLayoutVars>
      </dgm:prSet>
      <dgm:spPr/>
    </dgm:pt>
  </dgm:ptLst>
  <dgm:cxnLst>
    <dgm:cxn modelId="{62E2E920-48DF-4758-81CF-66729B015FBF}" srcId="{C6D26731-F427-4E73-8B66-920B92A519F9}" destId="{1E522EF3-55AB-4171-B7C2-C88891138F31}" srcOrd="2" destOrd="0" parTransId="{DEE31D58-60AF-4985-9C25-91D2E88EF8F0}" sibTransId="{603F3194-1706-4EFE-B4A5-F67F052467C9}"/>
    <dgm:cxn modelId="{8E060C37-170D-4C78-B4C8-FE132F589F3B}" type="presOf" srcId="{1E522EF3-55AB-4171-B7C2-C88891138F31}" destId="{BE065434-89EA-44BC-8A7E-3E825A2CADDE}" srcOrd="0" destOrd="0" presId="urn:microsoft.com/office/officeart/2005/8/layout/vList2"/>
    <dgm:cxn modelId="{5C1C026D-60C7-415F-850B-3A6757B39561}" type="presOf" srcId="{8A4426A3-81FC-4BA5-8A32-E09E1F64B4F1}" destId="{E24FCEF5-4F04-4874-B675-A903A55D749F}" srcOrd="0" destOrd="0" presId="urn:microsoft.com/office/officeart/2005/8/layout/vList2"/>
    <dgm:cxn modelId="{E4F2D077-0C9A-4E90-91F7-2BD19D88B362}" srcId="{C6D26731-F427-4E73-8B66-920B92A519F9}" destId="{8A4426A3-81FC-4BA5-8A32-E09E1F64B4F1}" srcOrd="0" destOrd="0" parTransId="{8B5DA9C7-5459-4337-BD07-80D1FEC5381C}" sibTransId="{01CE79E3-1B0B-4370-AD7B-FE11E8DF6D2F}"/>
    <dgm:cxn modelId="{74788FB7-2499-4182-AFD2-59724C092986}" type="presOf" srcId="{C6D26731-F427-4E73-8B66-920B92A519F9}" destId="{EAFF1758-1C39-4A58-8D2C-7B700F54BFD5}" srcOrd="0" destOrd="0" presId="urn:microsoft.com/office/officeart/2005/8/layout/vList2"/>
    <dgm:cxn modelId="{A1F390F3-D36A-4DF1-89E5-5225C27025B9}" type="presOf" srcId="{EE99C639-E9A3-401E-97FA-54F33E83FF7A}" destId="{C6F91FF4-9E1F-4F78-9D7B-D82B2F961A71}" srcOrd="0" destOrd="0" presId="urn:microsoft.com/office/officeart/2005/8/layout/vList2"/>
    <dgm:cxn modelId="{F744A7FA-A639-48DD-8669-C398F6FB52E9}" type="presOf" srcId="{8AD06B03-A4E0-4448-AB61-D7B8D75CE5C9}" destId="{A6D1477F-C0FA-4CDB-A54E-60B0C0189CA2}" srcOrd="0" destOrd="0" presId="urn:microsoft.com/office/officeart/2005/8/layout/vList2"/>
    <dgm:cxn modelId="{244156FB-980F-49E5-807E-F80913DEC64E}" srcId="{C6D26731-F427-4E73-8B66-920B92A519F9}" destId="{8AD06B03-A4E0-4448-AB61-D7B8D75CE5C9}" srcOrd="3" destOrd="0" parTransId="{283D5E56-6017-4631-84C6-B80DB0964A61}" sibTransId="{66D69E21-31E8-495C-9EE6-203153FCB84A}"/>
    <dgm:cxn modelId="{166C7AFE-4571-44C4-BE14-45D9D17B8576}" srcId="{C6D26731-F427-4E73-8B66-920B92A519F9}" destId="{EE99C639-E9A3-401E-97FA-54F33E83FF7A}" srcOrd="1" destOrd="0" parTransId="{2DE191AD-0469-4405-B9B1-746BAD9FF27F}" sibTransId="{863C4228-B1C1-4734-8AA3-AA0357256F18}"/>
    <dgm:cxn modelId="{B870C714-8BDA-4278-9EAB-230B7091E906}" type="presParOf" srcId="{EAFF1758-1C39-4A58-8D2C-7B700F54BFD5}" destId="{E24FCEF5-4F04-4874-B675-A903A55D749F}" srcOrd="0" destOrd="0" presId="urn:microsoft.com/office/officeart/2005/8/layout/vList2"/>
    <dgm:cxn modelId="{D375C2DE-D0AE-42B7-BCCC-0FD811CDCDEC}" type="presParOf" srcId="{EAFF1758-1C39-4A58-8D2C-7B700F54BFD5}" destId="{AD5C0143-8A01-49EC-A75C-E9A967F1221E}" srcOrd="1" destOrd="0" presId="urn:microsoft.com/office/officeart/2005/8/layout/vList2"/>
    <dgm:cxn modelId="{78BF6078-AFE3-4697-A62A-7FD97C2E881D}" type="presParOf" srcId="{EAFF1758-1C39-4A58-8D2C-7B700F54BFD5}" destId="{C6F91FF4-9E1F-4F78-9D7B-D82B2F961A71}" srcOrd="2" destOrd="0" presId="urn:microsoft.com/office/officeart/2005/8/layout/vList2"/>
    <dgm:cxn modelId="{6A8CC8EE-14F6-451F-8C57-C60338602C07}" type="presParOf" srcId="{EAFF1758-1C39-4A58-8D2C-7B700F54BFD5}" destId="{24543A33-EBA8-4B64-B3E1-9AD435C6471A}" srcOrd="3" destOrd="0" presId="urn:microsoft.com/office/officeart/2005/8/layout/vList2"/>
    <dgm:cxn modelId="{15DB0325-519D-4776-9477-9C80050EE253}" type="presParOf" srcId="{EAFF1758-1C39-4A58-8D2C-7B700F54BFD5}" destId="{BE065434-89EA-44BC-8A7E-3E825A2CADDE}" srcOrd="4" destOrd="0" presId="urn:microsoft.com/office/officeart/2005/8/layout/vList2"/>
    <dgm:cxn modelId="{ED1C2DE1-CB73-4B62-B090-B7A6B5A798FF}" type="presParOf" srcId="{EAFF1758-1C39-4A58-8D2C-7B700F54BFD5}" destId="{30065E54-3E1F-4BB2-BFA9-8896D9E777B8}" srcOrd="5" destOrd="0" presId="urn:microsoft.com/office/officeart/2005/8/layout/vList2"/>
    <dgm:cxn modelId="{80963734-C42A-41CC-8285-24FBE2FD5614}" type="presParOf" srcId="{EAFF1758-1C39-4A58-8D2C-7B700F54BFD5}" destId="{A6D1477F-C0FA-4CDB-A54E-60B0C0189CA2}"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24E00C0-E2FC-4D74-98E9-8A0007C356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2503224-BB53-4CF0-9658-62468F4B1B1C}">
      <dgm:prSet/>
      <dgm:spPr/>
      <dgm:t>
        <a:bodyPr/>
        <a:lstStyle/>
        <a:p>
          <a:r>
            <a:rPr lang="it-IT" b="1" i="0" baseline="0" dirty="0"/>
            <a:t>Il dispositivo per la ripresa e la resilienza – il Regolamento </a:t>
          </a:r>
          <a:endParaRPr lang="it-IT" dirty="0"/>
        </a:p>
      </dgm:t>
    </dgm:pt>
    <dgm:pt modelId="{2AE82456-3292-4229-A725-714A66DB87D2}" type="parTrans" cxnId="{333C83E6-6DFC-4528-A590-AE862B66170E}">
      <dgm:prSet/>
      <dgm:spPr/>
      <dgm:t>
        <a:bodyPr/>
        <a:lstStyle/>
        <a:p>
          <a:endParaRPr lang="it-IT"/>
        </a:p>
      </dgm:t>
    </dgm:pt>
    <dgm:pt modelId="{38E8B86B-CAB7-433C-8EE5-577A2E472F92}" type="sibTrans" cxnId="{333C83E6-6DFC-4528-A590-AE862B66170E}">
      <dgm:prSet/>
      <dgm:spPr/>
      <dgm:t>
        <a:bodyPr/>
        <a:lstStyle/>
        <a:p>
          <a:endParaRPr lang="it-IT"/>
        </a:p>
      </dgm:t>
    </dgm:pt>
    <dgm:pt modelId="{A7567875-AFF0-4AB5-BB2B-67F3C5271AFD}" type="pres">
      <dgm:prSet presAssocID="{E24E00C0-E2FC-4D74-98E9-8A0007C3564D}" presName="linear" presStyleCnt="0">
        <dgm:presLayoutVars>
          <dgm:animLvl val="lvl"/>
          <dgm:resizeHandles val="exact"/>
        </dgm:presLayoutVars>
      </dgm:prSet>
      <dgm:spPr/>
    </dgm:pt>
    <dgm:pt modelId="{44D7677B-5BD1-4982-9600-306FB780237A}" type="pres">
      <dgm:prSet presAssocID="{42503224-BB53-4CF0-9658-62468F4B1B1C}" presName="parentText" presStyleLbl="node1" presStyleIdx="0" presStyleCnt="1" custScaleY="142189" custLinFactNeighborX="1146" custLinFactNeighborY="0">
        <dgm:presLayoutVars>
          <dgm:chMax val="0"/>
          <dgm:bulletEnabled val="1"/>
        </dgm:presLayoutVars>
      </dgm:prSet>
      <dgm:spPr/>
    </dgm:pt>
  </dgm:ptLst>
  <dgm:cxnLst>
    <dgm:cxn modelId="{89587010-0021-4D84-81B9-94C13535733C}" type="presOf" srcId="{42503224-BB53-4CF0-9658-62468F4B1B1C}" destId="{44D7677B-5BD1-4982-9600-306FB780237A}" srcOrd="0" destOrd="0" presId="urn:microsoft.com/office/officeart/2005/8/layout/vList2"/>
    <dgm:cxn modelId="{AC2B411D-2A5E-4620-A248-FA03702D9732}" type="presOf" srcId="{E24E00C0-E2FC-4D74-98E9-8A0007C3564D}" destId="{A7567875-AFF0-4AB5-BB2B-67F3C5271AFD}" srcOrd="0" destOrd="0" presId="urn:microsoft.com/office/officeart/2005/8/layout/vList2"/>
    <dgm:cxn modelId="{333C83E6-6DFC-4528-A590-AE862B66170E}" srcId="{E24E00C0-E2FC-4D74-98E9-8A0007C3564D}" destId="{42503224-BB53-4CF0-9658-62468F4B1B1C}" srcOrd="0" destOrd="0" parTransId="{2AE82456-3292-4229-A725-714A66DB87D2}" sibTransId="{38E8B86B-CAB7-433C-8EE5-577A2E472F92}"/>
    <dgm:cxn modelId="{8C3F3582-88C6-4465-A469-9D4278EAD648}" type="presParOf" srcId="{A7567875-AFF0-4AB5-BB2B-67F3C5271AFD}" destId="{44D7677B-5BD1-4982-9600-306FB780237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334C6DC-5811-4DF2-9C51-4418558E74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8E60F74-A263-4DBC-AC90-E48759B20845}">
      <dgm:prSet custT="1"/>
      <dgm:spPr/>
      <dgm:t>
        <a:bodyPr anchor="t"/>
        <a:lstStyle/>
        <a:p>
          <a:pPr algn="just"/>
          <a:r>
            <a:rPr lang="it-IT" sz="1400" b="1" i="0" baseline="0" dirty="0"/>
            <a:t>(art. 19</a:t>
          </a:r>
          <a:r>
            <a:rPr lang="it-IT" sz="1400" i="0" baseline="0" dirty="0"/>
            <a:t>) </a:t>
          </a:r>
          <a:r>
            <a:rPr lang="it-IT" sz="1400" b="1" baseline="0" dirty="0">
              <a:solidFill>
                <a:schemeClr val="accent4"/>
              </a:solidFill>
            </a:rPr>
            <a:t>La Commissione valuta il piano per la ripresa e la resilienza</a:t>
          </a:r>
          <a:r>
            <a:rPr lang="it-IT" sz="1400" i="1" baseline="0" dirty="0"/>
            <a:t> </a:t>
          </a:r>
          <a:r>
            <a:rPr lang="it-IT" sz="1400" i="0" baseline="0" dirty="0"/>
            <a:t>o, se del caso, il suo aggiornamento presentato dallo Stato membro </a:t>
          </a:r>
          <a:r>
            <a:rPr lang="it-IT" sz="1400" b="1" i="0" baseline="0" dirty="0">
              <a:solidFill>
                <a:schemeClr val="accent4"/>
              </a:solidFill>
            </a:rPr>
            <a:t>entro due mesi dalla presentazione ufficiale, e formula una proposta di decisione</a:t>
          </a:r>
          <a:r>
            <a:rPr lang="it-IT" sz="1400" i="0" baseline="0" dirty="0"/>
            <a:t>. </a:t>
          </a:r>
          <a:endParaRPr lang="it-IT" sz="1400" dirty="0"/>
        </a:p>
      </dgm:t>
    </dgm:pt>
    <dgm:pt modelId="{706D3B72-7F25-424C-9374-1A0B6E4CB445}" type="parTrans" cxnId="{9230EDBC-6AB6-4226-8C92-CD2DE1DBA023}">
      <dgm:prSet/>
      <dgm:spPr/>
      <dgm:t>
        <a:bodyPr/>
        <a:lstStyle/>
        <a:p>
          <a:endParaRPr lang="it-IT"/>
        </a:p>
      </dgm:t>
    </dgm:pt>
    <dgm:pt modelId="{AAF5D56D-3075-45CF-934E-EF1DA166167F}" type="sibTrans" cxnId="{9230EDBC-6AB6-4226-8C92-CD2DE1DBA023}">
      <dgm:prSet/>
      <dgm:spPr/>
      <dgm:t>
        <a:bodyPr/>
        <a:lstStyle/>
        <a:p>
          <a:endParaRPr lang="it-IT"/>
        </a:p>
      </dgm:t>
    </dgm:pt>
    <dgm:pt modelId="{0EADC70E-F116-40B0-A42D-F83A1AA9898C}">
      <dgm:prSet custT="1"/>
      <dgm:spPr/>
      <dgm:t>
        <a:bodyPr anchor="t"/>
        <a:lstStyle/>
        <a:p>
          <a:pPr algn="just"/>
          <a:r>
            <a:rPr lang="it-IT" sz="1100" dirty="0"/>
            <a:t>in</a:t>
          </a:r>
          <a:r>
            <a:rPr lang="it-IT" sz="1100" b="1" i="0" baseline="0" dirty="0"/>
            <a:t> </a:t>
          </a:r>
          <a:r>
            <a:rPr lang="it-IT" sz="1100" i="0" baseline="0" dirty="0"/>
            <a:t>sede di tale valutazione </a:t>
          </a:r>
          <a:r>
            <a:rPr lang="it-IT" sz="1100" b="1" i="0" baseline="0" dirty="0">
              <a:solidFill>
                <a:schemeClr val="accent4"/>
              </a:solidFill>
            </a:rPr>
            <a:t>la Commissione agisce in stretta collaborazione con lo Stato membro interessato</a:t>
          </a:r>
          <a:r>
            <a:rPr lang="it-IT" sz="1100" i="0" baseline="0" dirty="0"/>
            <a:t>. La Commissione può formulare osservazioni o richiedere informazioni supplementari. Lo Stato membro interessato fornisce le informazioni supplementari richieste e, se necessario, può rivedere il piano per la ripresa e la resilienza, anche dopo la sua presentazione ufficiale. </a:t>
          </a:r>
          <a:r>
            <a:rPr lang="it-IT" sz="1100" b="1" i="0" baseline="0" dirty="0">
              <a:solidFill>
                <a:schemeClr val="accent4"/>
              </a:solidFill>
            </a:rPr>
            <a:t>Lo Stato membro interessato e la Commissione possono concordare di prorogare il termine per la valutazione per un periodo di tempo ragionevole, se necessario</a:t>
          </a:r>
          <a:r>
            <a:rPr lang="it-IT" sz="1100" i="0" baseline="0" dirty="0">
              <a:solidFill>
                <a:schemeClr val="accent4"/>
              </a:solidFill>
            </a:rPr>
            <a:t>.</a:t>
          </a:r>
          <a:endParaRPr lang="it-IT" sz="1100" dirty="0">
            <a:solidFill>
              <a:schemeClr val="accent4"/>
            </a:solidFill>
          </a:endParaRPr>
        </a:p>
      </dgm:t>
    </dgm:pt>
    <dgm:pt modelId="{82F44644-A8E4-450B-89B7-55D2F95C0794}" type="parTrans" cxnId="{CFF3EE1F-1741-451D-8856-303F421B545A}">
      <dgm:prSet/>
      <dgm:spPr/>
      <dgm:t>
        <a:bodyPr/>
        <a:lstStyle/>
        <a:p>
          <a:endParaRPr lang="it-IT"/>
        </a:p>
      </dgm:t>
    </dgm:pt>
    <dgm:pt modelId="{0558D8C4-6F59-4516-86B1-EC9D8F7756F8}" type="sibTrans" cxnId="{CFF3EE1F-1741-451D-8856-303F421B545A}">
      <dgm:prSet/>
      <dgm:spPr/>
      <dgm:t>
        <a:bodyPr/>
        <a:lstStyle/>
        <a:p>
          <a:endParaRPr lang="it-IT"/>
        </a:p>
      </dgm:t>
    </dgm:pt>
    <dgm:pt modelId="{03DE3DCB-3573-4882-AD82-4AA44595638C}">
      <dgm:prSet custT="1"/>
      <dgm:spPr/>
      <dgm:t>
        <a:bodyPr/>
        <a:lstStyle/>
        <a:p>
          <a:r>
            <a:rPr lang="it-IT" sz="900" dirty="0"/>
            <a:t>n</a:t>
          </a:r>
          <a:r>
            <a:rPr lang="it-IT" sz="900" i="0" baseline="0" dirty="0"/>
            <a:t>el valutare il piano per la ripresa e la resilienza e nel determinare l'importo da assegnare allo Stato membro interessato, la </a:t>
          </a:r>
          <a:r>
            <a:rPr lang="it-IT" sz="900" b="1" i="0" baseline="0" dirty="0"/>
            <a:t>Commissione tiene conto delle informazioni analitiche sullo Stato </a:t>
          </a:r>
          <a:r>
            <a:rPr lang="it-IT" sz="1100" b="1" i="0" baseline="0" dirty="0"/>
            <a:t>membro</a:t>
          </a:r>
          <a:r>
            <a:rPr lang="it-IT" sz="900" b="1" i="0" baseline="0" dirty="0"/>
            <a:t> interessato disponibili nell'ambito del semestre europeo, nonché della motivazione e degli elementi forniti da tale Stato membro indicati nel precedente articolo 18</a:t>
          </a:r>
          <a:r>
            <a:rPr lang="it-IT" sz="900" b="1" dirty="0"/>
            <a:t> </a:t>
          </a:r>
          <a:r>
            <a:rPr lang="it-IT" sz="900" dirty="0"/>
            <a:t>e</a:t>
          </a:r>
          <a:r>
            <a:rPr lang="it-IT" sz="900" i="0" baseline="0" dirty="0"/>
            <a:t> di ogni altra informazione pertinente tra cui, in particolare, quelle contenute nel programma nazionale di riforma e nel piano nazionale per l'energia e il clima di tale Stato membro, nei piani territoriali per una transizione giusta a titolo del regolamento sul Fondo per una transizione giusta, nei piani di attuazione della garanzia per i giovani e, se del caso, le informazioni ricevute nell'ambito dell'assistenza tecnica fornita dallo strumento di assistenza tecnica. </a:t>
          </a:r>
          <a:endParaRPr lang="it-IT" sz="900" dirty="0"/>
        </a:p>
      </dgm:t>
    </dgm:pt>
    <dgm:pt modelId="{B1FCFC2B-9784-45A4-8F82-BA72008557E8}" type="parTrans" cxnId="{92FB67A7-5EC2-4FC6-AEBB-62FDAD3C9FE2}">
      <dgm:prSet/>
      <dgm:spPr/>
      <dgm:t>
        <a:bodyPr/>
        <a:lstStyle/>
        <a:p>
          <a:endParaRPr lang="it-IT"/>
        </a:p>
      </dgm:t>
    </dgm:pt>
    <dgm:pt modelId="{413CBA1C-7AD2-47ED-9940-AEF4AE81FBCE}" type="sibTrans" cxnId="{92FB67A7-5EC2-4FC6-AEBB-62FDAD3C9FE2}">
      <dgm:prSet/>
      <dgm:spPr/>
      <dgm:t>
        <a:bodyPr/>
        <a:lstStyle/>
        <a:p>
          <a:endParaRPr lang="it-IT"/>
        </a:p>
      </dgm:t>
    </dgm:pt>
    <dgm:pt modelId="{98DEA694-97E7-45CA-B19B-A5B54BB63F4F}">
      <dgm:prSet/>
      <dgm:spPr/>
      <dgm:t>
        <a:bodyPr/>
        <a:lstStyle/>
        <a:p>
          <a:r>
            <a:rPr lang="it-IT" b="1" dirty="0">
              <a:solidFill>
                <a:schemeClr val="accent4"/>
              </a:solidFill>
            </a:rPr>
            <a:t>l</a:t>
          </a:r>
          <a:r>
            <a:rPr lang="it-IT" b="1" i="0" baseline="0" dirty="0">
              <a:solidFill>
                <a:schemeClr val="accent4"/>
              </a:solidFill>
            </a:rPr>
            <a:t>a Commissione valuta la pertinenza, l'efficacia, l'efficienza e la coerenza del piano per la ripresa e la resilienza </a:t>
          </a:r>
          <a:r>
            <a:rPr lang="it-IT" i="0" baseline="0" dirty="0"/>
            <a:t>secondo i criteri elencati nel medesimo articolo</a:t>
          </a:r>
          <a:r>
            <a:rPr lang="it-IT" b="1" i="0" baseline="0" dirty="0"/>
            <a:t>.</a:t>
          </a:r>
          <a:r>
            <a:rPr lang="it-IT" b="1" dirty="0"/>
            <a:t> </a:t>
          </a:r>
          <a:endParaRPr lang="it-IT" dirty="0"/>
        </a:p>
      </dgm:t>
    </dgm:pt>
    <dgm:pt modelId="{520BDFB5-8638-46E6-AFB9-7DED7DD0F30D}" type="parTrans" cxnId="{9FC80443-2171-46D7-9F99-B62C2CA6FFF1}">
      <dgm:prSet/>
      <dgm:spPr/>
      <dgm:t>
        <a:bodyPr/>
        <a:lstStyle/>
        <a:p>
          <a:endParaRPr lang="it-IT"/>
        </a:p>
      </dgm:t>
    </dgm:pt>
    <dgm:pt modelId="{3A1C4A44-531E-485B-8CAE-7D8CFFAEF165}" type="sibTrans" cxnId="{9FC80443-2171-46D7-9F99-B62C2CA6FFF1}">
      <dgm:prSet/>
      <dgm:spPr/>
      <dgm:t>
        <a:bodyPr/>
        <a:lstStyle/>
        <a:p>
          <a:endParaRPr lang="it-IT"/>
        </a:p>
      </dgm:t>
    </dgm:pt>
    <dgm:pt modelId="{7D70326E-F00C-4581-B5E9-C4C9D33CAF52}">
      <dgm:prSet/>
      <dgm:spPr/>
      <dgm:t>
        <a:bodyPr/>
        <a:lstStyle/>
        <a:p>
          <a:r>
            <a:rPr lang="it-IT" dirty="0"/>
            <a:t>u</a:t>
          </a:r>
          <a:r>
            <a:rPr lang="it-IT" i="0" baseline="0" dirty="0"/>
            <a:t>na </a:t>
          </a:r>
          <a:r>
            <a:rPr lang="it-IT" dirty="0"/>
            <a:t>eventuale </a:t>
          </a:r>
          <a:r>
            <a:rPr lang="it-IT" b="1" dirty="0">
              <a:solidFill>
                <a:schemeClr val="accent4"/>
              </a:solidFill>
            </a:rPr>
            <a:t>valutazione negativa </a:t>
          </a:r>
          <a:r>
            <a:rPr lang="it-IT" dirty="0"/>
            <a:t>viene </a:t>
          </a:r>
          <a:r>
            <a:rPr lang="it-IT" b="1" dirty="0">
              <a:solidFill>
                <a:schemeClr val="accent4"/>
              </a:solidFill>
            </a:rPr>
            <a:t>comunicata e debitamente motivata </a:t>
          </a:r>
          <a:r>
            <a:rPr lang="it-IT" dirty="0"/>
            <a:t>dalla </a:t>
          </a:r>
          <a:r>
            <a:rPr lang="it-IT" i="0" baseline="0" dirty="0"/>
            <a:t>Commissione </a:t>
          </a:r>
          <a:r>
            <a:rPr lang="it-IT" b="1" i="0" baseline="0" dirty="0">
              <a:solidFill>
                <a:schemeClr val="accent4"/>
              </a:solidFill>
            </a:rPr>
            <a:t>entro</a:t>
          </a:r>
          <a:r>
            <a:rPr lang="it-IT" i="0" baseline="0" dirty="0"/>
            <a:t> il termine di </a:t>
          </a:r>
          <a:r>
            <a:rPr lang="it-IT" b="1" i="0" baseline="0" dirty="0">
              <a:solidFill>
                <a:schemeClr val="accent4"/>
              </a:solidFill>
            </a:rPr>
            <a:t>due mesi dalla presentazione del piano</a:t>
          </a:r>
          <a:r>
            <a:rPr lang="it-IT" i="0" baseline="0" dirty="0"/>
            <a:t>.</a:t>
          </a:r>
          <a:endParaRPr lang="it-IT" dirty="0"/>
        </a:p>
      </dgm:t>
    </dgm:pt>
    <dgm:pt modelId="{057656FB-F6CE-43C1-BF85-B898E874BD12}" type="parTrans" cxnId="{BE6CEAD9-C742-497C-901D-B540FA89283A}">
      <dgm:prSet/>
      <dgm:spPr/>
      <dgm:t>
        <a:bodyPr/>
        <a:lstStyle/>
        <a:p>
          <a:endParaRPr lang="it-IT"/>
        </a:p>
      </dgm:t>
    </dgm:pt>
    <dgm:pt modelId="{33CB0551-61B1-45BD-A61E-E5955AA935F5}" type="sibTrans" cxnId="{BE6CEAD9-C742-497C-901D-B540FA89283A}">
      <dgm:prSet/>
      <dgm:spPr/>
      <dgm:t>
        <a:bodyPr/>
        <a:lstStyle/>
        <a:p>
          <a:endParaRPr lang="it-IT"/>
        </a:p>
      </dgm:t>
    </dgm:pt>
    <dgm:pt modelId="{3DDAADB4-2EDC-480E-A4B7-FE504EA7CE13}" type="pres">
      <dgm:prSet presAssocID="{1334C6DC-5811-4DF2-9C51-4418558E746B}" presName="linear" presStyleCnt="0">
        <dgm:presLayoutVars>
          <dgm:animLvl val="lvl"/>
          <dgm:resizeHandles val="exact"/>
        </dgm:presLayoutVars>
      </dgm:prSet>
      <dgm:spPr/>
    </dgm:pt>
    <dgm:pt modelId="{E1A383BD-17B7-4C59-B2FB-79E0FA6E6205}" type="pres">
      <dgm:prSet presAssocID="{48E60F74-A263-4DBC-AC90-E48759B20845}" presName="parentText" presStyleLbl="node1" presStyleIdx="0" presStyleCnt="5" custScaleY="121024" custLinFactY="-20046" custLinFactNeighborX="0" custLinFactNeighborY="-100000">
        <dgm:presLayoutVars>
          <dgm:chMax val="0"/>
          <dgm:bulletEnabled val="1"/>
        </dgm:presLayoutVars>
      </dgm:prSet>
      <dgm:spPr/>
    </dgm:pt>
    <dgm:pt modelId="{33A410DB-2CC3-483C-BFD9-01AA0450DD78}" type="pres">
      <dgm:prSet presAssocID="{AAF5D56D-3075-45CF-934E-EF1DA166167F}" presName="spacer" presStyleCnt="0"/>
      <dgm:spPr/>
    </dgm:pt>
    <dgm:pt modelId="{FCF4357B-51E9-4CAD-BDA9-0B9A8A7A3BF4}" type="pres">
      <dgm:prSet presAssocID="{0EADC70E-F116-40B0-A42D-F83A1AA9898C}" presName="parentText" presStyleLbl="node1" presStyleIdx="1" presStyleCnt="5" custScaleY="119850" custLinFactY="-11216" custLinFactNeighborX="0" custLinFactNeighborY="-100000">
        <dgm:presLayoutVars>
          <dgm:chMax val="0"/>
          <dgm:bulletEnabled val="1"/>
        </dgm:presLayoutVars>
      </dgm:prSet>
      <dgm:spPr/>
    </dgm:pt>
    <dgm:pt modelId="{A1B15842-C1F0-48C7-8695-9270B29E1C2A}" type="pres">
      <dgm:prSet presAssocID="{0558D8C4-6F59-4516-86B1-EC9D8F7756F8}" presName="spacer" presStyleCnt="0"/>
      <dgm:spPr/>
    </dgm:pt>
    <dgm:pt modelId="{7881E4D5-1F00-423A-A4FB-6DF90A5CD297}" type="pres">
      <dgm:prSet presAssocID="{03DE3DCB-3573-4882-AD82-4AA44595638C}" presName="parentText" presStyleLbl="node1" presStyleIdx="2" presStyleCnt="5" custScaleY="120378" custLinFactY="-6033" custLinFactNeighborX="0" custLinFactNeighborY="-100000">
        <dgm:presLayoutVars>
          <dgm:chMax val="0"/>
          <dgm:bulletEnabled val="1"/>
        </dgm:presLayoutVars>
      </dgm:prSet>
      <dgm:spPr/>
    </dgm:pt>
    <dgm:pt modelId="{FE6380D3-87DC-4605-BD22-88C2D73303ED}" type="pres">
      <dgm:prSet presAssocID="{413CBA1C-7AD2-47ED-9940-AEF4AE81FBCE}" presName="spacer" presStyleCnt="0"/>
      <dgm:spPr/>
    </dgm:pt>
    <dgm:pt modelId="{3703FA29-FCBA-4945-80CC-A712A8DEF883}" type="pres">
      <dgm:prSet presAssocID="{98DEA694-97E7-45CA-B19B-A5B54BB63F4F}" presName="parentText" presStyleLbl="node1" presStyleIdx="3" presStyleCnt="5">
        <dgm:presLayoutVars>
          <dgm:chMax val="0"/>
          <dgm:bulletEnabled val="1"/>
        </dgm:presLayoutVars>
      </dgm:prSet>
      <dgm:spPr/>
    </dgm:pt>
    <dgm:pt modelId="{DC956F31-DF1F-4026-8773-07EE390B52B0}" type="pres">
      <dgm:prSet presAssocID="{3A1C4A44-531E-485B-8CAE-7D8CFFAEF165}" presName="spacer" presStyleCnt="0"/>
      <dgm:spPr/>
    </dgm:pt>
    <dgm:pt modelId="{6B6946BD-A562-458D-990B-236EE5BD8E15}" type="pres">
      <dgm:prSet presAssocID="{7D70326E-F00C-4581-B5E9-C4C9D33CAF52}" presName="parentText" presStyleLbl="node1" presStyleIdx="4" presStyleCnt="5">
        <dgm:presLayoutVars>
          <dgm:chMax val="0"/>
          <dgm:bulletEnabled val="1"/>
        </dgm:presLayoutVars>
      </dgm:prSet>
      <dgm:spPr/>
    </dgm:pt>
  </dgm:ptLst>
  <dgm:cxnLst>
    <dgm:cxn modelId="{CFF3EE1F-1741-451D-8856-303F421B545A}" srcId="{1334C6DC-5811-4DF2-9C51-4418558E746B}" destId="{0EADC70E-F116-40B0-A42D-F83A1AA9898C}" srcOrd="1" destOrd="0" parTransId="{82F44644-A8E4-450B-89B7-55D2F95C0794}" sibTransId="{0558D8C4-6F59-4516-86B1-EC9D8F7756F8}"/>
    <dgm:cxn modelId="{54B25029-622F-4591-944E-2B0D4A5D8B1E}" type="presOf" srcId="{03DE3DCB-3573-4882-AD82-4AA44595638C}" destId="{7881E4D5-1F00-423A-A4FB-6DF90A5CD297}" srcOrd="0" destOrd="0" presId="urn:microsoft.com/office/officeart/2005/8/layout/vList2"/>
    <dgm:cxn modelId="{9FC80443-2171-46D7-9F99-B62C2CA6FFF1}" srcId="{1334C6DC-5811-4DF2-9C51-4418558E746B}" destId="{98DEA694-97E7-45CA-B19B-A5B54BB63F4F}" srcOrd="3" destOrd="0" parTransId="{520BDFB5-8638-46E6-AFB9-7DED7DD0F30D}" sibTransId="{3A1C4A44-531E-485B-8CAE-7D8CFFAEF165}"/>
    <dgm:cxn modelId="{68066571-6396-44D2-B36B-0BC2648F307E}" type="presOf" srcId="{1334C6DC-5811-4DF2-9C51-4418558E746B}" destId="{3DDAADB4-2EDC-480E-A4B7-FE504EA7CE13}" srcOrd="0" destOrd="0" presId="urn:microsoft.com/office/officeart/2005/8/layout/vList2"/>
    <dgm:cxn modelId="{7DEE1A86-F1DA-4FE5-AB76-49CDD382D3E7}" type="presOf" srcId="{48E60F74-A263-4DBC-AC90-E48759B20845}" destId="{E1A383BD-17B7-4C59-B2FB-79E0FA6E6205}" srcOrd="0" destOrd="0" presId="urn:microsoft.com/office/officeart/2005/8/layout/vList2"/>
    <dgm:cxn modelId="{92FB67A7-5EC2-4FC6-AEBB-62FDAD3C9FE2}" srcId="{1334C6DC-5811-4DF2-9C51-4418558E746B}" destId="{03DE3DCB-3573-4882-AD82-4AA44595638C}" srcOrd="2" destOrd="0" parTransId="{B1FCFC2B-9784-45A4-8F82-BA72008557E8}" sibTransId="{413CBA1C-7AD2-47ED-9940-AEF4AE81FBCE}"/>
    <dgm:cxn modelId="{3E98A6A9-DA7F-4BAA-A9C6-115A1E0053BB}" type="presOf" srcId="{0EADC70E-F116-40B0-A42D-F83A1AA9898C}" destId="{FCF4357B-51E9-4CAD-BDA9-0B9A8A7A3BF4}" srcOrd="0" destOrd="0" presId="urn:microsoft.com/office/officeart/2005/8/layout/vList2"/>
    <dgm:cxn modelId="{9230EDBC-6AB6-4226-8C92-CD2DE1DBA023}" srcId="{1334C6DC-5811-4DF2-9C51-4418558E746B}" destId="{48E60F74-A263-4DBC-AC90-E48759B20845}" srcOrd="0" destOrd="0" parTransId="{706D3B72-7F25-424C-9374-1A0B6E4CB445}" sibTransId="{AAF5D56D-3075-45CF-934E-EF1DA166167F}"/>
    <dgm:cxn modelId="{2A3C62C3-B3FA-41A1-AE1D-E2E397B348F7}" type="presOf" srcId="{98DEA694-97E7-45CA-B19B-A5B54BB63F4F}" destId="{3703FA29-FCBA-4945-80CC-A712A8DEF883}" srcOrd="0" destOrd="0" presId="urn:microsoft.com/office/officeart/2005/8/layout/vList2"/>
    <dgm:cxn modelId="{57F684C5-4451-4EE7-822F-6533DBDC6D0F}" type="presOf" srcId="{7D70326E-F00C-4581-B5E9-C4C9D33CAF52}" destId="{6B6946BD-A562-458D-990B-236EE5BD8E15}" srcOrd="0" destOrd="0" presId="urn:microsoft.com/office/officeart/2005/8/layout/vList2"/>
    <dgm:cxn modelId="{BE6CEAD9-C742-497C-901D-B540FA89283A}" srcId="{1334C6DC-5811-4DF2-9C51-4418558E746B}" destId="{7D70326E-F00C-4581-B5E9-C4C9D33CAF52}" srcOrd="4" destOrd="0" parTransId="{057656FB-F6CE-43C1-BF85-B898E874BD12}" sibTransId="{33CB0551-61B1-45BD-A61E-E5955AA935F5}"/>
    <dgm:cxn modelId="{9568D58C-A90C-4F7D-9B7B-3BC03D605DCC}" type="presParOf" srcId="{3DDAADB4-2EDC-480E-A4B7-FE504EA7CE13}" destId="{E1A383BD-17B7-4C59-B2FB-79E0FA6E6205}" srcOrd="0" destOrd="0" presId="urn:microsoft.com/office/officeart/2005/8/layout/vList2"/>
    <dgm:cxn modelId="{7D32BD9A-6DF7-474C-80C5-7B5306E266BA}" type="presParOf" srcId="{3DDAADB4-2EDC-480E-A4B7-FE504EA7CE13}" destId="{33A410DB-2CC3-483C-BFD9-01AA0450DD78}" srcOrd="1" destOrd="0" presId="urn:microsoft.com/office/officeart/2005/8/layout/vList2"/>
    <dgm:cxn modelId="{90B3B99F-C1E8-4DFA-B56B-16C2F6C5604A}" type="presParOf" srcId="{3DDAADB4-2EDC-480E-A4B7-FE504EA7CE13}" destId="{FCF4357B-51E9-4CAD-BDA9-0B9A8A7A3BF4}" srcOrd="2" destOrd="0" presId="urn:microsoft.com/office/officeart/2005/8/layout/vList2"/>
    <dgm:cxn modelId="{47FCFA6B-22FB-44C7-BBA7-1C46AE79B933}" type="presParOf" srcId="{3DDAADB4-2EDC-480E-A4B7-FE504EA7CE13}" destId="{A1B15842-C1F0-48C7-8695-9270B29E1C2A}" srcOrd="3" destOrd="0" presId="urn:microsoft.com/office/officeart/2005/8/layout/vList2"/>
    <dgm:cxn modelId="{1FDAD566-80BA-4BFC-9EC1-99E829C4F715}" type="presParOf" srcId="{3DDAADB4-2EDC-480E-A4B7-FE504EA7CE13}" destId="{7881E4D5-1F00-423A-A4FB-6DF90A5CD297}" srcOrd="4" destOrd="0" presId="urn:microsoft.com/office/officeart/2005/8/layout/vList2"/>
    <dgm:cxn modelId="{BD21A78F-FEF9-45E0-BFFB-FE68E37B1201}" type="presParOf" srcId="{3DDAADB4-2EDC-480E-A4B7-FE504EA7CE13}" destId="{FE6380D3-87DC-4605-BD22-88C2D73303ED}" srcOrd="5" destOrd="0" presId="urn:microsoft.com/office/officeart/2005/8/layout/vList2"/>
    <dgm:cxn modelId="{2CD68424-F745-477B-8288-4E1E698EDBCB}" type="presParOf" srcId="{3DDAADB4-2EDC-480E-A4B7-FE504EA7CE13}" destId="{3703FA29-FCBA-4945-80CC-A712A8DEF883}" srcOrd="6" destOrd="0" presId="urn:microsoft.com/office/officeart/2005/8/layout/vList2"/>
    <dgm:cxn modelId="{B2BB00B6-599A-4BE2-84D3-0A87911EC25B}" type="presParOf" srcId="{3DDAADB4-2EDC-480E-A4B7-FE504EA7CE13}" destId="{DC956F31-DF1F-4026-8773-07EE390B52B0}" srcOrd="7" destOrd="0" presId="urn:microsoft.com/office/officeart/2005/8/layout/vList2"/>
    <dgm:cxn modelId="{B36AAEA8-35D2-47E9-B0B6-F702E224511A}" type="presParOf" srcId="{3DDAADB4-2EDC-480E-A4B7-FE504EA7CE13}" destId="{6B6946BD-A562-458D-990B-236EE5BD8E15}"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FD7E58EF-6A27-437A-AB30-B254EF77105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1DE34FB6-350A-4185-8AC5-C370E9015ECF}">
      <dgm:prSet/>
      <dgm:spPr/>
      <dgm:t>
        <a:bodyPr/>
        <a:lstStyle/>
        <a:p>
          <a:r>
            <a:rPr lang="it-IT" b="1" i="0" baseline="0" dirty="0"/>
            <a:t>Il dispositivo per la ripresa e la resilienza – Il Regolamento </a:t>
          </a:r>
          <a:endParaRPr lang="it-IT" dirty="0"/>
        </a:p>
      </dgm:t>
    </dgm:pt>
    <dgm:pt modelId="{8DB44CBB-D106-4319-93BD-5F8A34CEBFD9}" type="parTrans" cxnId="{A7213103-AF11-4AFF-8E23-C3090AC8E6EC}">
      <dgm:prSet/>
      <dgm:spPr/>
      <dgm:t>
        <a:bodyPr/>
        <a:lstStyle/>
        <a:p>
          <a:endParaRPr lang="it-IT"/>
        </a:p>
      </dgm:t>
    </dgm:pt>
    <dgm:pt modelId="{336E7A47-8AC5-4C73-8DAC-FD21ED688FC2}" type="sibTrans" cxnId="{A7213103-AF11-4AFF-8E23-C3090AC8E6EC}">
      <dgm:prSet/>
      <dgm:spPr/>
      <dgm:t>
        <a:bodyPr/>
        <a:lstStyle/>
        <a:p>
          <a:endParaRPr lang="it-IT"/>
        </a:p>
      </dgm:t>
    </dgm:pt>
    <dgm:pt modelId="{CA91E931-62FE-44EB-AA1F-3B293D16ADB2}" type="pres">
      <dgm:prSet presAssocID="{FD7E58EF-6A27-437A-AB30-B254EF771056}" presName="linear" presStyleCnt="0">
        <dgm:presLayoutVars>
          <dgm:animLvl val="lvl"/>
          <dgm:resizeHandles val="exact"/>
        </dgm:presLayoutVars>
      </dgm:prSet>
      <dgm:spPr/>
    </dgm:pt>
    <dgm:pt modelId="{2AB5070F-1A96-4942-A36D-26EA930FE37C}" type="pres">
      <dgm:prSet presAssocID="{1DE34FB6-350A-4185-8AC5-C370E9015ECF}" presName="parentText" presStyleLbl="node1" presStyleIdx="0" presStyleCnt="1" custLinFactNeighborX="0" custLinFactNeighborY="-77885">
        <dgm:presLayoutVars>
          <dgm:chMax val="0"/>
          <dgm:bulletEnabled val="1"/>
        </dgm:presLayoutVars>
      </dgm:prSet>
      <dgm:spPr/>
    </dgm:pt>
  </dgm:ptLst>
  <dgm:cxnLst>
    <dgm:cxn modelId="{A7213103-AF11-4AFF-8E23-C3090AC8E6EC}" srcId="{FD7E58EF-6A27-437A-AB30-B254EF771056}" destId="{1DE34FB6-350A-4185-8AC5-C370E9015ECF}" srcOrd="0" destOrd="0" parTransId="{8DB44CBB-D106-4319-93BD-5F8A34CEBFD9}" sibTransId="{336E7A47-8AC5-4C73-8DAC-FD21ED688FC2}"/>
    <dgm:cxn modelId="{E7863C15-02CA-4B49-8C65-6C3853AAC536}" type="presOf" srcId="{FD7E58EF-6A27-437A-AB30-B254EF771056}" destId="{CA91E931-62FE-44EB-AA1F-3B293D16ADB2}" srcOrd="0" destOrd="0" presId="urn:microsoft.com/office/officeart/2005/8/layout/vList2"/>
    <dgm:cxn modelId="{5920B132-6FC7-49B4-A887-518A0FBACB5E}" type="presOf" srcId="{1DE34FB6-350A-4185-8AC5-C370E9015ECF}" destId="{2AB5070F-1A96-4942-A36D-26EA930FE37C}" srcOrd="0" destOrd="0" presId="urn:microsoft.com/office/officeart/2005/8/layout/vList2"/>
    <dgm:cxn modelId="{B95A57B1-F037-4F43-871D-3CA1FE1545AF}" type="presParOf" srcId="{CA91E931-62FE-44EB-AA1F-3B293D16ADB2}" destId="{2AB5070F-1A96-4942-A36D-26EA930FE37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FD4FA3C3-A597-4E23-92AC-6D951C39E2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9794007-088A-4F27-99F8-166A5CD240CC}">
      <dgm:prSet custT="1"/>
      <dgm:spPr/>
      <dgm:t>
        <a:bodyPr/>
        <a:lstStyle/>
        <a:p>
          <a:r>
            <a:rPr lang="it-IT" sz="1100" b="1" i="0" baseline="0" dirty="0">
              <a:solidFill>
                <a:schemeClr val="accent4"/>
              </a:solidFill>
            </a:rPr>
            <a:t>(art. 20) </a:t>
          </a:r>
          <a:r>
            <a:rPr lang="it-IT" sz="1100" i="0" baseline="0" dirty="0"/>
            <a:t>Su proposta della Commissione, il </a:t>
          </a:r>
          <a:r>
            <a:rPr lang="it-IT" sz="1400" b="1" i="0" baseline="0" dirty="0">
              <a:solidFill>
                <a:schemeClr val="accent4"/>
              </a:solidFill>
            </a:rPr>
            <a:t>Consiglio approva, mediante decisione di esecuzione</a:t>
          </a:r>
          <a:r>
            <a:rPr lang="it-IT" sz="1100" i="0" baseline="0" dirty="0"/>
            <a:t>, la valutazione del piano per la ripresa e la resilienza presentato dallo Stato membro ovvero del suo aggiornamento presentato a norma dell'articolo 18. </a:t>
          </a:r>
          <a:endParaRPr lang="it-IT" sz="1100" dirty="0"/>
        </a:p>
      </dgm:t>
    </dgm:pt>
    <dgm:pt modelId="{73A1B475-4B0C-4C7E-9B97-B25F9A0A2255}" type="parTrans" cxnId="{BE73308C-8169-44AB-998C-8F5DB2EBC302}">
      <dgm:prSet/>
      <dgm:spPr/>
      <dgm:t>
        <a:bodyPr/>
        <a:lstStyle/>
        <a:p>
          <a:endParaRPr lang="it-IT"/>
        </a:p>
      </dgm:t>
    </dgm:pt>
    <dgm:pt modelId="{D7130D0F-CE44-4783-A7A9-2EDD25EA1C04}" type="sibTrans" cxnId="{BE73308C-8169-44AB-998C-8F5DB2EBC302}">
      <dgm:prSet/>
      <dgm:spPr/>
      <dgm:t>
        <a:bodyPr/>
        <a:lstStyle/>
        <a:p>
          <a:endParaRPr lang="it-IT"/>
        </a:p>
      </dgm:t>
    </dgm:pt>
    <dgm:pt modelId="{3682E545-4607-4509-B40E-3BB0B200A6F0}">
      <dgm:prSet/>
      <dgm:spPr/>
      <dgm:t>
        <a:bodyPr/>
        <a:lstStyle/>
        <a:p>
          <a:r>
            <a:rPr lang="it-IT" i="0" baseline="0"/>
            <a:t>in caso di valutazione positiva della Commissione la proposta della Commissione di decisione di esecuzione del Consiglio stabilisce le riforme e i progetti di investimento che dovranno essere attuati dallo Stato membro, compresi i traguardi e gli obiettivi e i contributi finanziari calcolati conformemente all'articolo 11. </a:t>
          </a:r>
          <a:endParaRPr lang="it-IT"/>
        </a:p>
      </dgm:t>
    </dgm:pt>
    <dgm:pt modelId="{99527AA7-1990-46F7-BF5F-BAF47B3BCC3B}" type="parTrans" cxnId="{05BB6627-5711-494E-8E86-C0B5B079947D}">
      <dgm:prSet/>
      <dgm:spPr/>
      <dgm:t>
        <a:bodyPr/>
        <a:lstStyle/>
        <a:p>
          <a:endParaRPr lang="it-IT"/>
        </a:p>
      </dgm:t>
    </dgm:pt>
    <dgm:pt modelId="{D1091454-845F-4D21-BF17-1A81B3679CA6}" type="sibTrans" cxnId="{05BB6627-5711-494E-8E86-C0B5B079947D}">
      <dgm:prSet/>
      <dgm:spPr/>
      <dgm:t>
        <a:bodyPr/>
        <a:lstStyle/>
        <a:p>
          <a:endParaRPr lang="it-IT"/>
        </a:p>
      </dgm:t>
    </dgm:pt>
    <dgm:pt modelId="{F9FBD8B0-5C6F-41EC-A043-826C5C2A1DCA}">
      <dgm:prSet/>
      <dgm:spPr/>
      <dgm:t>
        <a:bodyPr/>
        <a:lstStyle/>
        <a:p>
          <a:r>
            <a:rPr lang="it-IT"/>
            <a:t>i</a:t>
          </a:r>
          <a:r>
            <a:rPr lang="it-IT" i="0" baseline="0"/>
            <a:t>n caso di richiesta di sostegno sotto forma di prestito, la proposta della Commissione di decisione di esecuzione del Consiglio stabilisce inoltre l'importo del sostegno sotto forma di prestito di cui all'articolo 14 e le riforme e i progetti di investimento supplementari che lo Stato membro deve attuare avvalendosi di tale prestito, compresi i target intermedi e i target finali supplementari. </a:t>
          </a:r>
          <a:endParaRPr lang="it-IT"/>
        </a:p>
      </dgm:t>
    </dgm:pt>
    <dgm:pt modelId="{6F590E31-D95F-463D-B592-F66B23268778}" type="parTrans" cxnId="{3855DFF3-3CA1-4A5E-9E04-0F0B5093D4BE}">
      <dgm:prSet/>
      <dgm:spPr/>
      <dgm:t>
        <a:bodyPr/>
        <a:lstStyle/>
        <a:p>
          <a:endParaRPr lang="it-IT"/>
        </a:p>
      </dgm:t>
    </dgm:pt>
    <dgm:pt modelId="{46072C92-8367-4776-9DC3-44438498410D}" type="sibTrans" cxnId="{3855DFF3-3CA1-4A5E-9E04-0F0B5093D4BE}">
      <dgm:prSet/>
      <dgm:spPr/>
      <dgm:t>
        <a:bodyPr/>
        <a:lstStyle/>
        <a:p>
          <a:endParaRPr lang="it-IT"/>
        </a:p>
      </dgm:t>
    </dgm:pt>
    <dgm:pt modelId="{D5C47131-A1C3-4AF2-9F15-B78889B8E6E3}">
      <dgm:prSet custT="1"/>
      <dgm:spPr/>
      <dgm:t>
        <a:bodyPr/>
        <a:lstStyle/>
        <a:p>
          <a:r>
            <a:rPr lang="it-IT" sz="1400" b="1" i="0" baseline="0" dirty="0">
              <a:solidFill>
                <a:schemeClr val="accent4"/>
              </a:solidFill>
            </a:rPr>
            <a:t>il contributo finanziario è determinato in base ai costi totali stimati del piano per la ripresa e la resilienza proposto dallo Stato membro interessato, valutato secondo i criteri indicati nell’articolo 19</a:t>
          </a:r>
          <a:r>
            <a:rPr lang="it-IT" sz="1400" i="0" baseline="0" dirty="0">
              <a:solidFill>
                <a:schemeClr val="accent4"/>
              </a:solidFill>
            </a:rPr>
            <a:t>. </a:t>
          </a:r>
          <a:endParaRPr lang="it-IT" sz="1400" dirty="0">
            <a:solidFill>
              <a:schemeClr val="accent4"/>
            </a:solidFill>
          </a:endParaRPr>
        </a:p>
      </dgm:t>
    </dgm:pt>
    <dgm:pt modelId="{DA93EB78-C360-42F9-AA04-2CCC6F5EFA86}" type="parTrans" cxnId="{15BD400C-5964-47A0-B321-7DCB605B4237}">
      <dgm:prSet/>
      <dgm:spPr/>
      <dgm:t>
        <a:bodyPr/>
        <a:lstStyle/>
        <a:p>
          <a:endParaRPr lang="it-IT"/>
        </a:p>
      </dgm:t>
    </dgm:pt>
    <dgm:pt modelId="{6134B853-4AF6-4DEB-9A06-889E194C3D33}" type="sibTrans" cxnId="{15BD400C-5964-47A0-B321-7DCB605B4237}">
      <dgm:prSet/>
      <dgm:spPr/>
      <dgm:t>
        <a:bodyPr/>
        <a:lstStyle/>
        <a:p>
          <a:endParaRPr lang="it-IT"/>
        </a:p>
      </dgm:t>
    </dgm:pt>
    <dgm:pt modelId="{A177AFC6-4587-4A2D-BCB2-982CA60C630C}">
      <dgm:prSet custT="1"/>
      <dgm:spPr/>
      <dgm:t>
        <a:bodyPr/>
        <a:lstStyle/>
        <a:p>
          <a:pPr algn="ctr"/>
          <a:r>
            <a:rPr lang="it-IT" sz="2000" b="1" i="0" baseline="0" dirty="0">
              <a:solidFill>
                <a:schemeClr val="accent4"/>
              </a:solidFill>
            </a:rPr>
            <a:t>Importo del contributo finanziario</a:t>
          </a:r>
          <a:r>
            <a:rPr lang="it-IT" sz="2000" b="1" i="0" baseline="0" dirty="0"/>
            <a:t>:</a:t>
          </a:r>
          <a:endParaRPr lang="it-IT" sz="2000" dirty="0"/>
        </a:p>
      </dgm:t>
    </dgm:pt>
    <dgm:pt modelId="{92DFEE47-688B-4026-8143-8472A1A824A5}" type="parTrans" cxnId="{C4172B14-EE4C-4B74-8115-6FBE87025B2D}">
      <dgm:prSet/>
      <dgm:spPr/>
      <dgm:t>
        <a:bodyPr/>
        <a:lstStyle/>
        <a:p>
          <a:endParaRPr lang="it-IT"/>
        </a:p>
      </dgm:t>
    </dgm:pt>
    <dgm:pt modelId="{150592CC-51B8-4A60-BAF9-885430B24282}" type="sibTrans" cxnId="{C4172B14-EE4C-4B74-8115-6FBE87025B2D}">
      <dgm:prSet/>
      <dgm:spPr/>
      <dgm:t>
        <a:bodyPr/>
        <a:lstStyle/>
        <a:p>
          <a:endParaRPr lang="it-IT"/>
        </a:p>
      </dgm:t>
    </dgm:pt>
    <dgm:pt modelId="{ED09B159-52AE-4A1C-8602-157A25ACF13B}">
      <dgm:prSet/>
      <dgm:spPr/>
      <dgm:t>
        <a:bodyPr/>
        <a:lstStyle/>
        <a:p>
          <a:r>
            <a:rPr lang="it-IT" i="0" baseline="0" dirty="0"/>
            <a:t>se il </a:t>
          </a:r>
          <a:r>
            <a:rPr lang="it-IT" dirty="0"/>
            <a:t>Piano </a:t>
          </a:r>
          <a:r>
            <a:rPr lang="it-IT" i="0" baseline="0" dirty="0"/>
            <a:t>soddisfa i criteri indicati nell’articolo 19 e </a:t>
          </a:r>
          <a:r>
            <a:rPr lang="it-IT" b="1" i="0" baseline="0" dirty="0">
              <a:solidFill>
                <a:schemeClr val="accent4"/>
              </a:solidFill>
            </a:rPr>
            <a:t>se l'importo dei costi totali stimati è pari o superiore al contributo finanziario massimo</a:t>
          </a:r>
          <a:r>
            <a:rPr lang="it-IT" i="0" baseline="0" dirty="0">
              <a:solidFill>
                <a:schemeClr val="accent4"/>
              </a:solidFill>
            </a:rPr>
            <a:t> </a:t>
          </a:r>
          <a:r>
            <a:rPr lang="it-IT" i="0" baseline="0" dirty="0"/>
            <a:t>calcolato per lo Stato membro in questione, il contributo finanziario assegnato allo Stato membro interessato </a:t>
          </a:r>
          <a:r>
            <a:rPr lang="it-IT" b="1" i="0" baseline="0" dirty="0">
              <a:solidFill>
                <a:schemeClr val="accent4"/>
              </a:solidFill>
            </a:rPr>
            <a:t>è pari all'importo totale del contributo finanziario massimo</a:t>
          </a:r>
          <a:r>
            <a:rPr lang="it-IT" i="0" baseline="0" dirty="0"/>
            <a:t> calcolato per lo Stato membro in questione (vedi art. 11);</a:t>
          </a:r>
          <a:endParaRPr lang="it-IT" dirty="0"/>
        </a:p>
      </dgm:t>
    </dgm:pt>
    <dgm:pt modelId="{4A986B7D-1FD2-43B5-AE66-1A1CD48E1239}" type="parTrans" cxnId="{A7951202-0AA2-4203-BE32-AA5273B57AB6}">
      <dgm:prSet/>
      <dgm:spPr/>
      <dgm:t>
        <a:bodyPr/>
        <a:lstStyle/>
        <a:p>
          <a:endParaRPr lang="it-IT"/>
        </a:p>
      </dgm:t>
    </dgm:pt>
    <dgm:pt modelId="{F24616D2-3B6E-4F34-85AA-5E33FA762D8F}" type="sibTrans" cxnId="{A7951202-0AA2-4203-BE32-AA5273B57AB6}">
      <dgm:prSet/>
      <dgm:spPr/>
      <dgm:t>
        <a:bodyPr/>
        <a:lstStyle/>
        <a:p>
          <a:endParaRPr lang="it-IT"/>
        </a:p>
      </dgm:t>
    </dgm:pt>
    <dgm:pt modelId="{EFAF4AD5-0124-474A-984D-27E694517BC9}">
      <dgm:prSet/>
      <dgm:spPr/>
      <dgm:t>
        <a:bodyPr/>
        <a:lstStyle/>
        <a:p>
          <a:r>
            <a:rPr lang="it-IT" i="0" baseline="0" dirty="0"/>
            <a:t>se il Piano soddisfa i criteri indicati nell’articolo 19 e </a:t>
          </a:r>
          <a:r>
            <a:rPr lang="it-IT" b="1" i="0" baseline="0" dirty="0">
              <a:solidFill>
                <a:schemeClr val="accent4"/>
              </a:solidFill>
            </a:rPr>
            <a:t>se l'importo dei costi totali stimati è inferiore </a:t>
          </a:r>
          <a:r>
            <a:rPr lang="it-IT" i="0" baseline="0" dirty="0">
              <a:solidFill>
                <a:schemeClr val="accent4"/>
              </a:solidFill>
            </a:rPr>
            <a:t>al contributo finanziario massimo </a:t>
          </a:r>
          <a:r>
            <a:rPr lang="it-IT" i="0" baseline="0" dirty="0"/>
            <a:t>calcolato per lo Stato membro in questione, il contributo finanziario assegnato allo Stato membro interessato </a:t>
          </a:r>
          <a:r>
            <a:rPr lang="it-IT" b="1" i="0" baseline="0" dirty="0">
              <a:solidFill>
                <a:schemeClr val="accent4"/>
              </a:solidFill>
            </a:rPr>
            <a:t>è pari all'importo dei costi totali stimati del Piano</a:t>
          </a:r>
          <a:r>
            <a:rPr lang="it-IT" b="1" i="0" baseline="0" dirty="0"/>
            <a:t>;</a:t>
          </a:r>
          <a:endParaRPr lang="it-IT" dirty="0"/>
        </a:p>
      </dgm:t>
    </dgm:pt>
    <dgm:pt modelId="{51C63AC3-8328-4BA2-BA93-0DC57A8EC4C5}" type="parTrans" cxnId="{6ED2FC82-9568-4C96-A60A-4B291DEC2661}">
      <dgm:prSet/>
      <dgm:spPr/>
      <dgm:t>
        <a:bodyPr/>
        <a:lstStyle/>
        <a:p>
          <a:endParaRPr lang="it-IT"/>
        </a:p>
      </dgm:t>
    </dgm:pt>
    <dgm:pt modelId="{8F927FD8-9639-4C9B-A974-B7D83D56D3EB}" type="sibTrans" cxnId="{6ED2FC82-9568-4C96-A60A-4B291DEC2661}">
      <dgm:prSet/>
      <dgm:spPr/>
      <dgm:t>
        <a:bodyPr/>
        <a:lstStyle/>
        <a:p>
          <a:endParaRPr lang="it-IT"/>
        </a:p>
      </dgm:t>
    </dgm:pt>
    <dgm:pt modelId="{87EA4586-B85E-4D8C-AE4A-4695A1C9ED12}">
      <dgm:prSet/>
      <dgm:spPr/>
      <dgm:t>
        <a:bodyPr/>
        <a:lstStyle/>
        <a:p>
          <a:r>
            <a:rPr lang="it-IT" i="0" baseline="0" dirty="0"/>
            <a:t>se il Piano </a:t>
          </a:r>
          <a:r>
            <a:rPr lang="it-IT" b="1" i="0" baseline="0" dirty="0">
              <a:solidFill>
                <a:schemeClr val="accent4"/>
              </a:solidFill>
            </a:rPr>
            <a:t>non risponde in misura soddisfacente ai criteri </a:t>
          </a:r>
          <a:r>
            <a:rPr lang="it-IT" i="0" baseline="0" dirty="0"/>
            <a:t>indicati nell’articolo 19 allo Stato membro interessato </a:t>
          </a:r>
          <a:r>
            <a:rPr lang="it-IT" b="1" i="0" baseline="0" dirty="0">
              <a:solidFill>
                <a:schemeClr val="accent4"/>
              </a:solidFill>
            </a:rPr>
            <a:t>non è assegnato alcun contributo finanziario</a:t>
          </a:r>
          <a:r>
            <a:rPr lang="it-IT" b="1" i="0" baseline="0" dirty="0"/>
            <a:t>. </a:t>
          </a:r>
          <a:endParaRPr lang="it-IT" dirty="0"/>
        </a:p>
      </dgm:t>
    </dgm:pt>
    <dgm:pt modelId="{ECDF4939-A47A-4F69-804F-3F8D2CC6EEF4}" type="parTrans" cxnId="{2375F64F-D601-4C76-AD5A-D49152A6DC11}">
      <dgm:prSet/>
      <dgm:spPr/>
      <dgm:t>
        <a:bodyPr/>
        <a:lstStyle/>
        <a:p>
          <a:endParaRPr lang="it-IT"/>
        </a:p>
      </dgm:t>
    </dgm:pt>
    <dgm:pt modelId="{8BDD5D56-6389-4C37-929A-FF4E65C98E83}" type="sibTrans" cxnId="{2375F64F-D601-4C76-AD5A-D49152A6DC11}">
      <dgm:prSet/>
      <dgm:spPr/>
      <dgm:t>
        <a:bodyPr/>
        <a:lstStyle/>
        <a:p>
          <a:endParaRPr lang="it-IT"/>
        </a:p>
      </dgm:t>
    </dgm:pt>
    <dgm:pt modelId="{2FC12998-0E28-46CE-A963-C387C2F8F662}" type="pres">
      <dgm:prSet presAssocID="{FD4FA3C3-A597-4E23-92AC-6D951C39E2A9}" presName="linear" presStyleCnt="0">
        <dgm:presLayoutVars>
          <dgm:animLvl val="lvl"/>
          <dgm:resizeHandles val="exact"/>
        </dgm:presLayoutVars>
      </dgm:prSet>
      <dgm:spPr/>
    </dgm:pt>
    <dgm:pt modelId="{39C61F20-9F12-4406-B679-2F2A9D44C22A}" type="pres">
      <dgm:prSet presAssocID="{69794007-088A-4F27-99F8-166A5CD240CC}" presName="parentText" presStyleLbl="node1" presStyleIdx="0" presStyleCnt="8">
        <dgm:presLayoutVars>
          <dgm:chMax val="0"/>
          <dgm:bulletEnabled val="1"/>
        </dgm:presLayoutVars>
      </dgm:prSet>
      <dgm:spPr/>
    </dgm:pt>
    <dgm:pt modelId="{918143BE-BF35-4634-B749-10254322C0F6}" type="pres">
      <dgm:prSet presAssocID="{D7130D0F-CE44-4783-A7A9-2EDD25EA1C04}" presName="spacer" presStyleCnt="0"/>
      <dgm:spPr/>
    </dgm:pt>
    <dgm:pt modelId="{432D7544-D052-487F-8306-AD81053796CE}" type="pres">
      <dgm:prSet presAssocID="{3682E545-4607-4509-B40E-3BB0B200A6F0}" presName="parentText" presStyleLbl="node1" presStyleIdx="1" presStyleCnt="8">
        <dgm:presLayoutVars>
          <dgm:chMax val="0"/>
          <dgm:bulletEnabled val="1"/>
        </dgm:presLayoutVars>
      </dgm:prSet>
      <dgm:spPr/>
    </dgm:pt>
    <dgm:pt modelId="{5527DD2E-9D47-4A12-9E10-5270D047C7CB}" type="pres">
      <dgm:prSet presAssocID="{D1091454-845F-4D21-BF17-1A81B3679CA6}" presName="spacer" presStyleCnt="0"/>
      <dgm:spPr/>
    </dgm:pt>
    <dgm:pt modelId="{7E777131-6AFC-401D-AB32-E4F07823A2C5}" type="pres">
      <dgm:prSet presAssocID="{F9FBD8B0-5C6F-41EC-A043-826C5C2A1DCA}" presName="parentText" presStyleLbl="node1" presStyleIdx="2" presStyleCnt="8">
        <dgm:presLayoutVars>
          <dgm:chMax val="0"/>
          <dgm:bulletEnabled val="1"/>
        </dgm:presLayoutVars>
      </dgm:prSet>
      <dgm:spPr/>
    </dgm:pt>
    <dgm:pt modelId="{344911AD-4664-4C41-A241-4245843056D1}" type="pres">
      <dgm:prSet presAssocID="{46072C92-8367-4776-9DC3-44438498410D}" presName="spacer" presStyleCnt="0"/>
      <dgm:spPr/>
    </dgm:pt>
    <dgm:pt modelId="{5C863260-8873-417F-9386-228DEE7A0034}" type="pres">
      <dgm:prSet presAssocID="{D5C47131-A1C3-4AF2-9F15-B78889B8E6E3}" presName="parentText" presStyleLbl="node1" presStyleIdx="3" presStyleCnt="8">
        <dgm:presLayoutVars>
          <dgm:chMax val="0"/>
          <dgm:bulletEnabled val="1"/>
        </dgm:presLayoutVars>
      </dgm:prSet>
      <dgm:spPr/>
    </dgm:pt>
    <dgm:pt modelId="{2F6F15E3-3339-4932-B059-BB1634BD56D2}" type="pres">
      <dgm:prSet presAssocID="{6134B853-4AF6-4DEB-9A06-889E194C3D33}" presName="spacer" presStyleCnt="0"/>
      <dgm:spPr/>
    </dgm:pt>
    <dgm:pt modelId="{BB66D061-3070-474D-9B45-4A223B3DEA99}" type="pres">
      <dgm:prSet presAssocID="{A177AFC6-4587-4A2D-BCB2-982CA60C630C}" presName="parentText" presStyleLbl="node1" presStyleIdx="4" presStyleCnt="8">
        <dgm:presLayoutVars>
          <dgm:chMax val="0"/>
          <dgm:bulletEnabled val="1"/>
        </dgm:presLayoutVars>
      </dgm:prSet>
      <dgm:spPr/>
    </dgm:pt>
    <dgm:pt modelId="{896E399E-61C0-4D3D-A199-DEFDD02A02CB}" type="pres">
      <dgm:prSet presAssocID="{150592CC-51B8-4A60-BAF9-885430B24282}" presName="spacer" presStyleCnt="0"/>
      <dgm:spPr/>
    </dgm:pt>
    <dgm:pt modelId="{4DC1D0E0-B502-47AF-8506-08AB3B6136DF}" type="pres">
      <dgm:prSet presAssocID="{ED09B159-52AE-4A1C-8602-157A25ACF13B}" presName="parentText" presStyleLbl="node1" presStyleIdx="5" presStyleCnt="8">
        <dgm:presLayoutVars>
          <dgm:chMax val="0"/>
          <dgm:bulletEnabled val="1"/>
        </dgm:presLayoutVars>
      </dgm:prSet>
      <dgm:spPr/>
    </dgm:pt>
    <dgm:pt modelId="{D607F81F-F11C-4892-B17B-C882765638C4}" type="pres">
      <dgm:prSet presAssocID="{F24616D2-3B6E-4F34-85AA-5E33FA762D8F}" presName="spacer" presStyleCnt="0"/>
      <dgm:spPr/>
    </dgm:pt>
    <dgm:pt modelId="{4AA03792-1946-4A9A-8047-D29D7520FBD7}" type="pres">
      <dgm:prSet presAssocID="{EFAF4AD5-0124-474A-984D-27E694517BC9}" presName="parentText" presStyleLbl="node1" presStyleIdx="6" presStyleCnt="8">
        <dgm:presLayoutVars>
          <dgm:chMax val="0"/>
          <dgm:bulletEnabled val="1"/>
        </dgm:presLayoutVars>
      </dgm:prSet>
      <dgm:spPr/>
    </dgm:pt>
    <dgm:pt modelId="{F4809C24-AE04-4DEF-AA7D-6468067C64F9}" type="pres">
      <dgm:prSet presAssocID="{8F927FD8-9639-4C9B-A974-B7D83D56D3EB}" presName="spacer" presStyleCnt="0"/>
      <dgm:spPr/>
    </dgm:pt>
    <dgm:pt modelId="{EA651E94-FEE9-46C0-8BA8-47488E089662}" type="pres">
      <dgm:prSet presAssocID="{87EA4586-B85E-4D8C-AE4A-4695A1C9ED12}" presName="parentText" presStyleLbl="node1" presStyleIdx="7" presStyleCnt="8">
        <dgm:presLayoutVars>
          <dgm:chMax val="0"/>
          <dgm:bulletEnabled val="1"/>
        </dgm:presLayoutVars>
      </dgm:prSet>
      <dgm:spPr/>
    </dgm:pt>
  </dgm:ptLst>
  <dgm:cxnLst>
    <dgm:cxn modelId="{A7951202-0AA2-4203-BE32-AA5273B57AB6}" srcId="{FD4FA3C3-A597-4E23-92AC-6D951C39E2A9}" destId="{ED09B159-52AE-4A1C-8602-157A25ACF13B}" srcOrd="5" destOrd="0" parTransId="{4A986B7D-1FD2-43B5-AE66-1A1CD48E1239}" sibTransId="{F24616D2-3B6E-4F34-85AA-5E33FA762D8F}"/>
    <dgm:cxn modelId="{15BD400C-5964-47A0-B321-7DCB605B4237}" srcId="{FD4FA3C3-A597-4E23-92AC-6D951C39E2A9}" destId="{D5C47131-A1C3-4AF2-9F15-B78889B8E6E3}" srcOrd="3" destOrd="0" parTransId="{DA93EB78-C360-42F9-AA04-2CCC6F5EFA86}" sibTransId="{6134B853-4AF6-4DEB-9A06-889E194C3D33}"/>
    <dgm:cxn modelId="{C4172B14-EE4C-4B74-8115-6FBE87025B2D}" srcId="{FD4FA3C3-A597-4E23-92AC-6D951C39E2A9}" destId="{A177AFC6-4587-4A2D-BCB2-982CA60C630C}" srcOrd="4" destOrd="0" parTransId="{92DFEE47-688B-4026-8143-8472A1A824A5}" sibTransId="{150592CC-51B8-4A60-BAF9-885430B24282}"/>
    <dgm:cxn modelId="{DFE25B15-17A2-4D46-8D27-24512608BC03}" type="presOf" srcId="{87EA4586-B85E-4D8C-AE4A-4695A1C9ED12}" destId="{EA651E94-FEE9-46C0-8BA8-47488E089662}" srcOrd="0" destOrd="0" presId="urn:microsoft.com/office/officeart/2005/8/layout/vList2"/>
    <dgm:cxn modelId="{05BB6627-5711-494E-8E86-C0B5B079947D}" srcId="{FD4FA3C3-A597-4E23-92AC-6D951C39E2A9}" destId="{3682E545-4607-4509-B40E-3BB0B200A6F0}" srcOrd="1" destOrd="0" parTransId="{99527AA7-1990-46F7-BF5F-BAF47B3BCC3B}" sibTransId="{D1091454-845F-4D21-BF17-1A81B3679CA6}"/>
    <dgm:cxn modelId="{E75CF75D-E30C-4BBA-9963-C3D86CCAE25C}" type="presOf" srcId="{A177AFC6-4587-4A2D-BCB2-982CA60C630C}" destId="{BB66D061-3070-474D-9B45-4A223B3DEA99}" srcOrd="0" destOrd="0" presId="urn:microsoft.com/office/officeart/2005/8/layout/vList2"/>
    <dgm:cxn modelId="{2375F64F-D601-4C76-AD5A-D49152A6DC11}" srcId="{FD4FA3C3-A597-4E23-92AC-6D951C39E2A9}" destId="{87EA4586-B85E-4D8C-AE4A-4695A1C9ED12}" srcOrd="7" destOrd="0" parTransId="{ECDF4939-A47A-4F69-804F-3F8D2CC6EEF4}" sibTransId="{8BDD5D56-6389-4C37-929A-FF4E65C98E83}"/>
    <dgm:cxn modelId="{066C3973-B6AE-4597-9C98-99C59DD3C25D}" type="presOf" srcId="{69794007-088A-4F27-99F8-166A5CD240CC}" destId="{39C61F20-9F12-4406-B679-2F2A9D44C22A}" srcOrd="0" destOrd="0" presId="urn:microsoft.com/office/officeart/2005/8/layout/vList2"/>
    <dgm:cxn modelId="{6ED2FC82-9568-4C96-A60A-4B291DEC2661}" srcId="{FD4FA3C3-A597-4E23-92AC-6D951C39E2A9}" destId="{EFAF4AD5-0124-474A-984D-27E694517BC9}" srcOrd="6" destOrd="0" parTransId="{51C63AC3-8328-4BA2-BA93-0DC57A8EC4C5}" sibTransId="{8F927FD8-9639-4C9B-A974-B7D83D56D3EB}"/>
    <dgm:cxn modelId="{BE73308C-8169-44AB-998C-8F5DB2EBC302}" srcId="{FD4FA3C3-A597-4E23-92AC-6D951C39E2A9}" destId="{69794007-088A-4F27-99F8-166A5CD240CC}" srcOrd="0" destOrd="0" parTransId="{73A1B475-4B0C-4C7E-9B97-B25F9A0A2255}" sibTransId="{D7130D0F-CE44-4783-A7A9-2EDD25EA1C04}"/>
    <dgm:cxn modelId="{B07DDB8F-4DFD-44E7-9A3B-A842CC95801F}" type="presOf" srcId="{F9FBD8B0-5C6F-41EC-A043-826C5C2A1DCA}" destId="{7E777131-6AFC-401D-AB32-E4F07823A2C5}" srcOrd="0" destOrd="0" presId="urn:microsoft.com/office/officeart/2005/8/layout/vList2"/>
    <dgm:cxn modelId="{B29A4AA5-B3FD-47C0-A280-675E96F71822}" type="presOf" srcId="{3682E545-4607-4509-B40E-3BB0B200A6F0}" destId="{432D7544-D052-487F-8306-AD81053796CE}" srcOrd="0" destOrd="0" presId="urn:microsoft.com/office/officeart/2005/8/layout/vList2"/>
    <dgm:cxn modelId="{101FC0B4-FB59-42BA-8749-161FADDBCF5C}" type="presOf" srcId="{ED09B159-52AE-4A1C-8602-157A25ACF13B}" destId="{4DC1D0E0-B502-47AF-8506-08AB3B6136DF}" srcOrd="0" destOrd="0" presId="urn:microsoft.com/office/officeart/2005/8/layout/vList2"/>
    <dgm:cxn modelId="{9F5F2FC5-A89D-47DC-A987-F98C546E1BEE}" type="presOf" srcId="{D5C47131-A1C3-4AF2-9F15-B78889B8E6E3}" destId="{5C863260-8873-417F-9386-228DEE7A0034}" srcOrd="0" destOrd="0" presId="urn:microsoft.com/office/officeart/2005/8/layout/vList2"/>
    <dgm:cxn modelId="{86903CC5-CE8F-43EB-8F09-B6CCB43624C5}" type="presOf" srcId="{EFAF4AD5-0124-474A-984D-27E694517BC9}" destId="{4AA03792-1946-4A9A-8047-D29D7520FBD7}" srcOrd="0" destOrd="0" presId="urn:microsoft.com/office/officeart/2005/8/layout/vList2"/>
    <dgm:cxn modelId="{6BAF50CC-9890-4242-AD76-9BB61A8D0F94}" type="presOf" srcId="{FD4FA3C3-A597-4E23-92AC-6D951C39E2A9}" destId="{2FC12998-0E28-46CE-A963-C387C2F8F662}" srcOrd="0" destOrd="0" presId="urn:microsoft.com/office/officeart/2005/8/layout/vList2"/>
    <dgm:cxn modelId="{3855DFF3-3CA1-4A5E-9E04-0F0B5093D4BE}" srcId="{FD4FA3C3-A597-4E23-92AC-6D951C39E2A9}" destId="{F9FBD8B0-5C6F-41EC-A043-826C5C2A1DCA}" srcOrd="2" destOrd="0" parTransId="{6F590E31-D95F-463D-B592-F66B23268778}" sibTransId="{46072C92-8367-4776-9DC3-44438498410D}"/>
    <dgm:cxn modelId="{4D500D36-DC01-4785-A4D9-B46B1B892C99}" type="presParOf" srcId="{2FC12998-0E28-46CE-A963-C387C2F8F662}" destId="{39C61F20-9F12-4406-B679-2F2A9D44C22A}" srcOrd="0" destOrd="0" presId="urn:microsoft.com/office/officeart/2005/8/layout/vList2"/>
    <dgm:cxn modelId="{A7C6C009-45F5-4C5A-9168-A856FF1F0FAB}" type="presParOf" srcId="{2FC12998-0E28-46CE-A963-C387C2F8F662}" destId="{918143BE-BF35-4634-B749-10254322C0F6}" srcOrd="1" destOrd="0" presId="urn:microsoft.com/office/officeart/2005/8/layout/vList2"/>
    <dgm:cxn modelId="{CA5D4F14-00D1-4C5F-A350-0EE34847E9B5}" type="presParOf" srcId="{2FC12998-0E28-46CE-A963-C387C2F8F662}" destId="{432D7544-D052-487F-8306-AD81053796CE}" srcOrd="2" destOrd="0" presId="urn:microsoft.com/office/officeart/2005/8/layout/vList2"/>
    <dgm:cxn modelId="{9E75C223-71F3-4602-AFDE-5E55A0D4C140}" type="presParOf" srcId="{2FC12998-0E28-46CE-A963-C387C2F8F662}" destId="{5527DD2E-9D47-4A12-9E10-5270D047C7CB}" srcOrd="3" destOrd="0" presId="urn:microsoft.com/office/officeart/2005/8/layout/vList2"/>
    <dgm:cxn modelId="{59057D61-C31E-47BB-9961-18084BDC58D6}" type="presParOf" srcId="{2FC12998-0E28-46CE-A963-C387C2F8F662}" destId="{7E777131-6AFC-401D-AB32-E4F07823A2C5}" srcOrd="4" destOrd="0" presId="urn:microsoft.com/office/officeart/2005/8/layout/vList2"/>
    <dgm:cxn modelId="{35E11ED1-53C6-4554-AFDA-0577B61D9068}" type="presParOf" srcId="{2FC12998-0E28-46CE-A963-C387C2F8F662}" destId="{344911AD-4664-4C41-A241-4245843056D1}" srcOrd="5" destOrd="0" presId="urn:microsoft.com/office/officeart/2005/8/layout/vList2"/>
    <dgm:cxn modelId="{01A0CB0D-BAB9-48A6-834F-25630FEA5DBB}" type="presParOf" srcId="{2FC12998-0E28-46CE-A963-C387C2F8F662}" destId="{5C863260-8873-417F-9386-228DEE7A0034}" srcOrd="6" destOrd="0" presId="urn:microsoft.com/office/officeart/2005/8/layout/vList2"/>
    <dgm:cxn modelId="{62B6A469-F09A-414C-B342-7A627A888B59}" type="presParOf" srcId="{2FC12998-0E28-46CE-A963-C387C2F8F662}" destId="{2F6F15E3-3339-4932-B059-BB1634BD56D2}" srcOrd="7" destOrd="0" presId="urn:microsoft.com/office/officeart/2005/8/layout/vList2"/>
    <dgm:cxn modelId="{AEB118AD-DDA9-49D0-9E05-52FE05FE2E71}" type="presParOf" srcId="{2FC12998-0E28-46CE-A963-C387C2F8F662}" destId="{BB66D061-3070-474D-9B45-4A223B3DEA99}" srcOrd="8" destOrd="0" presId="urn:microsoft.com/office/officeart/2005/8/layout/vList2"/>
    <dgm:cxn modelId="{7518B6E3-D1C0-4484-8A22-24DB82F94591}" type="presParOf" srcId="{2FC12998-0E28-46CE-A963-C387C2F8F662}" destId="{896E399E-61C0-4D3D-A199-DEFDD02A02CB}" srcOrd="9" destOrd="0" presId="urn:microsoft.com/office/officeart/2005/8/layout/vList2"/>
    <dgm:cxn modelId="{8403C9F5-D879-4E51-A2DF-468E660AC955}" type="presParOf" srcId="{2FC12998-0E28-46CE-A963-C387C2F8F662}" destId="{4DC1D0E0-B502-47AF-8506-08AB3B6136DF}" srcOrd="10" destOrd="0" presId="urn:microsoft.com/office/officeart/2005/8/layout/vList2"/>
    <dgm:cxn modelId="{D089B081-3725-4915-8086-984C8B814180}" type="presParOf" srcId="{2FC12998-0E28-46CE-A963-C387C2F8F662}" destId="{D607F81F-F11C-4892-B17B-C882765638C4}" srcOrd="11" destOrd="0" presId="urn:microsoft.com/office/officeart/2005/8/layout/vList2"/>
    <dgm:cxn modelId="{EBB138F1-041E-41CC-90D1-D00C37B1E626}" type="presParOf" srcId="{2FC12998-0E28-46CE-A963-C387C2F8F662}" destId="{4AA03792-1946-4A9A-8047-D29D7520FBD7}" srcOrd="12" destOrd="0" presId="urn:microsoft.com/office/officeart/2005/8/layout/vList2"/>
    <dgm:cxn modelId="{46619F7C-FBC2-4FAE-BBBE-2C44280535B4}" type="presParOf" srcId="{2FC12998-0E28-46CE-A963-C387C2F8F662}" destId="{F4809C24-AE04-4DEF-AA7D-6468067C64F9}" srcOrd="13" destOrd="0" presId="urn:microsoft.com/office/officeart/2005/8/layout/vList2"/>
    <dgm:cxn modelId="{FB10DEFA-658A-4CA0-B210-2AC51DA0A60C}" type="presParOf" srcId="{2FC12998-0E28-46CE-A963-C387C2F8F662}" destId="{EA651E94-FEE9-46C0-8BA8-47488E089662}" srcOrd="1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6A334A0E-F209-4FE4-AB64-8EF5D03C890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ECA237A-AC96-44C4-A648-8FCE84A4B6C1}">
      <dgm:prSet/>
      <dgm:spPr/>
      <dgm:t>
        <a:bodyPr/>
        <a:lstStyle/>
        <a:p>
          <a:r>
            <a:rPr lang="it-IT" b="1" i="0" baseline="0" dirty="0"/>
            <a:t>Il dispositivo per la ripresa e la resilienza – il Regolamento </a:t>
          </a:r>
          <a:endParaRPr lang="it-IT" dirty="0"/>
        </a:p>
      </dgm:t>
    </dgm:pt>
    <dgm:pt modelId="{56C481E1-97B8-4A7E-B474-E03EC3AC4D1B}" type="parTrans" cxnId="{EFADA81B-4AE4-49E9-9B6A-5349BF592576}">
      <dgm:prSet/>
      <dgm:spPr/>
      <dgm:t>
        <a:bodyPr/>
        <a:lstStyle/>
        <a:p>
          <a:endParaRPr lang="it-IT"/>
        </a:p>
      </dgm:t>
    </dgm:pt>
    <dgm:pt modelId="{7BC575DA-D396-457C-AFB9-8F7487A53764}" type="sibTrans" cxnId="{EFADA81B-4AE4-49E9-9B6A-5349BF592576}">
      <dgm:prSet/>
      <dgm:spPr/>
      <dgm:t>
        <a:bodyPr/>
        <a:lstStyle/>
        <a:p>
          <a:endParaRPr lang="it-IT"/>
        </a:p>
      </dgm:t>
    </dgm:pt>
    <dgm:pt modelId="{1D669E40-EC41-4C15-A042-A704902AABE1}" type="pres">
      <dgm:prSet presAssocID="{6A334A0E-F209-4FE4-AB64-8EF5D03C8906}" presName="linear" presStyleCnt="0">
        <dgm:presLayoutVars>
          <dgm:animLvl val="lvl"/>
          <dgm:resizeHandles val="exact"/>
        </dgm:presLayoutVars>
      </dgm:prSet>
      <dgm:spPr/>
    </dgm:pt>
    <dgm:pt modelId="{AB953C0E-0309-469C-9A8E-BBDDA4E98EDA}" type="pres">
      <dgm:prSet presAssocID="{9ECA237A-AC96-44C4-A648-8FCE84A4B6C1}" presName="parentText" presStyleLbl="node1" presStyleIdx="0" presStyleCnt="1" custLinFactNeighborX="0" custLinFactNeighborY="-21283">
        <dgm:presLayoutVars>
          <dgm:chMax val="0"/>
          <dgm:bulletEnabled val="1"/>
        </dgm:presLayoutVars>
      </dgm:prSet>
      <dgm:spPr/>
    </dgm:pt>
  </dgm:ptLst>
  <dgm:cxnLst>
    <dgm:cxn modelId="{EFADA81B-4AE4-49E9-9B6A-5349BF592576}" srcId="{6A334A0E-F209-4FE4-AB64-8EF5D03C8906}" destId="{9ECA237A-AC96-44C4-A648-8FCE84A4B6C1}" srcOrd="0" destOrd="0" parTransId="{56C481E1-97B8-4A7E-B474-E03EC3AC4D1B}" sibTransId="{7BC575DA-D396-457C-AFB9-8F7487A53764}"/>
    <dgm:cxn modelId="{5D90281E-1A40-4192-BACA-12623E20E95D}" type="presOf" srcId="{6A334A0E-F209-4FE4-AB64-8EF5D03C8906}" destId="{1D669E40-EC41-4C15-A042-A704902AABE1}" srcOrd="0" destOrd="0" presId="urn:microsoft.com/office/officeart/2005/8/layout/vList2"/>
    <dgm:cxn modelId="{C7A2D077-4285-410F-B051-F39F5F67CA0F}" type="presOf" srcId="{9ECA237A-AC96-44C4-A648-8FCE84A4B6C1}" destId="{AB953C0E-0309-469C-9A8E-BBDDA4E98EDA}" srcOrd="0" destOrd="0" presId="urn:microsoft.com/office/officeart/2005/8/layout/vList2"/>
    <dgm:cxn modelId="{6F60B08B-C771-45EF-9CCD-72AE15BC0697}" type="presParOf" srcId="{1D669E40-EC41-4C15-A042-A704902AABE1}" destId="{AB953C0E-0309-469C-9A8E-BBDDA4E98ED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7EFEA86-F5AA-40E5-895E-DDEB186CC7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DEEB6DFD-B577-4503-AEDC-2ED264F58A2D}">
      <dgm:prSet custT="1"/>
      <dgm:spPr/>
      <dgm:t>
        <a:bodyPr/>
        <a:lstStyle/>
        <a:p>
          <a:pPr algn="ctr"/>
          <a:r>
            <a:rPr lang="it-IT" sz="1100" i="0" baseline="0" dirty="0"/>
            <a:t>(segue art.20) </a:t>
          </a:r>
          <a:r>
            <a:rPr lang="it-IT" sz="1200" b="1" i="0" baseline="0" dirty="0">
              <a:solidFill>
                <a:schemeClr val="accent4"/>
              </a:solidFill>
            </a:rPr>
            <a:t>La proposta della Commissione stabilisce inoltre </a:t>
          </a:r>
          <a:endParaRPr lang="it-IT" sz="1200" dirty="0">
            <a:solidFill>
              <a:schemeClr val="accent4"/>
            </a:solidFill>
          </a:endParaRPr>
        </a:p>
      </dgm:t>
    </dgm:pt>
    <dgm:pt modelId="{F1864B16-2A87-40E4-AC15-B4BC38C940C5}" type="parTrans" cxnId="{F36D6D80-7EB1-43AA-AB61-C4F846B81EE6}">
      <dgm:prSet/>
      <dgm:spPr/>
      <dgm:t>
        <a:bodyPr/>
        <a:lstStyle/>
        <a:p>
          <a:endParaRPr lang="it-IT"/>
        </a:p>
      </dgm:t>
    </dgm:pt>
    <dgm:pt modelId="{97B6768B-EB00-4BD0-9738-DAA353117CEE}" type="sibTrans" cxnId="{F36D6D80-7EB1-43AA-AB61-C4F846B81EE6}">
      <dgm:prSet/>
      <dgm:spPr/>
      <dgm:t>
        <a:bodyPr/>
        <a:lstStyle/>
        <a:p>
          <a:endParaRPr lang="it-IT"/>
        </a:p>
      </dgm:t>
    </dgm:pt>
    <dgm:pt modelId="{896CFCC0-A313-4243-B6EF-BF9B55A4C8B8}">
      <dgm:prSet custT="1"/>
      <dgm:spPr/>
      <dgm:t>
        <a:bodyPr/>
        <a:lstStyle/>
        <a:p>
          <a:pPr algn="just"/>
          <a:r>
            <a:rPr lang="it-IT" sz="1200" i="0" baseline="0" dirty="0"/>
            <a:t>il </a:t>
          </a:r>
          <a:r>
            <a:rPr lang="it-IT" sz="1200" b="1" i="0" baseline="0" dirty="0"/>
            <a:t>contributo finanziario da erogare a rate </a:t>
          </a:r>
          <a:r>
            <a:rPr lang="it-IT" sz="1200" i="0" baseline="0" dirty="0"/>
            <a:t>successivamente al conseguimento soddisfacente, da parte dello Stato membro, dei pertinenti traguardi e obiettivi individuati in relazione all'attuazione del piano per la ripresa e la resilienza; </a:t>
          </a:r>
          <a:endParaRPr lang="it-IT" sz="1200" dirty="0"/>
        </a:p>
      </dgm:t>
    </dgm:pt>
    <dgm:pt modelId="{B91A65DB-CBF2-460F-9B99-B0B4C442C9EA}" type="parTrans" cxnId="{EA27D10E-CDEE-4794-91D2-08A7C272FBA4}">
      <dgm:prSet/>
      <dgm:spPr/>
      <dgm:t>
        <a:bodyPr/>
        <a:lstStyle/>
        <a:p>
          <a:endParaRPr lang="it-IT"/>
        </a:p>
      </dgm:t>
    </dgm:pt>
    <dgm:pt modelId="{7D91C563-6DC3-4159-9028-F91D746D3DE4}" type="sibTrans" cxnId="{EA27D10E-CDEE-4794-91D2-08A7C272FBA4}">
      <dgm:prSet/>
      <dgm:spPr/>
      <dgm:t>
        <a:bodyPr/>
        <a:lstStyle/>
        <a:p>
          <a:endParaRPr lang="it-IT"/>
        </a:p>
      </dgm:t>
    </dgm:pt>
    <dgm:pt modelId="{D7CD5230-563C-4BF0-A051-676F921F2359}">
      <dgm:prSet custT="1"/>
      <dgm:spPr/>
      <dgm:t>
        <a:bodyPr/>
        <a:lstStyle/>
        <a:p>
          <a:pPr algn="just"/>
          <a:r>
            <a:rPr lang="it-IT" sz="1200" i="0" baseline="0" dirty="0"/>
            <a:t>il </a:t>
          </a:r>
          <a:r>
            <a:rPr lang="it-IT" sz="1200" b="1" i="0" baseline="0" dirty="0"/>
            <a:t>contributo finanziario </a:t>
          </a:r>
          <a:r>
            <a:rPr lang="it-IT" sz="1200" i="0" baseline="0" dirty="0"/>
            <a:t>e, se del caso, l'importo del sostegno sotto forma di prestito d</a:t>
          </a:r>
          <a:r>
            <a:rPr lang="it-IT" sz="1200" b="1" i="0" baseline="0" dirty="0"/>
            <a:t>a erogare in forma di prefinanziamento</a:t>
          </a:r>
          <a:r>
            <a:rPr lang="it-IT" sz="1200" i="0" baseline="0" dirty="0"/>
            <a:t>  successivamente all'approvazione del piano per la ripresa e la resilienza;</a:t>
          </a:r>
          <a:endParaRPr lang="it-IT" sz="1200" dirty="0"/>
        </a:p>
      </dgm:t>
    </dgm:pt>
    <dgm:pt modelId="{AA75D4EE-0042-435A-937F-73D7138BD655}" type="parTrans" cxnId="{1CDB0D07-B957-4BD2-A3F0-37A522EAD6F9}">
      <dgm:prSet/>
      <dgm:spPr/>
      <dgm:t>
        <a:bodyPr/>
        <a:lstStyle/>
        <a:p>
          <a:endParaRPr lang="it-IT"/>
        </a:p>
      </dgm:t>
    </dgm:pt>
    <dgm:pt modelId="{7181790A-4C32-434A-AA72-5633D0D998F6}" type="sibTrans" cxnId="{1CDB0D07-B957-4BD2-A3F0-37A522EAD6F9}">
      <dgm:prSet/>
      <dgm:spPr/>
      <dgm:t>
        <a:bodyPr/>
        <a:lstStyle/>
        <a:p>
          <a:endParaRPr lang="it-IT"/>
        </a:p>
      </dgm:t>
    </dgm:pt>
    <dgm:pt modelId="{9A58AD67-1F88-4CA7-B651-0F7649A60AA0}">
      <dgm:prSet custT="1"/>
      <dgm:spPr/>
      <dgm:t>
        <a:bodyPr/>
        <a:lstStyle/>
        <a:p>
          <a:pPr algn="just"/>
          <a:r>
            <a:rPr lang="it-IT" sz="1200" i="0" baseline="0" dirty="0"/>
            <a:t>la </a:t>
          </a:r>
          <a:r>
            <a:rPr lang="it-IT" sz="1200" b="1" i="0" baseline="0" dirty="0"/>
            <a:t>descrizione delle riforme e dei progetti di investimento e l'importo dei costi totali stimati del piano;</a:t>
          </a:r>
          <a:r>
            <a:rPr lang="it-IT" sz="1200" i="0" baseline="0" dirty="0"/>
            <a:t> </a:t>
          </a:r>
          <a:endParaRPr lang="it-IT" sz="1200" dirty="0"/>
        </a:p>
      </dgm:t>
    </dgm:pt>
    <dgm:pt modelId="{6888BF64-560C-4120-98BF-668AED4C1E61}" type="parTrans" cxnId="{E20EF475-AF50-4A87-96E8-D04D9A17783D}">
      <dgm:prSet/>
      <dgm:spPr/>
      <dgm:t>
        <a:bodyPr/>
        <a:lstStyle/>
        <a:p>
          <a:endParaRPr lang="it-IT"/>
        </a:p>
      </dgm:t>
    </dgm:pt>
    <dgm:pt modelId="{E8B5BAEF-215E-4BD8-AB38-CEAD5D362A68}" type="sibTrans" cxnId="{E20EF475-AF50-4A87-96E8-D04D9A17783D}">
      <dgm:prSet/>
      <dgm:spPr/>
      <dgm:t>
        <a:bodyPr/>
        <a:lstStyle/>
        <a:p>
          <a:endParaRPr lang="it-IT"/>
        </a:p>
      </dgm:t>
    </dgm:pt>
    <dgm:pt modelId="{B902E475-B8B7-4AD1-9CDF-49A7D29801B2}">
      <dgm:prSet custT="1"/>
      <dgm:spPr/>
      <dgm:t>
        <a:bodyPr/>
        <a:lstStyle/>
        <a:p>
          <a:pPr algn="just"/>
          <a:r>
            <a:rPr lang="it-IT" sz="1200" b="1" i="0" baseline="0" dirty="0">
              <a:solidFill>
                <a:schemeClr val="tx1"/>
              </a:solidFill>
            </a:rPr>
            <a:t>il periodo, non oltre il 31 agosto 2026, entro cui devono essere completati i target intermedi e i target finali sia per i progetti di investimento che per le riforme;</a:t>
          </a:r>
          <a:endParaRPr lang="it-IT" sz="1200" b="1" dirty="0">
            <a:solidFill>
              <a:schemeClr val="tx1"/>
            </a:solidFill>
          </a:endParaRPr>
        </a:p>
      </dgm:t>
    </dgm:pt>
    <dgm:pt modelId="{59F4CC02-8A3F-45A4-B39F-C35E9EE0D3E4}" type="parTrans" cxnId="{4F6CCC7E-DC48-4D05-BADF-3AFBE1036FBC}">
      <dgm:prSet/>
      <dgm:spPr/>
      <dgm:t>
        <a:bodyPr/>
        <a:lstStyle/>
        <a:p>
          <a:endParaRPr lang="it-IT"/>
        </a:p>
      </dgm:t>
    </dgm:pt>
    <dgm:pt modelId="{6C073579-93B0-49A8-A67A-1936E0BC7ED7}" type="sibTrans" cxnId="{4F6CCC7E-DC48-4D05-BADF-3AFBE1036FBC}">
      <dgm:prSet/>
      <dgm:spPr/>
      <dgm:t>
        <a:bodyPr/>
        <a:lstStyle/>
        <a:p>
          <a:endParaRPr lang="it-IT"/>
        </a:p>
      </dgm:t>
    </dgm:pt>
    <dgm:pt modelId="{74D54253-97D6-4B65-B7D8-46F936C2D855}">
      <dgm:prSet custT="1"/>
      <dgm:spPr/>
      <dgm:t>
        <a:bodyPr/>
        <a:lstStyle/>
        <a:p>
          <a:pPr algn="just"/>
          <a:r>
            <a:rPr lang="it-IT" sz="1200" i="0" baseline="0" dirty="0"/>
            <a:t>le </a:t>
          </a:r>
          <a:r>
            <a:rPr lang="it-IT" sz="1200" b="1" i="0" baseline="0" dirty="0"/>
            <a:t>modalità e il calendario per il monitoraggio e l'attuazione del Piano</a:t>
          </a:r>
          <a:r>
            <a:rPr lang="it-IT" sz="1200" i="0" baseline="0" dirty="0"/>
            <a:t>, comprese, se del caso, le misure necessarie per conformarsi all'articolo 22; </a:t>
          </a:r>
          <a:endParaRPr lang="it-IT" sz="1200" dirty="0"/>
        </a:p>
      </dgm:t>
    </dgm:pt>
    <dgm:pt modelId="{58658C34-3294-42CE-8FBA-B12473C98C30}" type="parTrans" cxnId="{52BFA243-D77D-4CA0-965C-99FD3377C8DE}">
      <dgm:prSet/>
      <dgm:spPr/>
      <dgm:t>
        <a:bodyPr/>
        <a:lstStyle/>
        <a:p>
          <a:endParaRPr lang="it-IT"/>
        </a:p>
      </dgm:t>
    </dgm:pt>
    <dgm:pt modelId="{D476ED40-E32E-4BB7-BBC4-4FE15CE69D00}" type="sibTrans" cxnId="{52BFA243-D77D-4CA0-965C-99FD3377C8DE}">
      <dgm:prSet/>
      <dgm:spPr/>
      <dgm:t>
        <a:bodyPr/>
        <a:lstStyle/>
        <a:p>
          <a:endParaRPr lang="it-IT"/>
        </a:p>
      </dgm:t>
    </dgm:pt>
    <dgm:pt modelId="{110F3F14-2B73-4EEB-A0F3-7C53C6D12063}">
      <dgm:prSet custT="1"/>
      <dgm:spPr/>
      <dgm:t>
        <a:bodyPr/>
        <a:lstStyle/>
        <a:p>
          <a:pPr algn="just"/>
          <a:r>
            <a:rPr lang="it-IT" sz="1200" i="0" baseline="0" dirty="0"/>
            <a:t>gli </a:t>
          </a:r>
          <a:r>
            <a:rPr lang="it-IT" sz="1200" b="1" i="0" baseline="0" dirty="0"/>
            <a:t>indicatori pertinenti relativi al conseguimento dei traguardi e degli obiettivi previsti</a:t>
          </a:r>
          <a:r>
            <a:rPr lang="it-IT" sz="1200" i="0" baseline="0" dirty="0"/>
            <a:t>; </a:t>
          </a:r>
          <a:endParaRPr lang="it-IT" sz="1200" dirty="0"/>
        </a:p>
      </dgm:t>
    </dgm:pt>
    <dgm:pt modelId="{60BB3806-7A0A-47D6-87F8-2E16A04120EF}" type="parTrans" cxnId="{90CE96A9-150C-4417-958C-F385FD27E20D}">
      <dgm:prSet/>
      <dgm:spPr/>
      <dgm:t>
        <a:bodyPr/>
        <a:lstStyle/>
        <a:p>
          <a:endParaRPr lang="it-IT"/>
        </a:p>
      </dgm:t>
    </dgm:pt>
    <dgm:pt modelId="{470B90C4-22CF-4940-87E1-28D6A18B2CBA}" type="sibTrans" cxnId="{90CE96A9-150C-4417-958C-F385FD27E20D}">
      <dgm:prSet/>
      <dgm:spPr/>
      <dgm:t>
        <a:bodyPr/>
        <a:lstStyle/>
        <a:p>
          <a:endParaRPr lang="it-IT"/>
        </a:p>
      </dgm:t>
    </dgm:pt>
    <dgm:pt modelId="{AAFDB4A6-3054-42F6-8911-99945D33C91E}">
      <dgm:prSet custT="1"/>
      <dgm:spPr/>
      <dgm:t>
        <a:bodyPr/>
        <a:lstStyle/>
        <a:p>
          <a:pPr algn="just"/>
          <a:r>
            <a:rPr lang="it-IT" sz="1200" i="0" baseline="0" dirty="0"/>
            <a:t>le modalità di pieno accesso da parte della Commissione ai pertinenti dati sottostanti e l'importo dell’eventuale prestito da erogare a rate e i traguardi e gli obiettivi supplementari connessi all'erogazione del prestito.</a:t>
          </a:r>
          <a:endParaRPr lang="it-IT" sz="1200" dirty="0"/>
        </a:p>
      </dgm:t>
    </dgm:pt>
    <dgm:pt modelId="{2EB0DE90-7243-4167-A15A-B5664648D188}" type="parTrans" cxnId="{F037E20A-994F-424F-BA32-9BEECBD658B7}">
      <dgm:prSet/>
      <dgm:spPr/>
      <dgm:t>
        <a:bodyPr/>
        <a:lstStyle/>
        <a:p>
          <a:endParaRPr lang="it-IT"/>
        </a:p>
      </dgm:t>
    </dgm:pt>
    <dgm:pt modelId="{39B66F67-45E2-478C-AE44-CED6EF49F32E}" type="sibTrans" cxnId="{F037E20A-994F-424F-BA32-9BEECBD658B7}">
      <dgm:prSet/>
      <dgm:spPr/>
      <dgm:t>
        <a:bodyPr/>
        <a:lstStyle/>
        <a:p>
          <a:endParaRPr lang="it-IT"/>
        </a:p>
      </dgm:t>
    </dgm:pt>
    <dgm:pt modelId="{5449A067-7107-49B8-BDED-3CF7545555DC}">
      <dgm:prSet custT="1"/>
      <dgm:spPr/>
      <dgm:t>
        <a:bodyPr/>
        <a:lstStyle/>
        <a:p>
          <a:pPr algn="just"/>
          <a:r>
            <a:rPr lang="it-IT" sz="1200" i="0" baseline="0" dirty="0"/>
            <a:t>le </a:t>
          </a:r>
          <a:r>
            <a:rPr lang="it-IT" sz="1200" b="1" i="0" baseline="0" dirty="0"/>
            <a:t>modalità e il calendario di sorveglianza, gli indicatori pertinenti relativi al conseguimento dei target intermedi e dei target finali previsti</a:t>
          </a:r>
          <a:r>
            <a:rPr lang="it-IT" sz="1200" i="0" baseline="0" dirty="0"/>
            <a:t>, le modalità di accesso da parte della Commissione ai dati ed </a:t>
          </a:r>
          <a:r>
            <a:rPr lang="it-IT" sz="1200" i="0" baseline="0" dirty="0" err="1"/>
            <a:t>evenualmente</a:t>
          </a:r>
          <a:r>
            <a:rPr lang="it-IT" sz="1200" i="0" baseline="0" dirty="0"/>
            <a:t>, i traguardi e gli obiettivi supplementari connessi all'erogazione del prestito, sono ulteriormente specificati in accordi operativi che devono essere conclusi dallo Stato membro interessato e dalla Commissione dopo l'adozione della decisione da parte del Consiglio. </a:t>
          </a:r>
          <a:endParaRPr lang="it-IT" sz="1200" dirty="0"/>
        </a:p>
      </dgm:t>
    </dgm:pt>
    <dgm:pt modelId="{BC3439F1-4140-4232-9B23-7D08CBEB66A5}" type="parTrans" cxnId="{CE8E5DFE-97EC-4211-8B4B-F060FE07A81B}">
      <dgm:prSet/>
      <dgm:spPr/>
      <dgm:t>
        <a:bodyPr/>
        <a:lstStyle/>
        <a:p>
          <a:endParaRPr lang="it-IT"/>
        </a:p>
      </dgm:t>
    </dgm:pt>
    <dgm:pt modelId="{516084E1-CA2F-4E87-AA2D-BB1BAD856EC4}" type="sibTrans" cxnId="{CE8E5DFE-97EC-4211-8B4B-F060FE07A81B}">
      <dgm:prSet/>
      <dgm:spPr/>
      <dgm:t>
        <a:bodyPr/>
        <a:lstStyle/>
        <a:p>
          <a:endParaRPr lang="it-IT"/>
        </a:p>
      </dgm:t>
    </dgm:pt>
    <dgm:pt modelId="{66FEE81B-9715-4DFF-9B69-B9CFA5294912}">
      <dgm:prSet/>
      <dgm:spPr/>
      <dgm:t>
        <a:bodyPr/>
        <a:lstStyle/>
        <a:p>
          <a:r>
            <a:rPr lang="it-IT" i="0" baseline="0" dirty="0"/>
            <a:t>Il Consiglio adotta le decisioni di esecuzione, di norma, </a:t>
          </a:r>
          <a:r>
            <a:rPr lang="it-IT" b="1" i="0" baseline="0" dirty="0">
              <a:solidFill>
                <a:schemeClr val="accent4"/>
              </a:solidFill>
            </a:rPr>
            <a:t>entro quattro settimane dall'adozione della proposta della Commissione</a:t>
          </a:r>
          <a:r>
            <a:rPr lang="it-IT" b="1" i="0" baseline="0" dirty="0"/>
            <a:t>.</a:t>
          </a:r>
          <a:endParaRPr lang="it-IT" dirty="0"/>
        </a:p>
      </dgm:t>
    </dgm:pt>
    <dgm:pt modelId="{EFA49B19-6BC4-4E7E-ACC6-BC2F311BDBA5}" type="parTrans" cxnId="{71074D4D-2619-4885-A9E3-5873C528BD52}">
      <dgm:prSet/>
      <dgm:spPr/>
      <dgm:t>
        <a:bodyPr/>
        <a:lstStyle/>
        <a:p>
          <a:endParaRPr lang="it-IT"/>
        </a:p>
      </dgm:t>
    </dgm:pt>
    <dgm:pt modelId="{DD630AFA-A889-4430-89CF-BCC7FEF644D2}" type="sibTrans" cxnId="{71074D4D-2619-4885-A9E3-5873C528BD52}">
      <dgm:prSet/>
      <dgm:spPr/>
      <dgm:t>
        <a:bodyPr/>
        <a:lstStyle/>
        <a:p>
          <a:endParaRPr lang="it-IT"/>
        </a:p>
      </dgm:t>
    </dgm:pt>
    <dgm:pt modelId="{718FA745-03CE-416A-BB76-56172189C70C}">
      <dgm:prSet/>
      <dgm:spPr/>
      <dgm:t>
        <a:bodyPr/>
        <a:lstStyle/>
        <a:p>
          <a:r>
            <a:rPr lang="it-IT" i="0" baseline="0" dirty="0"/>
            <a:t>Il Consiglio, su proposta della Commissione, modifica senza indebito ritardo la sua decisione di esecuzione adottata in conformità dell'articolo 20, paragrafo 1, per includervi il contributo finanziario massimo aggiornato, calcolato conformemente all'articolo 11, paragrafo 2.</a:t>
          </a:r>
          <a:endParaRPr lang="it-IT" dirty="0"/>
        </a:p>
      </dgm:t>
    </dgm:pt>
    <dgm:pt modelId="{C4D79628-BCF3-4A05-99F7-0A714C09A8FB}" type="parTrans" cxnId="{A3DED6AF-FD93-4058-B791-3B845D9ADD4B}">
      <dgm:prSet/>
      <dgm:spPr/>
      <dgm:t>
        <a:bodyPr/>
        <a:lstStyle/>
        <a:p>
          <a:endParaRPr lang="it-IT"/>
        </a:p>
      </dgm:t>
    </dgm:pt>
    <dgm:pt modelId="{4BEA435F-E573-4293-B5C3-CAA77018A2F8}" type="sibTrans" cxnId="{A3DED6AF-FD93-4058-B791-3B845D9ADD4B}">
      <dgm:prSet/>
      <dgm:spPr/>
      <dgm:t>
        <a:bodyPr/>
        <a:lstStyle/>
        <a:p>
          <a:endParaRPr lang="it-IT"/>
        </a:p>
      </dgm:t>
    </dgm:pt>
    <dgm:pt modelId="{B24405FB-4C3B-4512-A8AC-FB7A221E5B2B}">
      <dgm:prSet custT="1"/>
      <dgm:spPr/>
      <dgm:t>
        <a:bodyPr/>
        <a:lstStyle/>
        <a:p>
          <a:pPr algn="just"/>
          <a:endParaRPr lang="it-IT" sz="1200" dirty="0"/>
        </a:p>
      </dgm:t>
    </dgm:pt>
    <dgm:pt modelId="{65276CA5-F350-4EE7-BA77-911476C2C662}" type="parTrans" cxnId="{B356D51F-467B-472B-8437-6758CD26D194}">
      <dgm:prSet/>
      <dgm:spPr/>
      <dgm:t>
        <a:bodyPr/>
        <a:lstStyle/>
        <a:p>
          <a:endParaRPr lang="it-IT"/>
        </a:p>
      </dgm:t>
    </dgm:pt>
    <dgm:pt modelId="{B7D0DE94-ECC4-4D0B-9B04-0C7B87AFD66C}" type="sibTrans" cxnId="{B356D51F-467B-472B-8437-6758CD26D194}">
      <dgm:prSet/>
      <dgm:spPr/>
      <dgm:t>
        <a:bodyPr/>
        <a:lstStyle/>
        <a:p>
          <a:endParaRPr lang="it-IT"/>
        </a:p>
      </dgm:t>
    </dgm:pt>
    <dgm:pt modelId="{2C977E48-8494-4347-9277-553D625548C1}" type="pres">
      <dgm:prSet presAssocID="{37EFEA86-F5AA-40E5-895E-DDEB186CC783}" presName="linear" presStyleCnt="0">
        <dgm:presLayoutVars>
          <dgm:animLvl val="lvl"/>
          <dgm:resizeHandles val="exact"/>
        </dgm:presLayoutVars>
      </dgm:prSet>
      <dgm:spPr/>
    </dgm:pt>
    <dgm:pt modelId="{C61BD36E-0F45-4323-9A03-74655DC5092D}" type="pres">
      <dgm:prSet presAssocID="{DEEB6DFD-B577-4503-AEDC-2ED264F58A2D}" presName="parentText" presStyleLbl="node1" presStyleIdx="0" presStyleCnt="3" custScaleY="79401" custLinFactNeighborX="0" custLinFactNeighborY="-6239">
        <dgm:presLayoutVars>
          <dgm:chMax val="0"/>
          <dgm:bulletEnabled val="1"/>
        </dgm:presLayoutVars>
      </dgm:prSet>
      <dgm:spPr/>
    </dgm:pt>
    <dgm:pt modelId="{FEEF9B7C-7125-4C65-BF50-DF741A043DC0}" type="pres">
      <dgm:prSet presAssocID="{DEEB6DFD-B577-4503-AEDC-2ED264F58A2D}" presName="childText" presStyleLbl="revTx" presStyleIdx="0" presStyleCnt="1" custScaleY="108257">
        <dgm:presLayoutVars>
          <dgm:bulletEnabled val="1"/>
        </dgm:presLayoutVars>
      </dgm:prSet>
      <dgm:spPr/>
    </dgm:pt>
    <dgm:pt modelId="{2E809FA8-5526-4A82-B4F3-B0BE7DEB7BB7}" type="pres">
      <dgm:prSet presAssocID="{66FEE81B-9715-4DFF-9B69-B9CFA5294912}" presName="parentText" presStyleLbl="node1" presStyleIdx="1" presStyleCnt="3" custLinFactY="14250" custLinFactNeighborY="100000">
        <dgm:presLayoutVars>
          <dgm:chMax val="0"/>
          <dgm:bulletEnabled val="1"/>
        </dgm:presLayoutVars>
      </dgm:prSet>
      <dgm:spPr/>
    </dgm:pt>
    <dgm:pt modelId="{9447CD79-A8C6-4FE9-BF80-9CE21BA04E76}" type="pres">
      <dgm:prSet presAssocID="{DD630AFA-A889-4430-89CF-BCC7FEF644D2}" presName="spacer" presStyleCnt="0"/>
      <dgm:spPr/>
    </dgm:pt>
    <dgm:pt modelId="{C0942D50-48B7-4B03-8E7C-B4CCB2C6EE9F}" type="pres">
      <dgm:prSet presAssocID="{718FA745-03CE-416A-BB76-56172189C70C}" presName="parentText" presStyleLbl="node1" presStyleIdx="2" presStyleCnt="3" custLinFactY="9057" custLinFactNeighborY="100000">
        <dgm:presLayoutVars>
          <dgm:chMax val="0"/>
          <dgm:bulletEnabled val="1"/>
        </dgm:presLayoutVars>
      </dgm:prSet>
      <dgm:spPr/>
    </dgm:pt>
  </dgm:ptLst>
  <dgm:cxnLst>
    <dgm:cxn modelId="{1CDB0D07-B957-4BD2-A3F0-37A522EAD6F9}" srcId="{DEEB6DFD-B577-4503-AEDC-2ED264F58A2D}" destId="{D7CD5230-563C-4BF0-A051-676F921F2359}" srcOrd="2" destOrd="0" parTransId="{AA75D4EE-0042-435A-937F-73D7138BD655}" sibTransId="{7181790A-4C32-434A-AA72-5633D0D998F6}"/>
    <dgm:cxn modelId="{F037E20A-994F-424F-BA32-9BEECBD658B7}" srcId="{DEEB6DFD-B577-4503-AEDC-2ED264F58A2D}" destId="{AAFDB4A6-3054-42F6-8911-99945D33C91E}" srcOrd="7" destOrd="0" parTransId="{2EB0DE90-7243-4167-A15A-B5664648D188}" sibTransId="{39B66F67-45E2-478C-AE44-CED6EF49F32E}"/>
    <dgm:cxn modelId="{EA27D10E-CDEE-4794-91D2-08A7C272FBA4}" srcId="{DEEB6DFD-B577-4503-AEDC-2ED264F58A2D}" destId="{896CFCC0-A313-4243-B6EF-BF9B55A4C8B8}" srcOrd="1" destOrd="0" parTransId="{B91A65DB-CBF2-460F-9B99-B0B4C442C9EA}" sibTransId="{7D91C563-6DC3-4159-9028-F91D746D3DE4}"/>
    <dgm:cxn modelId="{9509ED12-6658-447C-9D63-BE97E189D031}" type="presOf" srcId="{5449A067-7107-49B8-BDED-3CF7545555DC}" destId="{FEEF9B7C-7125-4C65-BF50-DF741A043DC0}" srcOrd="0" destOrd="8" presId="urn:microsoft.com/office/officeart/2005/8/layout/vList2"/>
    <dgm:cxn modelId="{B356D51F-467B-472B-8437-6758CD26D194}" srcId="{DEEB6DFD-B577-4503-AEDC-2ED264F58A2D}" destId="{B24405FB-4C3B-4512-A8AC-FB7A221E5B2B}" srcOrd="0" destOrd="0" parTransId="{65276CA5-F350-4EE7-BA77-911476C2C662}" sibTransId="{B7D0DE94-ECC4-4D0B-9B04-0C7B87AFD66C}"/>
    <dgm:cxn modelId="{BA9CF42C-D038-4E0A-86B4-BB9FE0C02A20}" type="presOf" srcId="{9A58AD67-1F88-4CA7-B651-0F7649A60AA0}" destId="{FEEF9B7C-7125-4C65-BF50-DF741A043DC0}" srcOrd="0" destOrd="3" presId="urn:microsoft.com/office/officeart/2005/8/layout/vList2"/>
    <dgm:cxn modelId="{8C1BE85F-BD86-4CC1-9E0A-D6A74ED5C5F2}" type="presOf" srcId="{D7CD5230-563C-4BF0-A051-676F921F2359}" destId="{FEEF9B7C-7125-4C65-BF50-DF741A043DC0}" srcOrd="0" destOrd="2" presId="urn:microsoft.com/office/officeart/2005/8/layout/vList2"/>
    <dgm:cxn modelId="{52BFA243-D77D-4CA0-965C-99FD3377C8DE}" srcId="{DEEB6DFD-B577-4503-AEDC-2ED264F58A2D}" destId="{74D54253-97D6-4B65-B7D8-46F936C2D855}" srcOrd="5" destOrd="0" parTransId="{58658C34-3294-42CE-8FBA-B12473C98C30}" sibTransId="{D476ED40-E32E-4BB7-BBC4-4FE15CE69D00}"/>
    <dgm:cxn modelId="{CB6B7E45-55D2-4424-B510-F92E51501A5C}" type="presOf" srcId="{AAFDB4A6-3054-42F6-8911-99945D33C91E}" destId="{FEEF9B7C-7125-4C65-BF50-DF741A043DC0}" srcOrd="0" destOrd="7" presId="urn:microsoft.com/office/officeart/2005/8/layout/vList2"/>
    <dgm:cxn modelId="{7F27374C-BADE-413D-9D18-7544F4348049}" type="presOf" srcId="{B24405FB-4C3B-4512-A8AC-FB7A221E5B2B}" destId="{FEEF9B7C-7125-4C65-BF50-DF741A043DC0}" srcOrd="0" destOrd="0" presId="urn:microsoft.com/office/officeart/2005/8/layout/vList2"/>
    <dgm:cxn modelId="{57A9A76C-9C54-4920-9F3C-634E99D58EBC}" type="presOf" srcId="{66FEE81B-9715-4DFF-9B69-B9CFA5294912}" destId="{2E809FA8-5526-4A82-B4F3-B0BE7DEB7BB7}" srcOrd="0" destOrd="0" presId="urn:microsoft.com/office/officeart/2005/8/layout/vList2"/>
    <dgm:cxn modelId="{71074D4D-2619-4885-A9E3-5873C528BD52}" srcId="{37EFEA86-F5AA-40E5-895E-DDEB186CC783}" destId="{66FEE81B-9715-4DFF-9B69-B9CFA5294912}" srcOrd="1" destOrd="0" parTransId="{EFA49B19-6BC4-4E7E-ACC6-BC2F311BDBA5}" sibTransId="{DD630AFA-A889-4430-89CF-BCC7FEF644D2}"/>
    <dgm:cxn modelId="{E20EF475-AF50-4A87-96E8-D04D9A17783D}" srcId="{DEEB6DFD-B577-4503-AEDC-2ED264F58A2D}" destId="{9A58AD67-1F88-4CA7-B651-0F7649A60AA0}" srcOrd="3" destOrd="0" parTransId="{6888BF64-560C-4120-98BF-668AED4C1E61}" sibTransId="{E8B5BAEF-215E-4BD8-AB38-CEAD5D362A68}"/>
    <dgm:cxn modelId="{4F6CCC7E-DC48-4D05-BADF-3AFBE1036FBC}" srcId="{DEEB6DFD-B577-4503-AEDC-2ED264F58A2D}" destId="{B902E475-B8B7-4AD1-9CDF-49A7D29801B2}" srcOrd="4" destOrd="0" parTransId="{59F4CC02-8A3F-45A4-B39F-C35E9EE0D3E4}" sibTransId="{6C073579-93B0-49A8-A67A-1936E0BC7ED7}"/>
    <dgm:cxn modelId="{F36D6D80-7EB1-43AA-AB61-C4F846B81EE6}" srcId="{37EFEA86-F5AA-40E5-895E-DDEB186CC783}" destId="{DEEB6DFD-B577-4503-AEDC-2ED264F58A2D}" srcOrd="0" destOrd="0" parTransId="{F1864B16-2A87-40E4-AC15-B4BC38C940C5}" sibTransId="{97B6768B-EB00-4BD0-9738-DAA353117CEE}"/>
    <dgm:cxn modelId="{398F0EA9-17E9-4A7A-BC15-E95A8127D6A9}" type="presOf" srcId="{718FA745-03CE-416A-BB76-56172189C70C}" destId="{C0942D50-48B7-4B03-8E7C-B4CCB2C6EE9F}" srcOrd="0" destOrd="0" presId="urn:microsoft.com/office/officeart/2005/8/layout/vList2"/>
    <dgm:cxn modelId="{90CE96A9-150C-4417-958C-F385FD27E20D}" srcId="{DEEB6DFD-B577-4503-AEDC-2ED264F58A2D}" destId="{110F3F14-2B73-4EEB-A0F3-7C53C6D12063}" srcOrd="6" destOrd="0" parTransId="{60BB3806-7A0A-47D6-87F8-2E16A04120EF}" sibTransId="{470B90C4-22CF-4940-87E1-28D6A18B2CBA}"/>
    <dgm:cxn modelId="{A3DED6AF-FD93-4058-B791-3B845D9ADD4B}" srcId="{37EFEA86-F5AA-40E5-895E-DDEB186CC783}" destId="{718FA745-03CE-416A-BB76-56172189C70C}" srcOrd="2" destOrd="0" parTransId="{C4D79628-BCF3-4A05-99F7-0A714C09A8FB}" sibTransId="{4BEA435F-E573-4293-B5C3-CAA77018A2F8}"/>
    <dgm:cxn modelId="{69A285CE-6C71-4AC1-B4DD-ADB5701DE10B}" type="presOf" srcId="{DEEB6DFD-B577-4503-AEDC-2ED264F58A2D}" destId="{C61BD36E-0F45-4323-9A03-74655DC5092D}" srcOrd="0" destOrd="0" presId="urn:microsoft.com/office/officeart/2005/8/layout/vList2"/>
    <dgm:cxn modelId="{B718F8D7-33A4-4110-AD56-5BAE92925657}" type="presOf" srcId="{896CFCC0-A313-4243-B6EF-BF9B55A4C8B8}" destId="{FEEF9B7C-7125-4C65-BF50-DF741A043DC0}" srcOrd="0" destOrd="1" presId="urn:microsoft.com/office/officeart/2005/8/layout/vList2"/>
    <dgm:cxn modelId="{5CF567EC-4DD3-40CC-9638-21E1405D019E}" type="presOf" srcId="{74D54253-97D6-4B65-B7D8-46F936C2D855}" destId="{FEEF9B7C-7125-4C65-BF50-DF741A043DC0}" srcOrd="0" destOrd="5" presId="urn:microsoft.com/office/officeart/2005/8/layout/vList2"/>
    <dgm:cxn modelId="{8C6527F0-AFDE-4E80-96F4-1C3C28D3D60B}" type="presOf" srcId="{B902E475-B8B7-4AD1-9CDF-49A7D29801B2}" destId="{FEEF9B7C-7125-4C65-BF50-DF741A043DC0}" srcOrd="0" destOrd="4" presId="urn:microsoft.com/office/officeart/2005/8/layout/vList2"/>
    <dgm:cxn modelId="{01154BF2-0862-467F-A2C9-D877C5FFC1B3}" type="presOf" srcId="{37EFEA86-F5AA-40E5-895E-DDEB186CC783}" destId="{2C977E48-8494-4347-9277-553D625548C1}" srcOrd="0" destOrd="0" presId="urn:microsoft.com/office/officeart/2005/8/layout/vList2"/>
    <dgm:cxn modelId="{D695C6FA-643B-4844-831E-EB57D3FEFAEC}" type="presOf" srcId="{110F3F14-2B73-4EEB-A0F3-7C53C6D12063}" destId="{FEEF9B7C-7125-4C65-BF50-DF741A043DC0}" srcOrd="0" destOrd="6" presId="urn:microsoft.com/office/officeart/2005/8/layout/vList2"/>
    <dgm:cxn modelId="{CE8E5DFE-97EC-4211-8B4B-F060FE07A81B}" srcId="{DEEB6DFD-B577-4503-AEDC-2ED264F58A2D}" destId="{5449A067-7107-49B8-BDED-3CF7545555DC}" srcOrd="8" destOrd="0" parTransId="{BC3439F1-4140-4232-9B23-7D08CBEB66A5}" sibTransId="{516084E1-CA2F-4E87-AA2D-BB1BAD856EC4}"/>
    <dgm:cxn modelId="{3C004C60-A767-4274-81C7-1DBF3D086FF4}" type="presParOf" srcId="{2C977E48-8494-4347-9277-553D625548C1}" destId="{C61BD36E-0F45-4323-9A03-74655DC5092D}" srcOrd="0" destOrd="0" presId="urn:microsoft.com/office/officeart/2005/8/layout/vList2"/>
    <dgm:cxn modelId="{992C4B90-38A1-453E-9A33-E14C7E867581}" type="presParOf" srcId="{2C977E48-8494-4347-9277-553D625548C1}" destId="{FEEF9B7C-7125-4C65-BF50-DF741A043DC0}" srcOrd="1" destOrd="0" presId="urn:microsoft.com/office/officeart/2005/8/layout/vList2"/>
    <dgm:cxn modelId="{F1374F16-CF67-400E-9BB1-A8FD15CA678E}" type="presParOf" srcId="{2C977E48-8494-4347-9277-553D625548C1}" destId="{2E809FA8-5526-4A82-B4F3-B0BE7DEB7BB7}" srcOrd="2" destOrd="0" presId="urn:microsoft.com/office/officeart/2005/8/layout/vList2"/>
    <dgm:cxn modelId="{4F5F4ED4-6316-4F34-B39B-E23B19534F60}" type="presParOf" srcId="{2C977E48-8494-4347-9277-553D625548C1}" destId="{9447CD79-A8C6-4FE9-BF80-9CE21BA04E76}" srcOrd="3" destOrd="0" presId="urn:microsoft.com/office/officeart/2005/8/layout/vList2"/>
    <dgm:cxn modelId="{124D731B-74FC-4D83-BAFE-7B54E2B0C515}" type="presParOf" srcId="{2C977E48-8494-4347-9277-553D625548C1}" destId="{C0942D50-48B7-4B03-8E7C-B4CCB2C6EE9F}"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EC1C7988-E2C3-4F58-876B-3D91948E4D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F06A86AA-BD96-4D12-9F8A-CF416FD8E99B}">
      <dgm:prSet custT="1"/>
      <dgm:spPr/>
      <dgm:t>
        <a:bodyPr/>
        <a:lstStyle/>
        <a:p>
          <a:r>
            <a:rPr lang="it-IT" sz="2700" b="1" i="0" baseline="0" dirty="0"/>
            <a:t>Il dispositivo per la ripresa e la resilienza – il Regolamento</a:t>
          </a:r>
          <a:endParaRPr lang="it-IT" sz="2700" dirty="0"/>
        </a:p>
      </dgm:t>
    </dgm:pt>
    <dgm:pt modelId="{338CFF86-18A6-4285-BECB-2E3DD85D20E1}" type="parTrans" cxnId="{1651819D-0A65-4B49-920F-CD4C6DBEBFD7}">
      <dgm:prSet/>
      <dgm:spPr/>
      <dgm:t>
        <a:bodyPr/>
        <a:lstStyle/>
        <a:p>
          <a:endParaRPr lang="it-IT"/>
        </a:p>
      </dgm:t>
    </dgm:pt>
    <dgm:pt modelId="{E27B615F-1DDC-4AB2-A7E3-E35565B03759}" type="sibTrans" cxnId="{1651819D-0A65-4B49-920F-CD4C6DBEBFD7}">
      <dgm:prSet/>
      <dgm:spPr/>
      <dgm:t>
        <a:bodyPr/>
        <a:lstStyle/>
        <a:p>
          <a:endParaRPr lang="it-IT"/>
        </a:p>
      </dgm:t>
    </dgm:pt>
    <dgm:pt modelId="{D2CE85FF-8DE4-4C25-8009-F7D7144A3898}" type="pres">
      <dgm:prSet presAssocID="{EC1C7988-E2C3-4F58-876B-3D91948E4DCC}" presName="linear" presStyleCnt="0">
        <dgm:presLayoutVars>
          <dgm:animLvl val="lvl"/>
          <dgm:resizeHandles val="exact"/>
        </dgm:presLayoutVars>
      </dgm:prSet>
      <dgm:spPr/>
    </dgm:pt>
    <dgm:pt modelId="{E8A2D2FC-CE31-4527-9592-B45E574AD7A6}" type="pres">
      <dgm:prSet presAssocID="{F06A86AA-BD96-4D12-9F8A-CF416FD8E99B}" presName="parentText" presStyleLbl="node1" presStyleIdx="0" presStyleCnt="1" custLinFactNeighborX="8909" custLinFactNeighborY="-22559">
        <dgm:presLayoutVars>
          <dgm:chMax val="0"/>
          <dgm:bulletEnabled val="1"/>
        </dgm:presLayoutVars>
      </dgm:prSet>
      <dgm:spPr/>
    </dgm:pt>
  </dgm:ptLst>
  <dgm:cxnLst>
    <dgm:cxn modelId="{3A229D03-59E4-414F-A132-19D562639533}" type="presOf" srcId="{F06A86AA-BD96-4D12-9F8A-CF416FD8E99B}" destId="{E8A2D2FC-CE31-4527-9592-B45E574AD7A6}" srcOrd="0" destOrd="0" presId="urn:microsoft.com/office/officeart/2005/8/layout/vList2"/>
    <dgm:cxn modelId="{48180A6E-D475-4431-AF3D-FBBA0F6BC091}" type="presOf" srcId="{EC1C7988-E2C3-4F58-876B-3D91948E4DCC}" destId="{D2CE85FF-8DE4-4C25-8009-F7D7144A3898}" srcOrd="0" destOrd="0" presId="urn:microsoft.com/office/officeart/2005/8/layout/vList2"/>
    <dgm:cxn modelId="{1651819D-0A65-4B49-920F-CD4C6DBEBFD7}" srcId="{EC1C7988-E2C3-4F58-876B-3D91948E4DCC}" destId="{F06A86AA-BD96-4D12-9F8A-CF416FD8E99B}" srcOrd="0" destOrd="0" parTransId="{338CFF86-18A6-4285-BECB-2E3DD85D20E1}" sibTransId="{E27B615F-1DDC-4AB2-A7E3-E35565B03759}"/>
    <dgm:cxn modelId="{ABD9EB2D-93A9-463B-9E1A-A0D204B9EC12}" type="presParOf" srcId="{D2CE85FF-8DE4-4C25-8009-F7D7144A3898}" destId="{E8A2D2FC-CE31-4527-9592-B45E574AD7A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A685ECF-8A25-4550-B148-C9B93C6232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E0841745-8DCA-41BD-800F-83782D962B5F}">
      <dgm:prSet/>
      <dgm:spPr/>
      <dgm:t>
        <a:bodyPr/>
        <a:lstStyle/>
        <a:p>
          <a:pPr algn="just"/>
          <a:r>
            <a:rPr lang="it-IT" b="1" dirty="0">
              <a:solidFill>
                <a:schemeClr val="accent4"/>
              </a:solidFill>
            </a:rPr>
            <a:t>(art.21) Se il Piano per la ripresa e la resilienza, compresi i pertinenti target intermedi e finali, non può più essere realizzato, in tutto o in parte, dallo Stato membro interessato a causa di circostanze oggettive</a:t>
          </a:r>
          <a:r>
            <a:rPr lang="it-IT" dirty="0"/>
            <a:t>, lo Stato membro interessato può presentare alla Commissione una </a:t>
          </a:r>
          <a:r>
            <a:rPr lang="it-IT" b="1" dirty="0">
              <a:solidFill>
                <a:schemeClr val="accent4"/>
              </a:solidFill>
            </a:rPr>
            <a:t>richiesta motivata per modificare o sostituire le decisioni</a:t>
          </a:r>
          <a:r>
            <a:rPr lang="it-IT" dirty="0">
              <a:solidFill>
                <a:schemeClr val="accent4"/>
              </a:solidFill>
            </a:rPr>
            <a:t> </a:t>
          </a:r>
          <a:r>
            <a:rPr lang="it-IT" dirty="0"/>
            <a:t>ed a tal fine lo Stato membro può proporre un piano per la ripresa e la resilienza modificato o un nuovo Piano per la ripresa e la resilienza. </a:t>
          </a:r>
          <a:r>
            <a:rPr lang="it-IT" b="1" dirty="0">
              <a:solidFill>
                <a:schemeClr val="accent4"/>
              </a:solidFill>
            </a:rPr>
            <a:t>La Commissione entro 2 mesi dalla presentazione ufficiale della proposta di modifica può accettare o respingere tale richiesta</a:t>
          </a:r>
          <a:r>
            <a:rPr lang="it-IT" dirty="0"/>
            <a:t> (dopo che allo Stato membro è stata data la possibilità di presentare proprie osservazioni in merito). L’accettazione delle modifiche dà luogo ad una nuova decisione della Commissione.</a:t>
          </a:r>
        </a:p>
      </dgm:t>
    </dgm:pt>
    <dgm:pt modelId="{99F5E005-FA3E-44EF-8B06-001E2240FF15}" type="parTrans" cxnId="{B9A88D07-2251-451D-8582-9C508143B60B}">
      <dgm:prSet/>
      <dgm:spPr/>
      <dgm:t>
        <a:bodyPr/>
        <a:lstStyle/>
        <a:p>
          <a:endParaRPr lang="it-IT"/>
        </a:p>
      </dgm:t>
    </dgm:pt>
    <dgm:pt modelId="{87514C68-7759-4873-8B4B-4077CA671086}" type="sibTrans" cxnId="{B9A88D07-2251-451D-8582-9C508143B60B}">
      <dgm:prSet/>
      <dgm:spPr/>
      <dgm:t>
        <a:bodyPr/>
        <a:lstStyle/>
        <a:p>
          <a:endParaRPr lang="it-IT"/>
        </a:p>
      </dgm:t>
    </dgm:pt>
    <dgm:pt modelId="{D3631580-4B99-4964-B703-CD0F11DB02DF}">
      <dgm:prSet/>
      <dgm:spPr/>
      <dgm:t>
        <a:bodyPr/>
        <a:lstStyle/>
        <a:p>
          <a:pPr algn="just"/>
          <a:r>
            <a:rPr lang="it-IT" b="1" dirty="0"/>
            <a:t>(art.24) </a:t>
          </a:r>
          <a:r>
            <a:rPr lang="it-IT" b="1" dirty="0">
              <a:solidFill>
                <a:schemeClr val="accent4"/>
              </a:solidFill>
            </a:rPr>
            <a:t>lo Stato membro può presentare due richieste di pagamento su base semestrale. </a:t>
          </a:r>
          <a:r>
            <a:rPr lang="it-IT" dirty="0"/>
            <a:t>I pagamenti del contributo finanziario o del sostegno supplementare sotto forma di prestito dovrebbero essere effettuati a rate, in base al conseguimento dei target intermedi e finali.</a:t>
          </a:r>
        </a:p>
      </dgm:t>
    </dgm:pt>
    <dgm:pt modelId="{94681E9A-F01D-40EB-AEB1-CDEA7E738B12}" type="parTrans" cxnId="{58E39414-D8E4-4996-83D5-01E5CD7EDD80}">
      <dgm:prSet/>
      <dgm:spPr/>
      <dgm:t>
        <a:bodyPr/>
        <a:lstStyle/>
        <a:p>
          <a:endParaRPr lang="it-IT"/>
        </a:p>
      </dgm:t>
    </dgm:pt>
    <dgm:pt modelId="{D41A4B45-C676-4306-8F02-FE775B3AF39D}" type="sibTrans" cxnId="{58E39414-D8E4-4996-83D5-01E5CD7EDD80}">
      <dgm:prSet/>
      <dgm:spPr/>
      <dgm:t>
        <a:bodyPr/>
        <a:lstStyle/>
        <a:p>
          <a:endParaRPr lang="it-IT"/>
        </a:p>
      </dgm:t>
    </dgm:pt>
    <dgm:pt modelId="{C1993945-B040-49DD-B894-DF7B6687F415}">
      <dgm:prSet/>
      <dgm:spPr/>
      <dgm:t>
        <a:bodyPr/>
        <a:lstStyle/>
        <a:p>
          <a:pPr algn="just"/>
          <a:r>
            <a:rPr lang="it-IT" b="1" dirty="0">
              <a:solidFill>
                <a:schemeClr val="accent4"/>
              </a:solidFill>
            </a:rPr>
            <a:t>I pagamenti dei contributi finanziari e, se del caso, dei prestiti allo Stato membro interessato sono effettuati entro il 31 dicembre 2026 </a:t>
          </a:r>
          <a:r>
            <a:rPr lang="it-IT" dirty="0"/>
            <a:t>conformemente agli stanziamenti di bilancio e compatibilmente con le risorse finanziarie disponibili. </a:t>
          </a:r>
        </a:p>
      </dgm:t>
    </dgm:pt>
    <dgm:pt modelId="{77247306-13BC-4BD6-8BC9-B108F9CA9E6A}" type="parTrans" cxnId="{83A2E626-5736-4302-B40F-4B6F24CB72B4}">
      <dgm:prSet/>
      <dgm:spPr/>
      <dgm:t>
        <a:bodyPr/>
        <a:lstStyle/>
        <a:p>
          <a:endParaRPr lang="it-IT"/>
        </a:p>
      </dgm:t>
    </dgm:pt>
    <dgm:pt modelId="{2CDD4AC5-BD2D-47BE-8FF3-7F107321C638}" type="sibTrans" cxnId="{83A2E626-5736-4302-B40F-4B6F24CB72B4}">
      <dgm:prSet/>
      <dgm:spPr/>
      <dgm:t>
        <a:bodyPr/>
        <a:lstStyle/>
        <a:p>
          <a:endParaRPr lang="it-IT"/>
        </a:p>
      </dgm:t>
    </dgm:pt>
    <dgm:pt modelId="{B78688F1-719D-4967-A381-5E0064B8B548}" type="pres">
      <dgm:prSet presAssocID="{AA685ECF-8A25-4550-B148-C9B93C6232C5}" presName="linear" presStyleCnt="0">
        <dgm:presLayoutVars>
          <dgm:animLvl val="lvl"/>
          <dgm:resizeHandles val="exact"/>
        </dgm:presLayoutVars>
      </dgm:prSet>
      <dgm:spPr/>
    </dgm:pt>
    <dgm:pt modelId="{3EDCE0CE-BCD3-4901-97CE-DF9D09CE8E19}" type="pres">
      <dgm:prSet presAssocID="{E0841745-8DCA-41BD-800F-83782D962B5F}" presName="parentText" presStyleLbl="node1" presStyleIdx="0" presStyleCnt="3" custScaleY="146069" custLinFactY="-12288" custLinFactNeighborY="-100000">
        <dgm:presLayoutVars>
          <dgm:chMax val="0"/>
          <dgm:bulletEnabled val="1"/>
        </dgm:presLayoutVars>
      </dgm:prSet>
      <dgm:spPr/>
    </dgm:pt>
    <dgm:pt modelId="{F550FBDD-6BD9-442F-9C00-DE764C36E4C0}" type="pres">
      <dgm:prSet presAssocID="{87514C68-7759-4873-8B4B-4077CA671086}" presName="spacer" presStyleCnt="0"/>
      <dgm:spPr/>
    </dgm:pt>
    <dgm:pt modelId="{EE465116-7CD4-4784-A19C-2B049D00019B}" type="pres">
      <dgm:prSet presAssocID="{D3631580-4B99-4964-B703-CD0F11DB02DF}" presName="parentText" presStyleLbl="node1" presStyleIdx="1" presStyleCnt="3">
        <dgm:presLayoutVars>
          <dgm:chMax val="0"/>
          <dgm:bulletEnabled val="1"/>
        </dgm:presLayoutVars>
      </dgm:prSet>
      <dgm:spPr/>
    </dgm:pt>
    <dgm:pt modelId="{ED4C7984-97DD-4BDD-A46E-408565F9CEBD}" type="pres">
      <dgm:prSet presAssocID="{D41A4B45-C676-4306-8F02-FE775B3AF39D}" presName="spacer" presStyleCnt="0"/>
      <dgm:spPr/>
    </dgm:pt>
    <dgm:pt modelId="{A6B8736C-218B-49B9-AC36-CA504E5E70F4}" type="pres">
      <dgm:prSet presAssocID="{C1993945-B040-49DD-B894-DF7B6687F415}" presName="parentText" presStyleLbl="node1" presStyleIdx="2" presStyleCnt="3">
        <dgm:presLayoutVars>
          <dgm:chMax val="0"/>
          <dgm:bulletEnabled val="1"/>
        </dgm:presLayoutVars>
      </dgm:prSet>
      <dgm:spPr/>
    </dgm:pt>
  </dgm:ptLst>
  <dgm:cxnLst>
    <dgm:cxn modelId="{B9A88D07-2251-451D-8582-9C508143B60B}" srcId="{AA685ECF-8A25-4550-B148-C9B93C6232C5}" destId="{E0841745-8DCA-41BD-800F-83782D962B5F}" srcOrd="0" destOrd="0" parTransId="{99F5E005-FA3E-44EF-8B06-001E2240FF15}" sibTransId="{87514C68-7759-4873-8B4B-4077CA671086}"/>
    <dgm:cxn modelId="{58E39414-D8E4-4996-83D5-01E5CD7EDD80}" srcId="{AA685ECF-8A25-4550-B148-C9B93C6232C5}" destId="{D3631580-4B99-4964-B703-CD0F11DB02DF}" srcOrd="1" destOrd="0" parTransId="{94681E9A-F01D-40EB-AEB1-CDEA7E738B12}" sibTransId="{D41A4B45-C676-4306-8F02-FE775B3AF39D}"/>
    <dgm:cxn modelId="{83A2E626-5736-4302-B40F-4B6F24CB72B4}" srcId="{AA685ECF-8A25-4550-B148-C9B93C6232C5}" destId="{C1993945-B040-49DD-B894-DF7B6687F415}" srcOrd="2" destOrd="0" parTransId="{77247306-13BC-4BD6-8BC9-B108F9CA9E6A}" sibTransId="{2CDD4AC5-BD2D-47BE-8FF3-7F107321C638}"/>
    <dgm:cxn modelId="{30EDC928-2008-45F8-A721-41CDD9B5FEF8}" type="presOf" srcId="{AA685ECF-8A25-4550-B148-C9B93C6232C5}" destId="{B78688F1-719D-4967-A381-5E0064B8B548}" srcOrd="0" destOrd="0" presId="urn:microsoft.com/office/officeart/2005/8/layout/vList2"/>
    <dgm:cxn modelId="{8F66E688-6B77-402B-818A-071754736E4C}" type="presOf" srcId="{E0841745-8DCA-41BD-800F-83782D962B5F}" destId="{3EDCE0CE-BCD3-4901-97CE-DF9D09CE8E19}" srcOrd="0" destOrd="0" presId="urn:microsoft.com/office/officeart/2005/8/layout/vList2"/>
    <dgm:cxn modelId="{F69E20DA-824B-4137-A49D-B42FEDD638EB}" type="presOf" srcId="{C1993945-B040-49DD-B894-DF7B6687F415}" destId="{A6B8736C-218B-49B9-AC36-CA504E5E70F4}" srcOrd="0" destOrd="0" presId="urn:microsoft.com/office/officeart/2005/8/layout/vList2"/>
    <dgm:cxn modelId="{A37037FC-9A68-4E27-A3F3-567A0BC769ED}" type="presOf" srcId="{D3631580-4B99-4964-B703-CD0F11DB02DF}" destId="{EE465116-7CD4-4784-A19C-2B049D00019B}" srcOrd="0" destOrd="0" presId="urn:microsoft.com/office/officeart/2005/8/layout/vList2"/>
    <dgm:cxn modelId="{C79F261B-8C29-4350-9B65-0CF870142A76}" type="presParOf" srcId="{B78688F1-719D-4967-A381-5E0064B8B548}" destId="{3EDCE0CE-BCD3-4901-97CE-DF9D09CE8E19}" srcOrd="0" destOrd="0" presId="urn:microsoft.com/office/officeart/2005/8/layout/vList2"/>
    <dgm:cxn modelId="{480FE0EA-AE1A-4655-9328-DA94C6CFBAA6}" type="presParOf" srcId="{B78688F1-719D-4967-A381-5E0064B8B548}" destId="{F550FBDD-6BD9-442F-9C00-DE764C36E4C0}" srcOrd="1" destOrd="0" presId="urn:microsoft.com/office/officeart/2005/8/layout/vList2"/>
    <dgm:cxn modelId="{9229C3C1-03BC-4B85-BBBE-E9641C15ABA5}" type="presParOf" srcId="{B78688F1-719D-4967-A381-5E0064B8B548}" destId="{EE465116-7CD4-4784-A19C-2B049D00019B}" srcOrd="2" destOrd="0" presId="urn:microsoft.com/office/officeart/2005/8/layout/vList2"/>
    <dgm:cxn modelId="{8F2600E9-AA71-4EA7-A66A-2A85E9445FE5}" type="presParOf" srcId="{B78688F1-719D-4967-A381-5E0064B8B548}" destId="{ED4C7984-97DD-4BDD-A46E-408565F9CEBD}" srcOrd="3" destOrd="0" presId="urn:microsoft.com/office/officeart/2005/8/layout/vList2"/>
    <dgm:cxn modelId="{5AC11EA8-A739-4E69-8970-083484CCE96D}" type="presParOf" srcId="{B78688F1-719D-4967-A381-5E0064B8B548}" destId="{A6B8736C-218B-49B9-AC36-CA504E5E70F4}"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116EC9C6-9BEB-450C-9E12-6275A1C3D63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E3717F97-03CD-4B9A-87E5-78BE246EF2E7}">
      <dgm:prSet/>
      <dgm:spPr/>
      <dgm:t>
        <a:bodyPr/>
        <a:lstStyle/>
        <a:p>
          <a:pPr algn="ctr"/>
          <a:r>
            <a:rPr lang="it-IT" b="1" dirty="0"/>
            <a:t>Il dispositivo per la ripresa e la resilienza – il Regolamento</a:t>
          </a:r>
          <a:endParaRPr lang="it-IT" dirty="0"/>
        </a:p>
      </dgm:t>
    </dgm:pt>
    <dgm:pt modelId="{A1924AD7-9D5D-4969-BEB5-487C6AF51AEA}" type="parTrans" cxnId="{109A94D4-0792-4002-8391-9E567A933793}">
      <dgm:prSet/>
      <dgm:spPr/>
      <dgm:t>
        <a:bodyPr/>
        <a:lstStyle/>
        <a:p>
          <a:endParaRPr lang="it-IT"/>
        </a:p>
      </dgm:t>
    </dgm:pt>
    <dgm:pt modelId="{21574468-A92E-41F1-A839-B72333120F07}" type="sibTrans" cxnId="{109A94D4-0792-4002-8391-9E567A933793}">
      <dgm:prSet/>
      <dgm:spPr/>
      <dgm:t>
        <a:bodyPr/>
        <a:lstStyle/>
        <a:p>
          <a:endParaRPr lang="it-IT"/>
        </a:p>
      </dgm:t>
    </dgm:pt>
    <dgm:pt modelId="{EA0EA159-1CB1-4F19-99CF-969D97909A35}" type="pres">
      <dgm:prSet presAssocID="{116EC9C6-9BEB-450C-9E12-6275A1C3D63B}" presName="linear" presStyleCnt="0">
        <dgm:presLayoutVars>
          <dgm:animLvl val="lvl"/>
          <dgm:resizeHandles val="exact"/>
        </dgm:presLayoutVars>
      </dgm:prSet>
      <dgm:spPr/>
    </dgm:pt>
    <dgm:pt modelId="{4C2BF084-EFCD-4DE3-9629-FC2169353E36}" type="pres">
      <dgm:prSet presAssocID="{E3717F97-03CD-4B9A-87E5-78BE246EF2E7}" presName="parentText" presStyleLbl="node1" presStyleIdx="0" presStyleCnt="1" custLinFactNeighborX="4046" custLinFactNeighborY="-84614">
        <dgm:presLayoutVars>
          <dgm:chMax val="0"/>
          <dgm:bulletEnabled val="1"/>
        </dgm:presLayoutVars>
      </dgm:prSet>
      <dgm:spPr/>
    </dgm:pt>
  </dgm:ptLst>
  <dgm:cxnLst>
    <dgm:cxn modelId="{F9DABE09-C1BD-47F2-86A2-3A119A53F626}" type="presOf" srcId="{E3717F97-03CD-4B9A-87E5-78BE246EF2E7}" destId="{4C2BF084-EFCD-4DE3-9629-FC2169353E36}" srcOrd="0" destOrd="0" presId="urn:microsoft.com/office/officeart/2005/8/layout/vList2"/>
    <dgm:cxn modelId="{CF77D19D-17E9-4337-94ED-8B5375D99C4A}" type="presOf" srcId="{116EC9C6-9BEB-450C-9E12-6275A1C3D63B}" destId="{EA0EA159-1CB1-4F19-99CF-969D97909A35}" srcOrd="0" destOrd="0" presId="urn:microsoft.com/office/officeart/2005/8/layout/vList2"/>
    <dgm:cxn modelId="{109A94D4-0792-4002-8391-9E567A933793}" srcId="{116EC9C6-9BEB-450C-9E12-6275A1C3D63B}" destId="{E3717F97-03CD-4B9A-87E5-78BE246EF2E7}" srcOrd="0" destOrd="0" parTransId="{A1924AD7-9D5D-4969-BEB5-487C6AF51AEA}" sibTransId="{21574468-A92E-41F1-A839-B72333120F07}"/>
    <dgm:cxn modelId="{64C36017-0F14-4D23-AFA4-003974CC33EF}" type="presParOf" srcId="{EA0EA159-1CB1-4F19-99CF-969D97909A35}" destId="{4C2BF084-EFCD-4DE3-9629-FC2169353E3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09C8AA-EA8D-40A4-ABBA-72F5AC248B9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FA5A3AD0-91F5-42CA-86BF-40B7851B68AB}">
      <dgm:prSet/>
      <dgm:spPr>
        <a:solidFill>
          <a:schemeClr val="accent1"/>
        </a:solidFill>
      </dgm:spPr>
      <dgm:t>
        <a:bodyPr/>
        <a:lstStyle/>
        <a:p>
          <a:pPr algn="just"/>
          <a:r>
            <a:rPr lang="it-IT" dirty="0"/>
            <a:t>Il </a:t>
          </a:r>
          <a:r>
            <a:rPr lang="it-IT" b="1" dirty="0">
              <a:solidFill>
                <a:schemeClr val="accent4"/>
              </a:solidFill>
            </a:rPr>
            <a:t>10 novembre 2020 </a:t>
          </a:r>
          <a:r>
            <a:rPr lang="it-IT" dirty="0"/>
            <a:t>il Parlamento Europeo e la Presidenza del Consiglio europeo hanno raggiunto un </a:t>
          </a:r>
          <a:r>
            <a:rPr lang="it-IT" b="1" dirty="0">
              <a:solidFill>
                <a:schemeClr val="accent4"/>
              </a:solidFill>
            </a:rPr>
            <a:t>accordo di compromesso </a:t>
          </a:r>
          <a:r>
            <a:rPr lang="it-IT" dirty="0"/>
            <a:t>definendo delle linee guida per la definizione del Quadro finanziario pluriennale 2021-2027  e delle nuove risorse proprie.</a:t>
          </a:r>
        </a:p>
      </dgm:t>
    </dgm:pt>
    <dgm:pt modelId="{7D268865-1798-4FBD-9AD0-A7624F2B4759}" type="parTrans" cxnId="{D27EA987-2970-45BB-A4B6-FD0A6FEC6A8D}">
      <dgm:prSet/>
      <dgm:spPr/>
      <dgm:t>
        <a:bodyPr/>
        <a:lstStyle/>
        <a:p>
          <a:endParaRPr lang="it-IT"/>
        </a:p>
      </dgm:t>
    </dgm:pt>
    <dgm:pt modelId="{F9899637-1529-4A51-AA59-8F024BFB558B}" type="sibTrans" cxnId="{D27EA987-2970-45BB-A4B6-FD0A6FEC6A8D}">
      <dgm:prSet/>
      <dgm:spPr/>
      <dgm:t>
        <a:bodyPr/>
        <a:lstStyle/>
        <a:p>
          <a:endParaRPr lang="it-IT"/>
        </a:p>
      </dgm:t>
    </dgm:pt>
    <dgm:pt modelId="{F6A5FDAB-6383-47C1-A962-75EF7F2968D3}">
      <dgm:prSet/>
      <dgm:spPr/>
      <dgm:t>
        <a:bodyPr/>
        <a:lstStyle/>
        <a:p>
          <a:pPr algn="just"/>
          <a:r>
            <a:rPr lang="it-IT" dirty="0"/>
            <a:t>Sulla base del compromesso approvato da Parlamento e Consiglio europeo, </a:t>
          </a:r>
          <a:r>
            <a:rPr lang="it-IT" b="1" dirty="0">
              <a:solidFill>
                <a:schemeClr val="accent4"/>
              </a:solidFill>
            </a:rPr>
            <a:t>il pacchetto di risorse finanziarie è stato incrementato di 16 miliardi di euro</a:t>
          </a:r>
          <a:r>
            <a:rPr lang="it-IT" dirty="0">
              <a:solidFill>
                <a:schemeClr val="accent4"/>
              </a:solidFill>
            </a:rPr>
            <a:t>, </a:t>
          </a:r>
          <a:r>
            <a:rPr lang="it-IT" dirty="0"/>
            <a:t>15 dei quali destinati a rafforzare sia i programmi atti a proteggere i cittadini europei dalla pandemia Covid-19, sia quelli che hanno come obiettivo la ripresa ed il futuro dell’Europa:</a:t>
          </a:r>
        </a:p>
      </dgm:t>
    </dgm:pt>
    <dgm:pt modelId="{8E3473F0-2DFB-4B5C-BDAC-1834531DDDEF}" type="parTrans" cxnId="{A4700586-6813-481F-B20C-9FE69F6EEBA6}">
      <dgm:prSet/>
      <dgm:spPr/>
      <dgm:t>
        <a:bodyPr/>
        <a:lstStyle/>
        <a:p>
          <a:endParaRPr lang="it-IT"/>
        </a:p>
      </dgm:t>
    </dgm:pt>
    <dgm:pt modelId="{F6DEE623-FE23-47D7-9636-67D2273ED10F}" type="sibTrans" cxnId="{A4700586-6813-481F-B20C-9FE69F6EEBA6}">
      <dgm:prSet/>
      <dgm:spPr/>
      <dgm:t>
        <a:bodyPr/>
        <a:lstStyle/>
        <a:p>
          <a:endParaRPr lang="it-IT"/>
        </a:p>
      </dgm:t>
    </dgm:pt>
    <dgm:pt modelId="{49BF4CF1-14F0-4E90-81ED-9CB83E8E043F}">
      <dgm:prSet custT="1"/>
      <dgm:spPr/>
      <dgm:t>
        <a:bodyPr/>
        <a:lstStyle/>
        <a:p>
          <a:r>
            <a:rPr lang="it-IT" sz="1400" dirty="0"/>
            <a:t>Horizon Europe (4 mld. di euro);</a:t>
          </a:r>
        </a:p>
      </dgm:t>
    </dgm:pt>
    <dgm:pt modelId="{C6AC470A-038B-4B3D-AB1B-35638040B56D}" type="parTrans" cxnId="{1BA59BF3-CCBA-4573-A002-38EC8119D470}">
      <dgm:prSet/>
      <dgm:spPr/>
      <dgm:t>
        <a:bodyPr/>
        <a:lstStyle/>
        <a:p>
          <a:endParaRPr lang="it-IT"/>
        </a:p>
      </dgm:t>
    </dgm:pt>
    <dgm:pt modelId="{F0EFC6CC-2E5A-4D45-BC5C-5836DEE6BD35}" type="sibTrans" cxnId="{1BA59BF3-CCBA-4573-A002-38EC8119D470}">
      <dgm:prSet/>
      <dgm:spPr/>
      <dgm:t>
        <a:bodyPr/>
        <a:lstStyle/>
        <a:p>
          <a:endParaRPr lang="it-IT"/>
        </a:p>
      </dgm:t>
    </dgm:pt>
    <dgm:pt modelId="{AEC9FA8B-B16F-4D19-B659-C0E8F3521E98}">
      <dgm:prSet custT="1"/>
      <dgm:spPr/>
      <dgm:t>
        <a:bodyPr/>
        <a:lstStyle/>
        <a:p>
          <a:r>
            <a:rPr lang="it-IT" sz="1400" dirty="0"/>
            <a:t>EU4Health      (3,4 mld. di euro);</a:t>
          </a:r>
        </a:p>
      </dgm:t>
    </dgm:pt>
    <dgm:pt modelId="{FDABF4BE-985B-48C3-9380-571BA8F7B8B3}" type="parTrans" cxnId="{9D742223-73B8-473C-9A59-AA46152F58E4}">
      <dgm:prSet/>
      <dgm:spPr/>
      <dgm:t>
        <a:bodyPr/>
        <a:lstStyle/>
        <a:p>
          <a:endParaRPr lang="it-IT"/>
        </a:p>
      </dgm:t>
    </dgm:pt>
    <dgm:pt modelId="{7711C7DB-BD10-415A-8E3C-D148EF04FE3B}" type="sibTrans" cxnId="{9D742223-73B8-473C-9A59-AA46152F58E4}">
      <dgm:prSet/>
      <dgm:spPr/>
      <dgm:t>
        <a:bodyPr/>
        <a:lstStyle/>
        <a:p>
          <a:endParaRPr lang="it-IT"/>
        </a:p>
      </dgm:t>
    </dgm:pt>
    <dgm:pt modelId="{7C3A470C-28A9-4094-9517-9863C1761AFD}">
      <dgm:prSet custT="1"/>
      <dgm:spPr/>
      <dgm:t>
        <a:bodyPr/>
        <a:lstStyle/>
        <a:p>
          <a:r>
            <a:rPr lang="it-IT" sz="1400" dirty="0"/>
            <a:t>Erasmus+        (2,2 mld. di euro);</a:t>
          </a:r>
        </a:p>
      </dgm:t>
    </dgm:pt>
    <dgm:pt modelId="{5C2558CE-D0D7-473E-A03A-59CB9B0F9851}" type="parTrans" cxnId="{1B47B128-C54E-4277-97A9-D060035CD5B1}">
      <dgm:prSet/>
      <dgm:spPr/>
      <dgm:t>
        <a:bodyPr/>
        <a:lstStyle/>
        <a:p>
          <a:endParaRPr lang="it-IT"/>
        </a:p>
      </dgm:t>
    </dgm:pt>
    <dgm:pt modelId="{CB45499A-39B0-4029-879F-7E76465D7ECC}" type="sibTrans" cxnId="{1B47B128-C54E-4277-97A9-D060035CD5B1}">
      <dgm:prSet/>
      <dgm:spPr/>
      <dgm:t>
        <a:bodyPr/>
        <a:lstStyle/>
        <a:p>
          <a:endParaRPr lang="it-IT"/>
        </a:p>
      </dgm:t>
    </dgm:pt>
    <dgm:pt modelId="{3FB3DF2A-E15D-439A-BF3E-0014361A70F1}">
      <dgm:prSet custT="1"/>
      <dgm:spPr/>
      <dgm:t>
        <a:bodyPr/>
        <a:lstStyle/>
        <a:p>
          <a:r>
            <a:rPr lang="it-IT" sz="1400" dirty="0" err="1"/>
            <a:t>InvestEU</a:t>
          </a:r>
          <a:r>
            <a:rPr lang="it-IT" sz="1400" dirty="0"/>
            <a:t>          (1    mld. di euro).</a:t>
          </a:r>
        </a:p>
      </dgm:t>
    </dgm:pt>
    <dgm:pt modelId="{D1939CDC-202D-4591-BA7F-F77BF1635342}" type="parTrans" cxnId="{CDBC7BAB-CF42-418C-B6E0-97C2F6A77354}">
      <dgm:prSet/>
      <dgm:spPr/>
      <dgm:t>
        <a:bodyPr/>
        <a:lstStyle/>
        <a:p>
          <a:endParaRPr lang="it-IT"/>
        </a:p>
      </dgm:t>
    </dgm:pt>
    <dgm:pt modelId="{145EB263-A394-40D9-85F3-801B30D3476B}" type="sibTrans" cxnId="{CDBC7BAB-CF42-418C-B6E0-97C2F6A77354}">
      <dgm:prSet/>
      <dgm:spPr/>
      <dgm:t>
        <a:bodyPr/>
        <a:lstStyle/>
        <a:p>
          <a:endParaRPr lang="it-IT"/>
        </a:p>
      </dgm:t>
    </dgm:pt>
    <dgm:pt modelId="{D60B39F9-8022-42A8-8C76-626C5B9809B3}">
      <dgm:prSet custT="1"/>
      <dgm:spPr/>
      <dgm:t>
        <a:bodyPr/>
        <a:lstStyle/>
        <a:p>
          <a:r>
            <a:rPr lang="it-IT" sz="1400" dirty="0"/>
            <a:t>Creative Europe (0,6 mld. di euro);</a:t>
          </a:r>
        </a:p>
      </dgm:t>
    </dgm:pt>
    <dgm:pt modelId="{E4A9EF6C-5177-4188-AF58-F278D15A4BEB}" type="parTrans" cxnId="{BA89483F-006A-4832-B596-1446ECD9A0EF}">
      <dgm:prSet/>
      <dgm:spPr/>
      <dgm:t>
        <a:bodyPr/>
        <a:lstStyle/>
        <a:p>
          <a:endParaRPr lang="it-IT"/>
        </a:p>
      </dgm:t>
    </dgm:pt>
    <dgm:pt modelId="{907CD999-8736-4333-970F-1C3046172E69}" type="sibTrans" cxnId="{BA89483F-006A-4832-B596-1446ECD9A0EF}">
      <dgm:prSet/>
      <dgm:spPr/>
      <dgm:t>
        <a:bodyPr/>
        <a:lstStyle/>
        <a:p>
          <a:endParaRPr lang="it-IT"/>
        </a:p>
      </dgm:t>
    </dgm:pt>
    <dgm:pt modelId="{23699B49-8C75-4FA4-85B8-F6DFC3082730}">
      <dgm:prSet custT="1"/>
      <dgm:spPr/>
      <dgm:t>
        <a:bodyPr/>
        <a:lstStyle/>
        <a:p>
          <a:r>
            <a:rPr lang="it-IT" sz="1400" i="1" dirty="0" err="1"/>
            <a:t>Rights</a:t>
          </a:r>
          <a:r>
            <a:rPr lang="it-IT" sz="1400" i="1" dirty="0"/>
            <a:t> end </a:t>
          </a:r>
          <a:r>
            <a:rPr lang="it-IT" sz="1400" i="1" dirty="0" err="1"/>
            <a:t>values</a:t>
          </a:r>
          <a:r>
            <a:rPr lang="it-IT" sz="1400" i="1" dirty="0"/>
            <a:t> </a:t>
          </a:r>
          <a:r>
            <a:rPr lang="it-IT" sz="1400" i="1" dirty="0" err="1"/>
            <a:t>programmes</a:t>
          </a:r>
          <a:r>
            <a:rPr lang="it-IT" sz="1400" i="1" dirty="0"/>
            <a:t> (</a:t>
          </a:r>
          <a:r>
            <a:rPr lang="it-IT" sz="1400" dirty="0"/>
            <a:t>0,8 mld. di euro);  </a:t>
          </a:r>
        </a:p>
      </dgm:t>
    </dgm:pt>
    <dgm:pt modelId="{D7A6AC48-6B76-482C-9FD7-67F5157A67BC}" type="parTrans" cxnId="{064E3E90-D699-4387-BA0D-A881C7C64205}">
      <dgm:prSet/>
      <dgm:spPr/>
      <dgm:t>
        <a:bodyPr/>
        <a:lstStyle/>
        <a:p>
          <a:endParaRPr lang="it-IT"/>
        </a:p>
      </dgm:t>
    </dgm:pt>
    <dgm:pt modelId="{27566976-161A-4D80-81B9-471DF197C3C2}" type="sibTrans" cxnId="{064E3E90-D699-4387-BA0D-A881C7C64205}">
      <dgm:prSet/>
      <dgm:spPr/>
      <dgm:t>
        <a:bodyPr/>
        <a:lstStyle/>
        <a:p>
          <a:endParaRPr lang="it-IT"/>
        </a:p>
      </dgm:t>
    </dgm:pt>
    <dgm:pt modelId="{FDEDFD43-88C9-45F1-9B24-C07577CBD695}">
      <dgm:prSet custT="1"/>
      <dgm:spPr/>
      <dgm:t>
        <a:bodyPr/>
        <a:lstStyle/>
        <a:p>
          <a:r>
            <a:rPr lang="it-IT" sz="1400" i="1" dirty="0" err="1"/>
            <a:t>Integrated</a:t>
          </a:r>
          <a:r>
            <a:rPr lang="it-IT" sz="1400" i="1" dirty="0"/>
            <a:t>  </a:t>
          </a:r>
          <a:r>
            <a:rPr lang="it-IT" sz="1400" i="1" dirty="0" err="1"/>
            <a:t>border</a:t>
          </a:r>
          <a:r>
            <a:rPr lang="it-IT" sz="1400" i="1" dirty="0"/>
            <a:t> management fund </a:t>
          </a:r>
          <a:r>
            <a:rPr lang="it-IT" sz="1400" dirty="0"/>
            <a:t>e Frontex (1,5 mld. di euro);</a:t>
          </a:r>
        </a:p>
      </dgm:t>
    </dgm:pt>
    <dgm:pt modelId="{4F07E361-3FB7-4CF2-B570-7EF4E94AB75D}" type="parTrans" cxnId="{37449F12-BAF7-4F2B-9C4E-3ADC28D2C097}">
      <dgm:prSet/>
      <dgm:spPr/>
      <dgm:t>
        <a:bodyPr/>
        <a:lstStyle/>
        <a:p>
          <a:endParaRPr lang="it-IT"/>
        </a:p>
      </dgm:t>
    </dgm:pt>
    <dgm:pt modelId="{EEEB9C68-129F-4093-9CCF-23C449D3A984}" type="sibTrans" cxnId="{37449F12-BAF7-4F2B-9C4E-3ADC28D2C097}">
      <dgm:prSet/>
      <dgm:spPr/>
      <dgm:t>
        <a:bodyPr/>
        <a:lstStyle/>
        <a:p>
          <a:endParaRPr lang="it-IT"/>
        </a:p>
      </dgm:t>
    </dgm:pt>
    <dgm:pt modelId="{56DA8602-47FF-4485-B40C-EE87A6AC1B0C}">
      <dgm:prSet custT="1"/>
      <dgm:spPr/>
      <dgm:t>
        <a:bodyPr/>
        <a:lstStyle/>
        <a:p>
          <a:r>
            <a:rPr lang="en-US" sz="1400" i="1" dirty="0" err="1"/>
            <a:t>Neighbourhood</a:t>
          </a:r>
          <a:r>
            <a:rPr lang="en-US" sz="1400" i="1" dirty="0"/>
            <a:t>, Development and International Cooperation Instrument</a:t>
          </a:r>
          <a:r>
            <a:rPr lang="en-US" sz="1400" dirty="0"/>
            <a:t> (NDICI) (1 </a:t>
          </a:r>
          <a:r>
            <a:rPr lang="en-US" sz="1400" dirty="0" err="1"/>
            <a:t>mld</a:t>
          </a:r>
          <a:r>
            <a:rPr lang="en-US" sz="1400" dirty="0"/>
            <a:t>. di euro);</a:t>
          </a:r>
          <a:endParaRPr lang="it-IT" sz="1400" dirty="0"/>
        </a:p>
      </dgm:t>
    </dgm:pt>
    <dgm:pt modelId="{BC13DFF2-3161-4A90-ACC8-A7DC9CF0FA09}" type="parTrans" cxnId="{64250455-B463-46C8-90D8-8A6D1AF9FB8C}">
      <dgm:prSet/>
      <dgm:spPr/>
      <dgm:t>
        <a:bodyPr/>
        <a:lstStyle/>
        <a:p>
          <a:endParaRPr lang="it-IT"/>
        </a:p>
      </dgm:t>
    </dgm:pt>
    <dgm:pt modelId="{75C0DF8F-D5FD-44A7-9203-CF4B2249A203}" type="sibTrans" cxnId="{64250455-B463-46C8-90D8-8A6D1AF9FB8C}">
      <dgm:prSet/>
      <dgm:spPr/>
      <dgm:t>
        <a:bodyPr/>
        <a:lstStyle/>
        <a:p>
          <a:endParaRPr lang="it-IT"/>
        </a:p>
      </dgm:t>
    </dgm:pt>
    <dgm:pt modelId="{26506FBE-D225-43AE-98A4-513911AE1A8B}">
      <dgm:prSet custT="1"/>
      <dgm:spPr/>
      <dgm:t>
        <a:bodyPr/>
        <a:lstStyle/>
        <a:p>
          <a:r>
            <a:rPr lang="en-US" sz="1400" dirty="0" err="1"/>
            <a:t>Aiuti</a:t>
          </a:r>
          <a:r>
            <a:rPr lang="en-US" sz="1400" dirty="0"/>
            <a:t> </a:t>
          </a:r>
          <a:r>
            <a:rPr lang="en-US" sz="1400" dirty="0" err="1"/>
            <a:t>umanitari</a:t>
          </a:r>
          <a:r>
            <a:rPr lang="en-US" sz="1400" dirty="0"/>
            <a:t> (0,5 </a:t>
          </a:r>
          <a:r>
            <a:rPr lang="en-US" sz="1400" dirty="0" err="1"/>
            <a:t>mld</a:t>
          </a:r>
          <a:r>
            <a:rPr lang="en-US" sz="1400" dirty="0"/>
            <a:t>. di euro).</a:t>
          </a:r>
          <a:endParaRPr lang="it-IT" sz="1400" dirty="0"/>
        </a:p>
      </dgm:t>
    </dgm:pt>
    <dgm:pt modelId="{C7D4ECB5-3942-41DA-A21A-33678D761043}" type="parTrans" cxnId="{A6C3FA21-C93A-4BE0-9361-7C9526945CC4}">
      <dgm:prSet/>
      <dgm:spPr/>
      <dgm:t>
        <a:bodyPr/>
        <a:lstStyle/>
        <a:p>
          <a:endParaRPr lang="it-IT"/>
        </a:p>
      </dgm:t>
    </dgm:pt>
    <dgm:pt modelId="{2BD7DB72-1E7A-4FEF-B022-0D5BC97CD444}" type="sibTrans" cxnId="{A6C3FA21-C93A-4BE0-9361-7C9526945CC4}">
      <dgm:prSet/>
      <dgm:spPr/>
      <dgm:t>
        <a:bodyPr/>
        <a:lstStyle/>
        <a:p>
          <a:endParaRPr lang="it-IT"/>
        </a:p>
      </dgm:t>
    </dgm:pt>
    <dgm:pt modelId="{D8676FAB-86D4-4867-81F1-8E808CF3E6B8}">
      <dgm:prSet/>
      <dgm:spPr/>
      <dgm:t>
        <a:bodyPr/>
        <a:lstStyle/>
        <a:p>
          <a:pPr algn="just"/>
          <a:r>
            <a:rPr lang="en-US" b="0" dirty="0"/>
            <a:t>Nel </a:t>
          </a:r>
          <a:r>
            <a:rPr lang="en-US" b="0" dirty="0" err="1"/>
            <a:t>Consiglio</a:t>
          </a:r>
          <a:r>
            <a:rPr lang="en-US" b="0" dirty="0"/>
            <a:t> </a:t>
          </a:r>
          <a:r>
            <a:rPr lang="en-US" b="0" dirty="0" err="1"/>
            <a:t>europeo</a:t>
          </a:r>
          <a:r>
            <a:rPr lang="en-US" b="0" dirty="0"/>
            <a:t> del 10 </a:t>
          </a:r>
          <a:r>
            <a:rPr lang="en-US" b="0" dirty="0" err="1"/>
            <a:t>dicembre</a:t>
          </a:r>
          <a:r>
            <a:rPr lang="en-US" b="0" dirty="0"/>
            <a:t> </a:t>
          </a:r>
          <a:r>
            <a:rPr lang="en-US" b="0" dirty="0" err="1"/>
            <a:t>i</a:t>
          </a:r>
          <a:r>
            <a:rPr lang="en-US" b="0" dirty="0"/>
            <a:t> </a:t>
          </a:r>
          <a:r>
            <a:rPr lang="en-US" b="0" dirty="0" err="1"/>
            <a:t>capi</a:t>
          </a:r>
          <a:r>
            <a:rPr lang="en-US" b="0" dirty="0"/>
            <a:t> di </a:t>
          </a:r>
          <a:r>
            <a:rPr lang="en-US" b="0" dirty="0" err="1"/>
            <a:t>Stato</a:t>
          </a:r>
          <a:r>
            <a:rPr lang="en-US" b="0" dirty="0"/>
            <a:t> e di </a:t>
          </a:r>
          <a:r>
            <a:rPr lang="en-US" b="0" dirty="0" err="1"/>
            <a:t>Governo</a:t>
          </a:r>
          <a:r>
            <a:rPr lang="en-US" b="0" dirty="0"/>
            <a:t> </a:t>
          </a:r>
          <a:r>
            <a:rPr lang="en-US" b="0" dirty="0" err="1"/>
            <a:t>hanno</a:t>
          </a:r>
          <a:r>
            <a:rPr lang="en-US" b="0" dirty="0"/>
            <a:t> </a:t>
          </a:r>
          <a:r>
            <a:rPr lang="en-US" b="0" dirty="0" err="1"/>
            <a:t>approvato</a:t>
          </a:r>
          <a:r>
            <a:rPr lang="en-US" b="0" dirty="0"/>
            <a:t> </a:t>
          </a:r>
          <a:r>
            <a:rPr lang="en-US" b="0" dirty="0" err="1"/>
            <a:t>l’accordo</a:t>
          </a:r>
          <a:r>
            <a:rPr lang="en-US" b="0" dirty="0"/>
            <a:t> </a:t>
          </a:r>
          <a:r>
            <a:rPr lang="en-US" b="0" dirty="0" err="1"/>
            <a:t>che</a:t>
          </a:r>
          <a:r>
            <a:rPr lang="en-US" b="0" dirty="0"/>
            <a:t> è </a:t>
          </a:r>
          <a:r>
            <a:rPr lang="en-US" b="0" dirty="0" err="1"/>
            <a:t>stato</a:t>
          </a:r>
          <a:r>
            <a:rPr lang="en-US" b="0" dirty="0"/>
            <a:t> a </a:t>
          </a:r>
          <a:r>
            <a:rPr lang="en-US" b="0" dirty="0" err="1"/>
            <a:t>sua</a:t>
          </a:r>
          <a:r>
            <a:rPr lang="en-US" b="0" dirty="0"/>
            <a:t> volta </a:t>
          </a:r>
          <a:r>
            <a:rPr lang="en-US" b="0" dirty="0" err="1"/>
            <a:t>approvato</a:t>
          </a:r>
          <a:r>
            <a:rPr lang="en-US" b="0" dirty="0"/>
            <a:t> </a:t>
          </a:r>
          <a:r>
            <a:rPr lang="en-US" b="0" dirty="0" err="1"/>
            <a:t>anche</a:t>
          </a:r>
          <a:r>
            <a:rPr lang="en-US" b="0" dirty="0"/>
            <a:t> </a:t>
          </a:r>
          <a:r>
            <a:rPr lang="it-IT" b="0" dirty="0"/>
            <a:t>dal Parlamento europeo riunito in plenaria. </a:t>
          </a:r>
          <a:r>
            <a:rPr lang="it-IT" b="1" dirty="0">
              <a:solidFill>
                <a:schemeClr val="accent4"/>
              </a:solidFill>
            </a:rPr>
            <a:t>Il Regolamento NGEU è stato approvato il 14 dicembre </a:t>
          </a:r>
          <a:r>
            <a:rPr lang="it-IT" i="1" dirty="0"/>
            <a:t>(</a:t>
          </a:r>
          <a:r>
            <a:rPr lang="it-IT" b="0" i="1" baseline="0" dirty="0"/>
            <a:t>Regolamento (UE) 2020/2094 del Consiglio, del 14 dicembre 2020, che istituisce uno strumento dell’Unione europea per la ripresa, a sostegno alla ripresa dell’economia dopo la crisi COVID-19).</a:t>
          </a:r>
          <a:endParaRPr lang="it-IT" dirty="0"/>
        </a:p>
      </dgm:t>
    </dgm:pt>
    <dgm:pt modelId="{D218CC6E-E587-4B0A-869A-EF30B106B5BD}" type="parTrans" cxnId="{08B47A46-C747-4A7B-8274-748F86BF96CC}">
      <dgm:prSet/>
      <dgm:spPr/>
      <dgm:t>
        <a:bodyPr/>
        <a:lstStyle/>
        <a:p>
          <a:endParaRPr lang="it-IT"/>
        </a:p>
      </dgm:t>
    </dgm:pt>
    <dgm:pt modelId="{A18D442C-4DB7-4A16-8113-6919655BB180}" type="sibTrans" cxnId="{08B47A46-C747-4A7B-8274-748F86BF96CC}">
      <dgm:prSet/>
      <dgm:spPr/>
      <dgm:t>
        <a:bodyPr/>
        <a:lstStyle/>
        <a:p>
          <a:endParaRPr lang="it-IT"/>
        </a:p>
      </dgm:t>
    </dgm:pt>
    <dgm:pt modelId="{36B9643D-97D1-4DB8-9700-B5F47D0E6342}" type="pres">
      <dgm:prSet presAssocID="{6F09C8AA-EA8D-40A4-ABBA-72F5AC248B93}" presName="linear" presStyleCnt="0">
        <dgm:presLayoutVars>
          <dgm:animLvl val="lvl"/>
          <dgm:resizeHandles val="exact"/>
        </dgm:presLayoutVars>
      </dgm:prSet>
      <dgm:spPr/>
    </dgm:pt>
    <dgm:pt modelId="{9642F509-5FB3-4D18-BFD6-66AAAB5D513B}" type="pres">
      <dgm:prSet presAssocID="{FA5A3AD0-91F5-42CA-86BF-40B7851B68AB}" presName="parentText" presStyleLbl="node1" presStyleIdx="0" presStyleCnt="3" custLinFactY="-28394" custLinFactNeighborY="-100000">
        <dgm:presLayoutVars>
          <dgm:chMax val="0"/>
          <dgm:bulletEnabled val="1"/>
        </dgm:presLayoutVars>
      </dgm:prSet>
      <dgm:spPr/>
    </dgm:pt>
    <dgm:pt modelId="{4CC8E76B-4F11-41EE-B01E-0F7D53ADE297}" type="pres">
      <dgm:prSet presAssocID="{F9899637-1529-4A51-AA59-8F024BFB558B}" presName="spacer" presStyleCnt="0"/>
      <dgm:spPr/>
    </dgm:pt>
    <dgm:pt modelId="{54752EFA-DFE1-4E32-8327-E60C06BFFA28}" type="pres">
      <dgm:prSet presAssocID="{F6A5FDAB-6383-47C1-A962-75EF7F2968D3}" presName="parentText" presStyleLbl="node1" presStyleIdx="1" presStyleCnt="3" custLinFactNeighborX="87" custLinFactNeighborY="-3897">
        <dgm:presLayoutVars>
          <dgm:chMax val="0"/>
          <dgm:bulletEnabled val="1"/>
        </dgm:presLayoutVars>
      </dgm:prSet>
      <dgm:spPr/>
    </dgm:pt>
    <dgm:pt modelId="{210B3757-D8CD-463F-925B-C46902C36138}" type="pres">
      <dgm:prSet presAssocID="{F6A5FDAB-6383-47C1-A962-75EF7F2968D3}" presName="childText" presStyleLbl="revTx" presStyleIdx="0" presStyleCnt="1">
        <dgm:presLayoutVars>
          <dgm:bulletEnabled val="1"/>
        </dgm:presLayoutVars>
      </dgm:prSet>
      <dgm:spPr/>
    </dgm:pt>
    <dgm:pt modelId="{F69601B7-FCBC-47A7-BD4B-86FB8695C2A4}" type="pres">
      <dgm:prSet presAssocID="{D8676FAB-86D4-4867-81F1-8E808CF3E6B8}" presName="parentText" presStyleLbl="node1" presStyleIdx="2" presStyleCnt="3" custLinFactNeighborY="1948">
        <dgm:presLayoutVars>
          <dgm:chMax val="0"/>
          <dgm:bulletEnabled val="1"/>
        </dgm:presLayoutVars>
      </dgm:prSet>
      <dgm:spPr/>
    </dgm:pt>
  </dgm:ptLst>
  <dgm:cxnLst>
    <dgm:cxn modelId="{46ECA001-59AC-456C-A2C0-C29939C97214}" type="presOf" srcId="{56DA8602-47FF-4485-B40C-EE87A6AC1B0C}" destId="{210B3757-D8CD-463F-925B-C46902C36138}" srcOrd="0" destOrd="7" presId="urn:microsoft.com/office/officeart/2005/8/layout/vList2"/>
    <dgm:cxn modelId="{37449F12-BAF7-4F2B-9C4E-3ADC28D2C097}" srcId="{F6A5FDAB-6383-47C1-A962-75EF7F2968D3}" destId="{FDEDFD43-88C9-45F1-9B24-C07577CBD695}" srcOrd="6" destOrd="0" parTransId="{4F07E361-3FB7-4CF2-B570-7EF4E94AB75D}" sibTransId="{EEEB9C68-129F-4093-9CCF-23C449D3A984}"/>
    <dgm:cxn modelId="{8E5B4E1A-7A98-4722-955E-E272017A8BF1}" type="presOf" srcId="{23699B49-8C75-4FA4-85B8-F6DFC3082730}" destId="{210B3757-D8CD-463F-925B-C46902C36138}" srcOrd="0" destOrd="5" presId="urn:microsoft.com/office/officeart/2005/8/layout/vList2"/>
    <dgm:cxn modelId="{A6C3FA21-C93A-4BE0-9361-7C9526945CC4}" srcId="{F6A5FDAB-6383-47C1-A962-75EF7F2968D3}" destId="{26506FBE-D225-43AE-98A4-513911AE1A8B}" srcOrd="8" destOrd="0" parTransId="{C7D4ECB5-3942-41DA-A21A-33678D761043}" sibTransId="{2BD7DB72-1E7A-4FEF-B022-0D5BC97CD444}"/>
    <dgm:cxn modelId="{9D742223-73B8-473C-9A59-AA46152F58E4}" srcId="{F6A5FDAB-6383-47C1-A962-75EF7F2968D3}" destId="{AEC9FA8B-B16F-4D19-B659-C0E8F3521E98}" srcOrd="1" destOrd="0" parTransId="{FDABF4BE-985B-48C3-9380-571BA8F7B8B3}" sibTransId="{7711C7DB-BD10-415A-8E3C-D148EF04FE3B}"/>
    <dgm:cxn modelId="{1B47B128-C54E-4277-97A9-D060035CD5B1}" srcId="{F6A5FDAB-6383-47C1-A962-75EF7F2968D3}" destId="{7C3A470C-28A9-4094-9517-9863C1761AFD}" srcOrd="2" destOrd="0" parTransId="{5C2558CE-D0D7-473E-A03A-59CB9B0F9851}" sibTransId="{CB45499A-39B0-4029-879F-7E76465D7ECC}"/>
    <dgm:cxn modelId="{BA89483F-006A-4832-B596-1446ECD9A0EF}" srcId="{F6A5FDAB-6383-47C1-A962-75EF7F2968D3}" destId="{D60B39F9-8022-42A8-8C76-626C5B9809B3}" srcOrd="4" destOrd="0" parTransId="{E4A9EF6C-5177-4188-AF58-F278D15A4BEB}" sibTransId="{907CD999-8736-4333-970F-1C3046172E69}"/>
    <dgm:cxn modelId="{08B47A46-C747-4A7B-8274-748F86BF96CC}" srcId="{6F09C8AA-EA8D-40A4-ABBA-72F5AC248B93}" destId="{D8676FAB-86D4-4867-81F1-8E808CF3E6B8}" srcOrd="2" destOrd="0" parTransId="{D218CC6E-E587-4B0A-869A-EF30B106B5BD}" sibTransId="{A18D442C-4DB7-4A16-8113-6919655BB180}"/>
    <dgm:cxn modelId="{E9CD0949-8464-4FDE-9D81-B305E9DB9123}" type="presOf" srcId="{26506FBE-D225-43AE-98A4-513911AE1A8B}" destId="{210B3757-D8CD-463F-925B-C46902C36138}" srcOrd="0" destOrd="8" presId="urn:microsoft.com/office/officeart/2005/8/layout/vList2"/>
    <dgm:cxn modelId="{3009746B-9486-4C59-BCE7-EA7DD9191EB8}" type="presOf" srcId="{AEC9FA8B-B16F-4D19-B659-C0E8F3521E98}" destId="{210B3757-D8CD-463F-925B-C46902C36138}" srcOrd="0" destOrd="1" presId="urn:microsoft.com/office/officeart/2005/8/layout/vList2"/>
    <dgm:cxn modelId="{64250455-B463-46C8-90D8-8A6D1AF9FB8C}" srcId="{F6A5FDAB-6383-47C1-A962-75EF7F2968D3}" destId="{56DA8602-47FF-4485-B40C-EE87A6AC1B0C}" srcOrd="7" destOrd="0" parTransId="{BC13DFF2-3161-4A90-ACC8-A7DC9CF0FA09}" sibTransId="{75C0DF8F-D5FD-44A7-9203-CF4B2249A203}"/>
    <dgm:cxn modelId="{316B4777-FA83-4B79-83C0-1F0CADE5AC3E}" type="presOf" srcId="{7C3A470C-28A9-4094-9517-9863C1761AFD}" destId="{210B3757-D8CD-463F-925B-C46902C36138}" srcOrd="0" destOrd="2" presId="urn:microsoft.com/office/officeart/2005/8/layout/vList2"/>
    <dgm:cxn modelId="{A4700586-6813-481F-B20C-9FE69F6EEBA6}" srcId="{6F09C8AA-EA8D-40A4-ABBA-72F5AC248B93}" destId="{F6A5FDAB-6383-47C1-A962-75EF7F2968D3}" srcOrd="1" destOrd="0" parTransId="{8E3473F0-2DFB-4B5C-BDAC-1834531DDDEF}" sibTransId="{F6DEE623-FE23-47D7-9636-67D2273ED10F}"/>
    <dgm:cxn modelId="{D27EA987-2970-45BB-A4B6-FD0A6FEC6A8D}" srcId="{6F09C8AA-EA8D-40A4-ABBA-72F5AC248B93}" destId="{FA5A3AD0-91F5-42CA-86BF-40B7851B68AB}" srcOrd="0" destOrd="0" parTransId="{7D268865-1798-4FBD-9AD0-A7624F2B4759}" sibTransId="{F9899637-1529-4A51-AA59-8F024BFB558B}"/>
    <dgm:cxn modelId="{9EAB9C8B-B081-462C-9892-6E92BDCA7F92}" type="presOf" srcId="{D60B39F9-8022-42A8-8C76-626C5B9809B3}" destId="{210B3757-D8CD-463F-925B-C46902C36138}" srcOrd="0" destOrd="4" presId="urn:microsoft.com/office/officeart/2005/8/layout/vList2"/>
    <dgm:cxn modelId="{064E3E90-D699-4387-BA0D-A881C7C64205}" srcId="{F6A5FDAB-6383-47C1-A962-75EF7F2968D3}" destId="{23699B49-8C75-4FA4-85B8-F6DFC3082730}" srcOrd="5" destOrd="0" parTransId="{D7A6AC48-6B76-482C-9FD7-67F5157A67BC}" sibTransId="{27566976-161A-4D80-81B9-471DF197C3C2}"/>
    <dgm:cxn modelId="{F09C03A5-14BF-45DA-B553-7AEA578D904B}" type="presOf" srcId="{F6A5FDAB-6383-47C1-A962-75EF7F2968D3}" destId="{54752EFA-DFE1-4E32-8327-E60C06BFFA28}" srcOrd="0" destOrd="0" presId="urn:microsoft.com/office/officeart/2005/8/layout/vList2"/>
    <dgm:cxn modelId="{0A14F2AA-0240-45A7-91EF-F7CC7A9F6613}" type="presOf" srcId="{3FB3DF2A-E15D-439A-BF3E-0014361A70F1}" destId="{210B3757-D8CD-463F-925B-C46902C36138}" srcOrd="0" destOrd="3" presId="urn:microsoft.com/office/officeart/2005/8/layout/vList2"/>
    <dgm:cxn modelId="{CDBC7BAB-CF42-418C-B6E0-97C2F6A77354}" srcId="{F6A5FDAB-6383-47C1-A962-75EF7F2968D3}" destId="{3FB3DF2A-E15D-439A-BF3E-0014361A70F1}" srcOrd="3" destOrd="0" parTransId="{D1939CDC-202D-4591-BA7F-F77BF1635342}" sibTransId="{145EB263-A394-40D9-85F3-801B30D3476B}"/>
    <dgm:cxn modelId="{618879AF-F9AE-42CC-A7E6-0F0BB591B5B4}" type="presOf" srcId="{6F09C8AA-EA8D-40A4-ABBA-72F5AC248B93}" destId="{36B9643D-97D1-4DB8-9700-B5F47D0E6342}" srcOrd="0" destOrd="0" presId="urn:microsoft.com/office/officeart/2005/8/layout/vList2"/>
    <dgm:cxn modelId="{049B40B0-9AC4-471C-95CC-DB7078218965}" type="presOf" srcId="{FA5A3AD0-91F5-42CA-86BF-40B7851B68AB}" destId="{9642F509-5FB3-4D18-BFD6-66AAAB5D513B}" srcOrd="0" destOrd="0" presId="urn:microsoft.com/office/officeart/2005/8/layout/vList2"/>
    <dgm:cxn modelId="{86F031B2-74D2-4334-B24D-1E7D44B9A737}" type="presOf" srcId="{FDEDFD43-88C9-45F1-9B24-C07577CBD695}" destId="{210B3757-D8CD-463F-925B-C46902C36138}" srcOrd="0" destOrd="6" presId="urn:microsoft.com/office/officeart/2005/8/layout/vList2"/>
    <dgm:cxn modelId="{83769EDE-3674-4673-83C9-F090ACBE3EDF}" type="presOf" srcId="{49BF4CF1-14F0-4E90-81ED-9CB83E8E043F}" destId="{210B3757-D8CD-463F-925B-C46902C36138}" srcOrd="0" destOrd="0" presId="urn:microsoft.com/office/officeart/2005/8/layout/vList2"/>
    <dgm:cxn modelId="{7A4503EA-1545-4CE0-91DF-EA036EECBEF1}" type="presOf" srcId="{D8676FAB-86D4-4867-81F1-8E808CF3E6B8}" destId="{F69601B7-FCBC-47A7-BD4B-86FB8695C2A4}" srcOrd="0" destOrd="0" presId="urn:microsoft.com/office/officeart/2005/8/layout/vList2"/>
    <dgm:cxn modelId="{1BA59BF3-CCBA-4573-A002-38EC8119D470}" srcId="{F6A5FDAB-6383-47C1-A962-75EF7F2968D3}" destId="{49BF4CF1-14F0-4E90-81ED-9CB83E8E043F}" srcOrd="0" destOrd="0" parTransId="{C6AC470A-038B-4B3D-AB1B-35638040B56D}" sibTransId="{F0EFC6CC-2E5A-4D45-BC5C-5836DEE6BD35}"/>
    <dgm:cxn modelId="{8390EF4B-337D-4926-BA9D-45D2955FEEAF}" type="presParOf" srcId="{36B9643D-97D1-4DB8-9700-B5F47D0E6342}" destId="{9642F509-5FB3-4D18-BFD6-66AAAB5D513B}" srcOrd="0" destOrd="0" presId="urn:microsoft.com/office/officeart/2005/8/layout/vList2"/>
    <dgm:cxn modelId="{739BE6A1-2F06-4553-A7CD-4A183306DC39}" type="presParOf" srcId="{36B9643D-97D1-4DB8-9700-B5F47D0E6342}" destId="{4CC8E76B-4F11-41EE-B01E-0F7D53ADE297}" srcOrd="1" destOrd="0" presId="urn:microsoft.com/office/officeart/2005/8/layout/vList2"/>
    <dgm:cxn modelId="{CE5880B6-44EE-42EA-A00E-F02D888F09EF}" type="presParOf" srcId="{36B9643D-97D1-4DB8-9700-B5F47D0E6342}" destId="{54752EFA-DFE1-4E32-8327-E60C06BFFA28}" srcOrd="2" destOrd="0" presId="urn:microsoft.com/office/officeart/2005/8/layout/vList2"/>
    <dgm:cxn modelId="{1B2953E3-912F-4C86-9357-755F5FC43AF3}" type="presParOf" srcId="{36B9643D-97D1-4DB8-9700-B5F47D0E6342}" destId="{210B3757-D8CD-463F-925B-C46902C36138}" srcOrd="3" destOrd="0" presId="urn:microsoft.com/office/officeart/2005/8/layout/vList2"/>
    <dgm:cxn modelId="{3E1AA628-0F0F-43D7-88C4-8E4992E73F63}" type="presParOf" srcId="{36B9643D-97D1-4DB8-9700-B5F47D0E6342}" destId="{F69601B7-FCBC-47A7-BD4B-86FB8695C2A4}"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FB50C6DD-0B02-4126-89FE-1D9E758882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F9975A42-F9B7-4241-B458-34D39A6F0BDF}">
      <dgm:prSet custT="1"/>
      <dgm:spPr/>
      <dgm:t>
        <a:bodyPr/>
        <a:lstStyle/>
        <a:p>
          <a:pPr algn="just"/>
          <a:r>
            <a:rPr lang="it-IT" sz="1400" b="1" dirty="0"/>
            <a:t>(art.29) </a:t>
          </a:r>
          <a:r>
            <a:rPr lang="it-IT" sz="1400" b="1" dirty="0">
              <a:solidFill>
                <a:schemeClr val="accent4"/>
              </a:solidFill>
            </a:rPr>
            <a:t>Lo Stato membro interessato riferisce su base trimestrale nel processo del semestre europeo </a:t>
          </a:r>
          <a:r>
            <a:rPr lang="it-IT" sz="1400" dirty="0"/>
            <a:t>in merito ai progressi compiuti nella realizzazione degli impegni di riforma; le </a:t>
          </a:r>
          <a:r>
            <a:rPr lang="it-IT" sz="1400" b="1" dirty="0"/>
            <a:t>relazioni trimestrali</a:t>
          </a:r>
          <a:r>
            <a:rPr lang="it-IT" sz="1400" dirty="0"/>
            <a:t> devono essere adeguatamente rispecchiate nei Programmi nazionali di riforma. È inoltre prevista un’apposita comunicazione al Parlamento europeo e al Consiglio.</a:t>
          </a:r>
        </a:p>
      </dgm:t>
    </dgm:pt>
    <dgm:pt modelId="{9643630A-72B2-4FAC-97C7-DB12581513B0}" type="parTrans" cxnId="{AEA1BFD7-6100-412A-BDD3-B8379EDAAB6F}">
      <dgm:prSet/>
      <dgm:spPr/>
      <dgm:t>
        <a:bodyPr/>
        <a:lstStyle/>
        <a:p>
          <a:endParaRPr lang="it-IT"/>
        </a:p>
      </dgm:t>
    </dgm:pt>
    <dgm:pt modelId="{F8BC1046-D6FA-444B-85F7-AF9135C4E191}" type="sibTrans" cxnId="{AEA1BFD7-6100-412A-BDD3-B8379EDAAB6F}">
      <dgm:prSet/>
      <dgm:spPr/>
      <dgm:t>
        <a:bodyPr/>
        <a:lstStyle/>
        <a:p>
          <a:endParaRPr lang="it-IT"/>
        </a:p>
      </dgm:t>
    </dgm:pt>
    <dgm:pt modelId="{91C25787-D57B-4B58-8281-76884A472DF8}">
      <dgm:prSet custT="1"/>
      <dgm:spPr/>
      <dgm:t>
        <a:bodyPr/>
        <a:lstStyle/>
        <a:p>
          <a:pPr algn="just"/>
          <a:r>
            <a:rPr lang="it-IT" sz="1400" b="1" dirty="0">
              <a:solidFill>
                <a:schemeClr val="accent4"/>
              </a:solidFill>
            </a:rPr>
            <a:t>La Commissione sorveglia l'attuazione </a:t>
          </a:r>
          <a:r>
            <a:rPr lang="it-IT" sz="1400" dirty="0"/>
            <a:t>del dispositivo e misura il raggiungimento degli obiettivi mediante target e relativi indicatori.</a:t>
          </a:r>
        </a:p>
      </dgm:t>
    </dgm:pt>
    <dgm:pt modelId="{D708089A-C1A7-49F8-A745-427B41CCE885}" type="parTrans" cxnId="{E6DC87FA-89F0-4464-9511-4E6207EBAAC6}">
      <dgm:prSet/>
      <dgm:spPr/>
      <dgm:t>
        <a:bodyPr/>
        <a:lstStyle/>
        <a:p>
          <a:endParaRPr lang="it-IT"/>
        </a:p>
      </dgm:t>
    </dgm:pt>
    <dgm:pt modelId="{88B5FACA-314D-49C8-B070-E4E4398E76E9}" type="sibTrans" cxnId="{E6DC87FA-89F0-4464-9511-4E6207EBAAC6}">
      <dgm:prSet/>
      <dgm:spPr/>
      <dgm:t>
        <a:bodyPr/>
        <a:lstStyle/>
        <a:p>
          <a:endParaRPr lang="it-IT"/>
        </a:p>
      </dgm:t>
    </dgm:pt>
    <dgm:pt modelId="{622DE04B-615E-4A33-B256-5DEECDA1068B}">
      <dgm:prSet custT="1"/>
      <dgm:spPr/>
      <dgm:t>
        <a:bodyPr/>
        <a:lstStyle/>
        <a:p>
          <a:pPr algn="just"/>
          <a:r>
            <a:rPr lang="it-IT" sz="900" b="1" dirty="0"/>
            <a:t>(</a:t>
          </a:r>
          <a:r>
            <a:rPr lang="it-IT" sz="1200" b="1" dirty="0"/>
            <a:t>art.30) </a:t>
          </a:r>
          <a:r>
            <a:rPr lang="it-IT" sz="1200" dirty="0"/>
            <a:t>La Commissione istituisce </a:t>
          </a:r>
          <a:r>
            <a:rPr lang="it-IT" sz="1200" b="1" dirty="0"/>
            <a:t>un </a:t>
          </a:r>
          <a:r>
            <a:rPr lang="it-IT" sz="1200" b="1" dirty="0">
              <a:solidFill>
                <a:schemeClr val="accent4"/>
              </a:solidFill>
            </a:rPr>
            <a:t>quadro di valutazione della ripresa e della resilienza («quadro di valutazione») </a:t>
          </a:r>
          <a:r>
            <a:rPr lang="it-IT" sz="1200" dirty="0"/>
            <a:t>che illustra i progressi dell'attuazione dei piani per la ripresa e la resilienza degli Stati membri in ciascuno dei sei pilastri di cui all'articolo 3. Il quadro di valutazione costituisce il sistema di comunicazione dei risultati del dispositivo. Alla Commissione è conferito il potere di adottare un atto delegato a norma dell'articolo 33 per integrare il presente regolamento definendo gli elementi dettagliati del quadro di valutazione al fine di illustrare i progressi dell'attuazione dei piani per la ripresa e la resilienza. Il quadro di valutazione delinea inoltre i progressi dell'attuazione dei piani per la ripresa e la resilienza in relazione agli indicatori comuni. Il </a:t>
          </a:r>
          <a:r>
            <a:rPr lang="it-IT" sz="1200" b="1" dirty="0">
              <a:solidFill>
                <a:schemeClr val="accent4"/>
              </a:solidFill>
            </a:rPr>
            <a:t>quadro di valutazione è operativo entro dicembre 2021 </a:t>
          </a:r>
          <a:r>
            <a:rPr lang="it-IT" sz="1200" b="0" dirty="0">
              <a:solidFill>
                <a:schemeClr val="bg1"/>
              </a:solidFill>
            </a:rPr>
            <a:t>ed</a:t>
          </a:r>
          <a:r>
            <a:rPr lang="it-IT" sz="1200" b="1" dirty="0">
              <a:solidFill>
                <a:schemeClr val="accent4"/>
              </a:solidFill>
            </a:rPr>
            <a:t> </a:t>
          </a:r>
          <a:r>
            <a:rPr lang="it-IT" sz="1200" dirty="0"/>
            <a:t>è aggiornato dalla Commissione due volte l'anno. Il quadro di valutazione è messo a disposizione del pubblico su un sito web o su un portale Internet.</a:t>
          </a:r>
        </a:p>
      </dgm:t>
    </dgm:pt>
    <dgm:pt modelId="{E10D13E6-6FD5-41D4-A8EA-4A5AFC7DD7B2}" type="parTrans" cxnId="{538932C5-D39B-4E47-8653-02E6B39EDD64}">
      <dgm:prSet/>
      <dgm:spPr/>
      <dgm:t>
        <a:bodyPr/>
        <a:lstStyle/>
        <a:p>
          <a:endParaRPr lang="it-IT"/>
        </a:p>
      </dgm:t>
    </dgm:pt>
    <dgm:pt modelId="{E8867370-E5C6-47FB-B307-E71EB243D708}" type="sibTrans" cxnId="{538932C5-D39B-4E47-8653-02E6B39EDD64}">
      <dgm:prSet/>
      <dgm:spPr/>
      <dgm:t>
        <a:bodyPr/>
        <a:lstStyle/>
        <a:p>
          <a:endParaRPr lang="it-IT"/>
        </a:p>
      </dgm:t>
    </dgm:pt>
    <dgm:pt modelId="{3BF64EAF-B237-457D-A750-795A6F819485}">
      <dgm:prSet custT="1"/>
      <dgm:spPr/>
      <dgm:t>
        <a:bodyPr/>
        <a:lstStyle/>
        <a:p>
          <a:pPr algn="just"/>
          <a:r>
            <a:rPr lang="it-IT" sz="500" b="1" dirty="0"/>
            <a:t>(</a:t>
          </a:r>
          <a:r>
            <a:rPr lang="it-IT" sz="1200" b="1" dirty="0"/>
            <a:t>art.31) </a:t>
          </a:r>
          <a:r>
            <a:rPr lang="it-IT" sz="1200" b="1" dirty="0">
              <a:solidFill>
                <a:schemeClr val="accent4"/>
              </a:solidFill>
            </a:rPr>
            <a:t>La Commissione presenta al Parlamento europeo e al Consiglio una relazione annuale in merito all'attuazione </a:t>
          </a:r>
          <a:r>
            <a:rPr lang="it-IT" sz="1200" dirty="0"/>
            <a:t>del dispositivo contenente informazioni sullo stato dell'attuazione dei traguardi e degli obiettivi, sullo stato dei pagamenti e delle relative sospensioni nonché sul contributo del dispositivo agli obiettivi climatici e digitali</a:t>
          </a:r>
          <a:r>
            <a:rPr lang="it-IT" sz="500" dirty="0"/>
            <a:t>.</a:t>
          </a:r>
        </a:p>
      </dgm:t>
    </dgm:pt>
    <dgm:pt modelId="{13E3E1B6-0BE4-4347-B6C9-2252A8E1A0D3}" type="parTrans" cxnId="{53157C3E-15A3-4A00-BD1F-B8920231C9C2}">
      <dgm:prSet/>
      <dgm:spPr/>
      <dgm:t>
        <a:bodyPr/>
        <a:lstStyle/>
        <a:p>
          <a:endParaRPr lang="it-IT"/>
        </a:p>
      </dgm:t>
    </dgm:pt>
    <dgm:pt modelId="{F0FE537E-CC3C-44B5-BA93-39ECE1441B2A}" type="sibTrans" cxnId="{53157C3E-15A3-4A00-BD1F-B8920231C9C2}">
      <dgm:prSet/>
      <dgm:spPr/>
      <dgm:t>
        <a:bodyPr/>
        <a:lstStyle/>
        <a:p>
          <a:endParaRPr lang="it-IT"/>
        </a:p>
      </dgm:t>
    </dgm:pt>
    <dgm:pt modelId="{DA744556-C6C2-4C68-BB25-520768AF4CD0}">
      <dgm:prSet custT="1"/>
      <dgm:spPr/>
      <dgm:t>
        <a:bodyPr/>
        <a:lstStyle/>
        <a:p>
          <a:pPr algn="just"/>
          <a:r>
            <a:rPr lang="it-IT" sz="1200" b="1" dirty="0"/>
            <a:t>(art.32) </a:t>
          </a:r>
          <a:r>
            <a:rPr lang="it-IT" sz="1200" b="1" dirty="0">
              <a:solidFill>
                <a:schemeClr val="accent4"/>
              </a:solidFill>
            </a:rPr>
            <a:t>Tre anni dopo l'entrata in vigore del regolamento la Commissione presenterà al Parlamento europeo, al Consiglio, al Comitato economico e sociale europeo e al Comitato delle regioni una relazione di valutazione indipendente sulla sua attuazione</a:t>
          </a:r>
          <a:r>
            <a:rPr lang="it-IT" sz="1200" dirty="0"/>
            <a:t>, corredata di una relazione di valutazione ex-post indipendente entro il 31 dicembre 2028. La Relazione esaminerà la misura in cui sono stati conseguiti gli obiettivi, l'efficienza nell'uso delle risorse e il valore aggiunto europeo e valuterà inoltre se tutti gli obiettivi e tutte le azioni siano ancora pertinenti. La relazione ex post dovrà comprendere una valutazione globale del Dispositivo e informazioni sul suo impatto nel lungo periodo.</a:t>
          </a:r>
        </a:p>
      </dgm:t>
    </dgm:pt>
    <dgm:pt modelId="{6DC510A6-6293-4A61-A062-4EE7FACDF6AE}" type="parTrans" cxnId="{01FEC1BC-CFCC-4FC6-8DE8-087439E2408E}">
      <dgm:prSet/>
      <dgm:spPr/>
      <dgm:t>
        <a:bodyPr/>
        <a:lstStyle/>
        <a:p>
          <a:endParaRPr lang="it-IT"/>
        </a:p>
      </dgm:t>
    </dgm:pt>
    <dgm:pt modelId="{ADB9790A-035F-4AC5-B8F9-E0C7CBA0265C}" type="sibTrans" cxnId="{01FEC1BC-CFCC-4FC6-8DE8-087439E2408E}">
      <dgm:prSet/>
      <dgm:spPr/>
      <dgm:t>
        <a:bodyPr/>
        <a:lstStyle/>
        <a:p>
          <a:endParaRPr lang="it-IT"/>
        </a:p>
      </dgm:t>
    </dgm:pt>
    <dgm:pt modelId="{E7A40E98-31F1-471F-871F-7501B7FCAE1D}" type="pres">
      <dgm:prSet presAssocID="{FB50C6DD-0B02-4126-89FE-1D9E7588825D}" presName="linear" presStyleCnt="0">
        <dgm:presLayoutVars>
          <dgm:animLvl val="lvl"/>
          <dgm:resizeHandles val="exact"/>
        </dgm:presLayoutVars>
      </dgm:prSet>
      <dgm:spPr/>
    </dgm:pt>
    <dgm:pt modelId="{0EA083D2-E34C-429F-ACB9-573F49534FA4}" type="pres">
      <dgm:prSet presAssocID="{F9975A42-F9B7-4241-B458-34D39A6F0BDF}" presName="parentText" presStyleLbl="node1" presStyleIdx="0" presStyleCnt="5" custLinFactY="-21332" custLinFactNeighborX="-212" custLinFactNeighborY="-100000">
        <dgm:presLayoutVars>
          <dgm:chMax val="0"/>
          <dgm:bulletEnabled val="1"/>
        </dgm:presLayoutVars>
      </dgm:prSet>
      <dgm:spPr/>
    </dgm:pt>
    <dgm:pt modelId="{DC07E112-AAF6-41CA-BFEE-3D60AE7D203C}" type="pres">
      <dgm:prSet presAssocID="{F8BC1046-D6FA-444B-85F7-AF9135C4E191}" presName="spacer" presStyleCnt="0"/>
      <dgm:spPr/>
    </dgm:pt>
    <dgm:pt modelId="{0DB1E833-4466-4A71-ACE2-513111244052}" type="pres">
      <dgm:prSet presAssocID="{91C25787-D57B-4B58-8281-76884A472DF8}" presName="parentText" presStyleLbl="node1" presStyleIdx="1" presStyleCnt="5" custScaleY="36162" custLinFactY="-14336" custLinFactNeighborX="-212" custLinFactNeighborY="-100000">
        <dgm:presLayoutVars>
          <dgm:chMax val="0"/>
          <dgm:bulletEnabled val="1"/>
        </dgm:presLayoutVars>
      </dgm:prSet>
      <dgm:spPr/>
    </dgm:pt>
    <dgm:pt modelId="{B451336C-5EB3-4BA4-B8D0-8970FBA9AB01}" type="pres">
      <dgm:prSet presAssocID="{88B5FACA-314D-49C8-B070-E4E4398E76E9}" presName="spacer" presStyleCnt="0"/>
      <dgm:spPr/>
    </dgm:pt>
    <dgm:pt modelId="{D01F9C7A-61BA-4658-A6C8-0B36901F18C5}" type="pres">
      <dgm:prSet presAssocID="{622DE04B-615E-4A33-B256-5DEECDA1068B}" presName="parentText" presStyleLbl="node1" presStyleIdx="2" presStyleCnt="5" custScaleY="117383" custLinFactY="-13262" custLinFactNeighborX="-212" custLinFactNeighborY="-100000">
        <dgm:presLayoutVars>
          <dgm:chMax val="0"/>
          <dgm:bulletEnabled val="1"/>
        </dgm:presLayoutVars>
      </dgm:prSet>
      <dgm:spPr/>
    </dgm:pt>
    <dgm:pt modelId="{12D1DFDF-99C6-4645-AB27-A2753CF0C2FF}" type="pres">
      <dgm:prSet presAssocID="{E8867370-E5C6-47FB-B307-E71EB243D708}" presName="spacer" presStyleCnt="0"/>
      <dgm:spPr/>
    </dgm:pt>
    <dgm:pt modelId="{435D4349-3FE5-4952-8ABE-17705ABFD8E3}" type="pres">
      <dgm:prSet presAssocID="{3BF64EAF-B237-457D-A750-795A6F819485}" presName="parentText" presStyleLbl="node1" presStyleIdx="3" presStyleCnt="5" custScaleY="49725" custLinFactY="-9830" custLinFactNeighborX="466" custLinFactNeighborY="-100000">
        <dgm:presLayoutVars>
          <dgm:chMax val="0"/>
          <dgm:bulletEnabled val="1"/>
        </dgm:presLayoutVars>
      </dgm:prSet>
      <dgm:spPr/>
    </dgm:pt>
    <dgm:pt modelId="{E6615A7B-C73E-41E2-8DE2-5685BEED32A9}" type="pres">
      <dgm:prSet presAssocID="{F0FE537E-CC3C-44B5-BA93-39ECE1441B2A}" presName="spacer" presStyleCnt="0"/>
      <dgm:spPr/>
    </dgm:pt>
    <dgm:pt modelId="{4B519F58-9488-475D-96BE-261679A16F77}" type="pres">
      <dgm:prSet presAssocID="{DA744556-C6C2-4C68-BB25-520768AF4CD0}" presName="parentText" presStyleLbl="node1" presStyleIdx="4" presStyleCnt="5" custLinFactY="27892" custLinFactNeighborX="-212" custLinFactNeighborY="100000">
        <dgm:presLayoutVars>
          <dgm:chMax val="0"/>
          <dgm:bulletEnabled val="1"/>
        </dgm:presLayoutVars>
      </dgm:prSet>
      <dgm:spPr/>
    </dgm:pt>
  </dgm:ptLst>
  <dgm:cxnLst>
    <dgm:cxn modelId="{FD838224-4F03-4EEA-AC8D-85904F10F2FE}" type="presOf" srcId="{91C25787-D57B-4B58-8281-76884A472DF8}" destId="{0DB1E833-4466-4A71-ACE2-513111244052}" srcOrd="0" destOrd="0" presId="urn:microsoft.com/office/officeart/2005/8/layout/vList2"/>
    <dgm:cxn modelId="{53157C3E-15A3-4A00-BD1F-B8920231C9C2}" srcId="{FB50C6DD-0B02-4126-89FE-1D9E7588825D}" destId="{3BF64EAF-B237-457D-A750-795A6F819485}" srcOrd="3" destOrd="0" parTransId="{13E3E1B6-0BE4-4347-B6C9-2252A8E1A0D3}" sibTransId="{F0FE537E-CC3C-44B5-BA93-39ECE1441B2A}"/>
    <dgm:cxn modelId="{57C21F4E-5752-4973-BB22-04335FB3F20B}" type="presOf" srcId="{622DE04B-615E-4A33-B256-5DEECDA1068B}" destId="{D01F9C7A-61BA-4658-A6C8-0B36901F18C5}" srcOrd="0" destOrd="0" presId="urn:microsoft.com/office/officeart/2005/8/layout/vList2"/>
    <dgm:cxn modelId="{1A186B95-A0F0-4892-940C-46A3401BEB82}" type="presOf" srcId="{FB50C6DD-0B02-4126-89FE-1D9E7588825D}" destId="{E7A40E98-31F1-471F-871F-7501B7FCAE1D}" srcOrd="0" destOrd="0" presId="urn:microsoft.com/office/officeart/2005/8/layout/vList2"/>
    <dgm:cxn modelId="{D2A6F6A0-D46E-41EE-B0BD-761EE2A8B62D}" type="presOf" srcId="{DA744556-C6C2-4C68-BB25-520768AF4CD0}" destId="{4B519F58-9488-475D-96BE-261679A16F77}" srcOrd="0" destOrd="0" presId="urn:microsoft.com/office/officeart/2005/8/layout/vList2"/>
    <dgm:cxn modelId="{E79C1FAA-2310-47DE-B4DD-784142383380}" type="presOf" srcId="{3BF64EAF-B237-457D-A750-795A6F819485}" destId="{435D4349-3FE5-4952-8ABE-17705ABFD8E3}" srcOrd="0" destOrd="0" presId="urn:microsoft.com/office/officeart/2005/8/layout/vList2"/>
    <dgm:cxn modelId="{01FEC1BC-CFCC-4FC6-8DE8-087439E2408E}" srcId="{FB50C6DD-0B02-4126-89FE-1D9E7588825D}" destId="{DA744556-C6C2-4C68-BB25-520768AF4CD0}" srcOrd="4" destOrd="0" parTransId="{6DC510A6-6293-4A61-A062-4EE7FACDF6AE}" sibTransId="{ADB9790A-035F-4AC5-B8F9-E0C7CBA0265C}"/>
    <dgm:cxn modelId="{538932C5-D39B-4E47-8653-02E6B39EDD64}" srcId="{FB50C6DD-0B02-4126-89FE-1D9E7588825D}" destId="{622DE04B-615E-4A33-B256-5DEECDA1068B}" srcOrd="2" destOrd="0" parTransId="{E10D13E6-6FD5-41D4-A8EA-4A5AFC7DD7B2}" sibTransId="{E8867370-E5C6-47FB-B307-E71EB243D708}"/>
    <dgm:cxn modelId="{D9F60CD0-D6E7-4E37-94FB-F4BEF8A3E6C6}" type="presOf" srcId="{F9975A42-F9B7-4241-B458-34D39A6F0BDF}" destId="{0EA083D2-E34C-429F-ACB9-573F49534FA4}" srcOrd="0" destOrd="0" presId="urn:microsoft.com/office/officeart/2005/8/layout/vList2"/>
    <dgm:cxn modelId="{AEA1BFD7-6100-412A-BDD3-B8379EDAAB6F}" srcId="{FB50C6DD-0B02-4126-89FE-1D9E7588825D}" destId="{F9975A42-F9B7-4241-B458-34D39A6F0BDF}" srcOrd="0" destOrd="0" parTransId="{9643630A-72B2-4FAC-97C7-DB12581513B0}" sibTransId="{F8BC1046-D6FA-444B-85F7-AF9135C4E191}"/>
    <dgm:cxn modelId="{E6DC87FA-89F0-4464-9511-4E6207EBAAC6}" srcId="{FB50C6DD-0B02-4126-89FE-1D9E7588825D}" destId="{91C25787-D57B-4B58-8281-76884A472DF8}" srcOrd="1" destOrd="0" parTransId="{D708089A-C1A7-49F8-A745-427B41CCE885}" sibTransId="{88B5FACA-314D-49C8-B070-E4E4398E76E9}"/>
    <dgm:cxn modelId="{8A0C6BF2-0B6A-4056-9C16-3326488C6C9B}" type="presParOf" srcId="{E7A40E98-31F1-471F-871F-7501B7FCAE1D}" destId="{0EA083D2-E34C-429F-ACB9-573F49534FA4}" srcOrd="0" destOrd="0" presId="urn:microsoft.com/office/officeart/2005/8/layout/vList2"/>
    <dgm:cxn modelId="{D3BA1AA3-751C-4BC1-8EF6-5F790827E5FA}" type="presParOf" srcId="{E7A40E98-31F1-471F-871F-7501B7FCAE1D}" destId="{DC07E112-AAF6-41CA-BFEE-3D60AE7D203C}" srcOrd="1" destOrd="0" presId="urn:microsoft.com/office/officeart/2005/8/layout/vList2"/>
    <dgm:cxn modelId="{14B8BE1B-A47D-4011-9142-3D9F66E9E913}" type="presParOf" srcId="{E7A40E98-31F1-471F-871F-7501B7FCAE1D}" destId="{0DB1E833-4466-4A71-ACE2-513111244052}" srcOrd="2" destOrd="0" presId="urn:microsoft.com/office/officeart/2005/8/layout/vList2"/>
    <dgm:cxn modelId="{BD0AA66F-D9EE-4CD6-871D-79F3A1850548}" type="presParOf" srcId="{E7A40E98-31F1-471F-871F-7501B7FCAE1D}" destId="{B451336C-5EB3-4BA4-B8D0-8970FBA9AB01}" srcOrd="3" destOrd="0" presId="urn:microsoft.com/office/officeart/2005/8/layout/vList2"/>
    <dgm:cxn modelId="{4F3EDA6D-B445-4A46-A233-5100DE9E7F42}" type="presParOf" srcId="{E7A40E98-31F1-471F-871F-7501B7FCAE1D}" destId="{D01F9C7A-61BA-4658-A6C8-0B36901F18C5}" srcOrd="4" destOrd="0" presId="urn:microsoft.com/office/officeart/2005/8/layout/vList2"/>
    <dgm:cxn modelId="{CE592EEE-22E3-4F94-A01F-268FE3009642}" type="presParOf" srcId="{E7A40E98-31F1-471F-871F-7501B7FCAE1D}" destId="{12D1DFDF-99C6-4645-AB27-A2753CF0C2FF}" srcOrd="5" destOrd="0" presId="urn:microsoft.com/office/officeart/2005/8/layout/vList2"/>
    <dgm:cxn modelId="{BA823F46-4C44-4A7B-9C6A-4347798A996E}" type="presParOf" srcId="{E7A40E98-31F1-471F-871F-7501B7FCAE1D}" destId="{435D4349-3FE5-4952-8ABE-17705ABFD8E3}" srcOrd="6" destOrd="0" presId="urn:microsoft.com/office/officeart/2005/8/layout/vList2"/>
    <dgm:cxn modelId="{71B29D16-6CD2-4112-94E2-555B36037475}" type="presParOf" srcId="{E7A40E98-31F1-471F-871F-7501B7FCAE1D}" destId="{E6615A7B-C73E-41E2-8DE2-5685BEED32A9}" srcOrd="7" destOrd="0" presId="urn:microsoft.com/office/officeart/2005/8/layout/vList2"/>
    <dgm:cxn modelId="{E1EA12FB-F3C5-4F58-9970-B8F310D11A17}" type="presParOf" srcId="{E7A40E98-31F1-471F-871F-7501B7FCAE1D}" destId="{4B519F58-9488-475D-96BE-261679A16F77}"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43AF50C-47CA-4504-B80D-DDFB688F84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5444DD5-E61E-4385-9F2F-73473F30197E}">
      <dgm:prSet/>
      <dgm:spPr/>
      <dgm:t>
        <a:bodyPr/>
        <a:lstStyle/>
        <a:p>
          <a:r>
            <a:rPr lang="it-IT" b="1" i="0" baseline="0"/>
            <a:t>Il dispositivo per la ripresa e la resilienza – I Piani per la ripresa e la resilienza </a:t>
          </a:r>
          <a:endParaRPr lang="it-IT"/>
        </a:p>
      </dgm:t>
    </dgm:pt>
    <dgm:pt modelId="{3C36456F-A6D9-468F-8293-DB927306851D}" type="parTrans" cxnId="{69C00A23-2E4C-4A51-8BFA-23E6B4F511A7}">
      <dgm:prSet/>
      <dgm:spPr/>
      <dgm:t>
        <a:bodyPr/>
        <a:lstStyle/>
        <a:p>
          <a:endParaRPr lang="it-IT"/>
        </a:p>
      </dgm:t>
    </dgm:pt>
    <dgm:pt modelId="{2BB1C4B1-BCCE-4ECB-B3A1-E6FE2BE4611A}" type="sibTrans" cxnId="{69C00A23-2E4C-4A51-8BFA-23E6B4F511A7}">
      <dgm:prSet/>
      <dgm:spPr/>
      <dgm:t>
        <a:bodyPr/>
        <a:lstStyle/>
        <a:p>
          <a:endParaRPr lang="it-IT"/>
        </a:p>
      </dgm:t>
    </dgm:pt>
    <dgm:pt modelId="{D59AE9A9-75AB-4B09-93D3-94C63D68EB51}" type="pres">
      <dgm:prSet presAssocID="{243AF50C-47CA-4504-B80D-DDFB688F84E5}" presName="linear" presStyleCnt="0">
        <dgm:presLayoutVars>
          <dgm:animLvl val="lvl"/>
          <dgm:resizeHandles val="exact"/>
        </dgm:presLayoutVars>
      </dgm:prSet>
      <dgm:spPr/>
    </dgm:pt>
    <dgm:pt modelId="{566A17EB-BF22-4DB4-BECC-8A0C9585A15A}" type="pres">
      <dgm:prSet presAssocID="{35444DD5-E61E-4385-9F2F-73473F30197E}" presName="parentText" presStyleLbl="node1" presStyleIdx="0" presStyleCnt="1" custLinFactNeighborX="499" custLinFactNeighborY="-46829">
        <dgm:presLayoutVars>
          <dgm:chMax val="0"/>
          <dgm:bulletEnabled val="1"/>
        </dgm:presLayoutVars>
      </dgm:prSet>
      <dgm:spPr/>
    </dgm:pt>
  </dgm:ptLst>
  <dgm:cxnLst>
    <dgm:cxn modelId="{69C00A23-2E4C-4A51-8BFA-23E6B4F511A7}" srcId="{243AF50C-47CA-4504-B80D-DDFB688F84E5}" destId="{35444DD5-E61E-4385-9F2F-73473F30197E}" srcOrd="0" destOrd="0" parTransId="{3C36456F-A6D9-468F-8293-DB927306851D}" sibTransId="{2BB1C4B1-BCCE-4ECB-B3A1-E6FE2BE4611A}"/>
    <dgm:cxn modelId="{12855E24-50DB-4A18-BA8A-0EEF6702B009}" type="presOf" srcId="{243AF50C-47CA-4504-B80D-DDFB688F84E5}" destId="{D59AE9A9-75AB-4B09-93D3-94C63D68EB51}" srcOrd="0" destOrd="0" presId="urn:microsoft.com/office/officeart/2005/8/layout/vList2"/>
    <dgm:cxn modelId="{C05B5483-62CC-4675-9206-80F37B5B4738}" type="presOf" srcId="{35444DD5-E61E-4385-9F2F-73473F30197E}" destId="{566A17EB-BF22-4DB4-BECC-8A0C9585A15A}" srcOrd="0" destOrd="0" presId="urn:microsoft.com/office/officeart/2005/8/layout/vList2"/>
    <dgm:cxn modelId="{36F1D419-EBC2-4866-BFB9-785265F25F3F}" type="presParOf" srcId="{D59AE9A9-75AB-4B09-93D3-94C63D68EB51}" destId="{566A17EB-BF22-4DB4-BECC-8A0C9585A15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A8D51CDA-F914-4412-8059-37D70196250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D64ABC8B-1F5E-4D33-A283-3F6C299A07BE}">
      <dgm:prSet/>
      <dgm:spPr/>
      <dgm:t>
        <a:bodyPr/>
        <a:lstStyle/>
        <a:p>
          <a:r>
            <a:rPr lang="it-IT" b="1" i="0" baseline="0"/>
            <a:t>Il dispositivo per la ripresa e la resilienza – il processo di approvazione dei Piani di ripresa e resilienza</a:t>
          </a:r>
          <a:endParaRPr lang="it-IT"/>
        </a:p>
      </dgm:t>
    </dgm:pt>
    <dgm:pt modelId="{1DC4AABC-00B9-4BFA-BB4D-F8E75D1468F8}" type="parTrans" cxnId="{61F7104E-7BDA-40AA-AB7C-3818F80624AD}">
      <dgm:prSet/>
      <dgm:spPr/>
      <dgm:t>
        <a:bodyPr/>
        <a:lstStyle/>
        <a:p>
          <a:endParaRPr lang="it-IT"/>
        </a:p>
      </dgm:t>
    </dgm:pt>
    <dgm:pt modelId="{7FDCAD10-3DF9-46E2-8E9B-755F3549F591}" type="sibTrans" cxnId="{61F7104E-7BDA-40AA-AB7C-3818F80624AD}">
      <dgm:prSet/>
      <dgm:spPr/>
      <dgm:t>
        <a:bodyPr/>
        <a:lstStyle/>
        <a:p>
          <a:endParaRPr lang="it-IT"/>
        </a:p>
      </dgm:t>
    </dgm:pt>
    <dgm:pt modelId="{2FC0304B-478B-46DE-95EF-AD123FD5DA7E}" type="pres">
      <dgm:prSet presAssocID="{A8D51CDA-F914-4412-8059-37D701962500}" presName="linear" presStyleCnt="0">
        <dgm:presLayoutVars>
          <dgm:animLvl val="lvl"/>
          <dgm:resizeHandles val="exact"/>
        </dgm:presLayoutVars>
      </dgm:prSet>
      <dgm:spPr/>
    </dgm:pt>
    <dgm:pt modelId="{7853CD51-E1F1-4330-A9DB-042B5B828207}" type="pres">
      <dgm:prSet presAssocID="{D64ABC8B-1F5E-4D33-A283-3F6C299A07BE}" presName="parentText" presStyleLbl="node1" presStyleIdx="0" presStyleCnt="1">
        <dgm:presLayoutVars>
          <dgm:chMax val="0"/>
          <dgm:bulletEnabled val="1"/>
        </dgm:presLayoutVars>
      </dgm:prSet>
      <dgm:spPr/>
    </dgm:pt>
  </dgm:ptLst>
  <dgm:cxnLst>
    <dgm:cxn modelId="{03E85612-F32B-44F2-B866-6D0C639A8701}" type="presOf" srcId="{D64ABC8B-1F5E-4D33-A283-3F6C299A07BE}" destId="{7853CD51-E1F1-4330-A9DB-042B5B828207}" srcOrd="0" destOrd="0" presId="urn:microsoft.com/office/officeart/2005/8/layout/vList2"/>
    <dgm:cxn modelId="{61F7104E-7BDA-40AA-AB7C-3818F80624AD}" srcId="{A8D51CDA-F914-4412-8059-37D701962500}" destId="{D64ABC8B-1F5E-4D33-A283-3F6C299A07BE}" srcOrd="0" destOrd="0" parTransId="{1DC4AABC-00B9-4BFA-BB4D-F8E75D1468F8}" sibTransId="{7FDCAD10-3DF9-46E2-8E9B-755F3549F591}"/>
    <dgm:cxn modelId="{9A0333E7-5475-461F-8DC8-7DAB486A941F}" type="presOf" srcId="{A8D51CDA-F914-4412-8059-37D701962500}" destId="{2FC0304B-478B-46DE-95EF-AD123FD5DA7E}" srcOrd="0" destOrd="0" presId="urn:microsoft.com/office/officeart/2005/8/layout/vList2"/>
    <dgm:cxn modelId="{50E874D7-916A-4670-B343-E245CB1BC68E}" type="presParOf" srcId="{2FC0304B-478B-46DE-95EF-AD123FD5DA7E}" destId="{7853CD51-E1F1-4330-A9DB-042B5B82820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B4EB5764-4218-4AF2-B71B-41C67A682E1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CBC95D3E-3A60-4F72-BBF5-494E539344D9}">
      <dgm:prSet/>
      <dgm:spPr/>
      <dgm:t>
        <a:bodyPr/>
        <a:lstStyle/>
        <a:p>
          <a:pPr algn="ctr"/>
          <a:r>
            <a:rPr lang="it-IT" b="1" i="0" baseline="0"/>
            <a:t>Il dispositivo per la ripresa e la resilienza – Erogazione delle risorse finanziarie</a:t>
          </a:r>
          <a:endParaRPr lang="it-IT"/>
        </a:p>
      </dgm:t>
    </dgm:pt>
    <dgm:pt modelId="{2417C017-8B1F-4C50-B0BC-DC7FE2C151C1}" type="parTrans" cxnId="{92C3E010-79A1-40F5-AE17-1880252AEB85}">
      <dgm:prSet/>
      <dgm:spPr/>
      <dgm:t>
        <a:bodyPr/>
        <a:lstStyle/>
        <a:p>
          <a:endParaRPr lang="it-IT"/>
        </a:p>
      </dgm:t>
    </dgm:pt>
    <dgm:pt modelId="{3D331856-74E6-4C08-BF1F-448689FE1AA9}" type="sibTrans" cxnId="{92C3E010-79A1-40F5-AE17-1880252AEB85}">
      <dgm:prSet/>
      <dgm:spPr/>
      <dgm:t>
        <a:bodyPr/>
        <a:lstStyle/>
        <a:p>
          <a:endParaRPr lang="it-IT"/>
        </a:p>
      </dgm:t>
    </dgm:pt>
    <dgm:pt modelId="{C932C932-05D2-4964-AD76-AC89DAA6D589}" type="pres">
      <dgm:prSet presAssocID="{B4EB5764-4218-4AF2-B71B-41C67A682E16}" presName="linear" presStyleCnt="0">
        <dgm:presLayoutVars>
          <dgm:animLvl val="lvl"/>
          <dgm:resizeHandles val="exact"/>
        </dgm:presLayoutVars>
      </dgm:prSet>
      <dgm:spPr/>
    </dgm:pt>
    <dgm:pt modelId="{0FAB61EF-D1E2-4963-A4CF-302492D19CFD}" type="pres">
      <dgm:prSet presAssocID="{CBC95D3E-3A60-4F72-BBF5-494E539344D9}" presName="parentText" presStyleLbl="node1" presStyleIdx="0" presStyleCnt="1">
        <dgm:presLayoutVars>
          <dgm:chMax val="0"/>
          <dgm:bulletEnabled val="1"/>
        </dgm:presLayoutVars>
      </dgm:prSet>
      <dgm:spPr/>
    </dgm:pt>
  </dgm:ptLst>
  <dgm:cxnLst>
    <dgm:cxn modelId="{92C3E010-79A1-40F5-AE17-1880252AEB85}" srcId="{B4EB5764-4218-4AF2-B71B-41C67A682E16}" destId="{CBC95D3E-3A60-4F72-BBF5-494E539344D9}" srcOrd="0" destOrd="0" parTransId="{2417C017-8B1F-4C50-B0BC-DC7FE2C151C1}" sibTransId="{3D331856-74E6-4C08-BF1F-448689FE1AA9}"/>
    <dgm:cxn modelId="{AFD9DC16-DB9D-4676-BCEF-A357866E4F54}" type="presOf" srcId="{B4EB5764-4218-4AF2-B71B-41C67A682E16}" destId="{C932C932-05D2-4964-AD76-AC89DAA6D589}" srcOrd="0" destOrd="0" presId="urn:microsoft.com/office/officeart/2005/8/layout/vList2"/>
    <dgm:cxn modelId="{64CCFCB6-6ADE-484E-A9B7-12EA279D44FA}" type="presOf" srcId="{CBC95D3E-3A60-4F72-BBF5-494E539344D9}" destId="{0FAB61EF-D1E2-4963-A4CF-302492D19CFD}" srcOrd="0" destOrd="0" presId="urn:microsoft.com/office/officeart/2005/8/layout/vList2"/>
    <dgm:cxn modelId="{F1559DE4-E905-4CE5-92D9-55E1E0E88821}" type="presParOf" srcId="{C932C932-05D2-4964-AD76-AC89DAA6D589}" destId="{0FAB61EF-D1E2-4963-A4CF-302492D19CF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C398C482-B59D-41EC-8D0E-63886D1F2E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8E974BE-A0FF-4542-B064-3DFE07E7631D}">
      <dgm:prSet/>
      <dgm:spPr/>
      <dgm:t>
        <a:bodyPr/>
        <a:lstStyle/>
        <a:p>
          <a:pPr algn="ctr"/>
          <a:r>
            <a:rPr lang="it-IT" b="1" i="0" baseline="0"/>
            <a:t>Il dispositivo per la ripresa e la resilienza - </a:t>
          </a:r>
          <a:r>
            <a:rPr lang="it-IT" b="1"/>
            <a:t>Come dovranno essere utilizzati i Fondi</a:t>
          </a:r>
          <a:endParaRPr lang="it-IT"/>
        </a:p>
      </dgm:t>
    </dgm:pt>
    <dgm:pt modelId="{62C69CF6-7A7A-468D-B621-6EEF1DEC7F5E}" type="parTrans" cxnId="{516CD3AE-7F1A-4FA0-A9E4-11508B5103CC}">
      <dgm:prSet/>
      <dgm:spPr/>
      <dgm:t>
        <a:bodyPr/>
        <a:lstStyle/>
        <a:p>
          <a:pPr algn="ctr"/>
          <a:endParaRPr lang="it-IT"/>
        </a:p>
      </dgm:t>
    </dgm:pt>
    <dgm:pt modelId="{4219FE87-C174-481D-90B5-C7610CD73E02}" type="sibTrans" cxnId="{516CD3AE-7F1A-4FA0-A9E4-11508B5103CC}">
      <dgm:prSet/>
      <dgm:spPr/>
      <dgm:t>
        <a:bodyPr/>
        <a:lstStyle/>
        <a:p>
          <a:pPr algn="ctr"/>
          <a:endParaRPr lang="it-IT"/>
        </a:p>
      </dgm:t>
    </dgm:pt>
    <dgm:pt modelId="{9CA52CF2-E32D-4AED-A194-4AB77D140474}" type="pres">
      <dgm:prSet presAssocID="{C398C482-B59D-41EC-8D0E-63886D1F2EE9}" presName="linear" presStyleCnt="0">
        <dgm:presLayoutVars>
          <dgm:animLvl val="lvl"/>
          <dgm:resizeHandles val="exact"/>
        </dgm:presLayoutVars>
      </dgm:prSet>
      <dgm:spPr/>
    </dgm:pt>
    <dgm:pt modelId="{D1D2EC64-FAE0-4C02-AB0B-7DE141FAC699}" type="pres">
      <dgm:prSet presAssocID="{38E974BE-A0FF-4542-B064-3DFE07E7631D}" presName="parentText" presStyleLbl="node1" presStyleIdx="0" presStyleCnt="1">
        <dgm:presLayoutVars>
          <dgm:chMax val="0"/>
          <dgm:bulletEnabled val="1"/>
        </dgm:presLayoutVars>
      </dgm:prSet>
      <dgm:spPr/>
    </dgm:pt>
  </dgm:ptLst>
  <dgm:cxnLst>
    <dgm:cxn modelId="{93DA5EAA-A238-49D6-92B1-FCFA03A1D72F}" type="presOf" srcId="{38E974BE-A0FF-4542-B064-3DFE07E7631D}" destId="{D1D2EC64-FAE0-4C02-AB0B-7DE141FAC699}" srcOrd="0" destOrd="0" presId="urn:microsoft.com/office/officeart/2005/8/layout/vList2"/>
    <dgm:cxn modelId="{516CD3AE-7F1A-4FA0-A9E4-11508B5103CC}" srcId="{C398C482-B59D-41EC-8D0E-63886D1F2EE9}" destId="{38E974BE-A0FF-4542-B064-3DFE07E7631D}" srcOrd="0" destOrd="0" parTransId="{62C69CF6-7A7A-468D-B621-6EEF1DEC7F5E}" sibTransId="{4219FE87-C174-481D-90B5-C7610CD73E02}"/>
    <dgm:cxn modelId="{D3E653E9-64C6-4878-BDB5-31187D234C82}" type="presOf" srcId="{C398C482-B59D-41EC-8D0E-63886D1F2EE9}" destId="{9CA52CF2-E32D-4AED-A194-4AB77D140474}" srcOrd="0" destOrd="0" presId="urn:microsoft.com/office/officeart/2005/8/layout/vList2"/>
    <dgm:cxn modelId="{EC579D01-9A6A-465A-B689-5C23090EA130}" type="presParOf" srcId="{9CA52CF2-E32D-4AED-A194-4AB77D140474}" destId="{D1D2EC64-FAE0-4C02-AB0B-7DE141FAC69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8A3ADFF-F347-4548-8C1A-84090709C60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0267E9C6-F939-4EAE-AA52-FB9D804309AC}">
      <dgm:prSet/>
      <dgm:spPr/>
      <dgm:t>
        <a:bodyPr/>
        <a:lstStyle/>
        <a:p>
          <a:r>
            <a:rPr lang="it-IT"/>
            <a:t>I Piani dovranno:</a:t>
          </a:r>
        </a:p>
      </dgm:t>
    </dgm:pt>
    <dgm:pt modelId="{A7F53DC0-D770-4894-A46E-427F48BAFA37}" type="parTrans" cxnId="{589CA4DF-98AA-44C4-BFAE-A4E66221C623}">
      <dgm:prSet/>
      <dgm:spPr/>
      <dgm:t>
        <a:bodyPr/>
        <a:lstStyle/>
        <a:p>
          <a:endParaRPr lang="it-IT"/>
        </a:p>
      </dgm:t>
    </dgm:pt>
    <dgm:pt modelId="{A972EFDA-D1A6-494A-9470-A0579F57CAB1}" type="sibTrans" cxnId="{589CA4DF-98AA-44C4-BFAE-A4E66221C623}">
      <dgm:prSet/>
      <dgm:spPr/>
      <dgm:t>
        <a:bodyPr/>
        <a:lstStyle/>
        <a:p>
          <a:endParaRPr lang="it-IT"/>
        </a:p>
      </dgm:t>
    </dgm:pt>
    <dgm:pt modelId="{D83EDCC1-2622-4C23-A523-1098B76DC8CA}">
      <dgm:prSet/>
      <dgm:spPr/>
      <dgm:t>
        <a:bodyPr/>
        <a:lstStyle/>
        <a:p>
          <a:r>
            <a:rPr lang="it-IT" b="1" dirty="0"/>
            <a:t>Essere adeguati alle priorità europee</a:t>
          </a:r>
          <a:endParaRPr lang="it-IT" dirty="0"/>
        </a:p>
      </dgm:t>
    </dgm:pt>
    <dgm:pt modelId="{BC43AA2B-B293-48A1-8456-908D05100966}" type="parTrans" cxnId="{389E60A0-9E4B-44AF-9907-8D520CBE5A08}">
      <dgm:prSet/>
      <dgm:spPr/>
      <dgm:t>
        <a:bodyPr/>
        <a:lstStyle/>
        <a:p>
          <a:endParaRPr lang="it-IT"/>
        </a:p>
      </dgm:t>
    </dgm:pt>
    <dgm:pt modelId="{A4A05839-2488-4DB2-916D-A65F5F2BF5A0}" type="sibTrans" cxnId="{389E60A0-9E4B-44AF-9907-8D520CBE5A08}">
      <dgm:prSet/>
      <dgm:spPr/>
      <dgm:t>
        <a:bodyPr/>
        <a:lstStyle/>
        <a:p>
          <a:endParaRPr lang="it-IT"/>
        </a:p>
      </dgm:t>
    </dgm:pt>
    <dgm:pt modelId="{B973E9A0-EE8E-42C1-9AD8-A5CE720F7A5D}">
      <dgm:prSet/>
      <dgm:spPr/>
      <dgm:t>
        <a:bodyPr/>
        <a:lstStyle/>
        <a:p>
          <a:r>
            <a:rPr lang="it-IT"/>
            <a:t>Rafforzare il potenziale di crescita, la creazione di posti di lavoro e la resilienza economica e sociale</a:t>
          </a:r>
        </a:p>
      </dgm:t>
    </dgm:pt>
    <dgm:pt modelId="{3D1A2927-D932-45DB-A168-21F03F501A2D}" type="parTrans" cxnId="{4ED923E2-FE56-454E-B658-DD3198AEC060}">
      <dgm:prSet/>
      <dgm:spPr/>
      <dgm:t>
        <a:bodyPr/>
        <a:lstStyle/>
        <a:p>
          <a:endParaRPr lang="it-IT"/>
        </a:p>
      </dgm:t>
    </dgm:pt>
    <dgm:pt modelId="{C56257C9-23CB-4B7B-A5E2-D9099AE65CBD}" type="sibTrans" cxnId="{4ED923E2-FE56-454E-B658-DD3198AEC060}">
      <dgm:prSet/>
      <dgm:spPr/>
      <dgm:t>
        <a:bodyPr/>
        <a:lstStyle/>
        <a:p>
          <a:endParaRPr lang="it-IT"/>
        </a:p>
      </dgm:t>
    </dgm:pt>
    <dgm:pt modelId="{224D1000-8C1A-4159-AD17-44DFB14AD7B3}">
      <dgm:prSet/>
      <dgm:spPr/>
      <dgm:t>
        <a:bodyPr/>
        <a:lstStyle/>
        <a:p>
          <a:r>
            <a:rPr lang="it-IT" b="1"/>
            <a:t>Corrispondere alle Raccomandazioni Paese per il 2019 e per il 2020</a:t>
          </a:r>
          <a:endParaRPr lang="it-IT"/>
        </a:p>
      </dgm:t>
    </dgm:pt>
    <dgm:pt modelId="{ED165D9D-7713-41EF-ABDF-4D4B6E35B498}" type="parTrans" cxnId="{B2C5D036-187B-4333-8AD3-22F6F89CB4EE}">
      <dgm:prSet/>
      <dgm:spPr/>
      <dgm:t>
        <a:bodyPr/>
        <a:lstStyle/>
        <a:p>
          <a:endParaRPr lang="it-IT"/>
        </a:p>
      </dgm:t>
    </dgm:pt>
    <dgm:pt modelId="{8E559A63-B0BB-4671-A12C-75984DAD861F}" type="sibTrans" cxnId="{B2C5D036-187B-4333-8AD3-22F6F89CB4EE}">
      <dgm:prSet/>
      <dgm:spPr/>
      <dgm:t>
        <a:bodyPr/>
        <a:lstStyle/>
        <a:p>
          <a:endParaRPr lang="it-IT"/>
        </a:p>
      </dgm:t>
    </dgm:pt>
    <dgm:pt modelId="{226490AF-3893-4E4D-87C5-D39DFC90B150}">
      <dgm:prSet/>
      <dgm:spPr/>
      <dgm:t>
        <a:bodyPr/>
        <a:lstStyle/>
        <a:p>
          <a:r>
            <a:rPr lang="it-IT" b="1"/>
            <a:t>Supportare la transizione verde</a:t>
          </a:r>
          <a:endParaRPr lang="it-IT"/>
        </a:p>
      </dgm:t>
    </dgm:pt>
    <dgm:pt modelId="{4C7A4491-CB30-4126-BC94-B51BE62D7FE7}" type="parTrans" cxnId="{EAC00C55-F369-4DDA-B0FB-29DDB074F9B0}">
      <dgm:prSet/>
      <dgm:spPr/>
      <dgm:t>
        <a:bodyPr/>
        <a:lstStyle/>
        <a:p>
          <a:endParaRPr lang="it-IT"/>
        </a:p>
      </dgm:t>
    </dgm:pt>
    <dgm:pt modelId="{5D40F88F-456A-410E-B9F2-891016A57055}" type="sibTrans" cxnId="{EAC00C55-F369-4DDA-B0FB-29DDB074F9B0}">
      <dgm:prSet/>
      <dgm:spPr/>
      <dgm:t>
        <a:bodyPr/>
        <a:lstStyle/>
        <a:p>
          <a:endParaRPr lang="it-IT"/>
        </a:p>
      </dgm:t>
    </dgm:pt>
    <dgm:pt modelId="{08621C2F-010B-4EC6-B68B-4E2EC99368B4}">
      <dgm:prSet/>
      <dgm:spPr/>
      <dgm:t>
        <a:bodyPr/>
        <a:lstStyle/>
        <a:p>
          <a:r>
            <a:rPr lang="it-IT"/>
            <a:t>Destinare almeno il 37 per cento delle risorse alle azioni rivolte alla lotta ai cambiamenti climatici ed alla sostenibilità ambientale</a:t>
          </a:r>
        </a:p>
      </dgm:t>
    </dgm:pt>
    <dgm:pt modelId="{8E90BA27-2BAA-4519-834E-E70E7F478B3F}" type="parTrans" cxnId="{65625DDF-29F7-4C18-BCC7-18F1D9FE72FA}">
      <dgm:prSet/>
      <dgm:spPr/>
      <dgm:t>
        <a:bodyPr/>
        <a:lstStyle/>
        <a:p>
          <a:endParaRPr lang="it-IT"/>
        </a:p>
      </dgm:t>
    </dgm:pt>
    <dgm:pt modelId="{59D23E1D-5149-4CDE-A273-D456D67EDF25}" type="sibTrans" cxnId="{65625DDF-29F7-4C18-BCC7-18F1D9FE72FA}">
      <dgm:prSet/>
      <dgm:spPr/>
      <dgm:t>
        <a:bodyPr/>
        <a:lstStyle/>
        <a:p>
          <a:endParaRPr lang="it-IT"/>
        </a:p>
      </dgm:t>
    </dgm:pt>
    <dgm:pt modelId="{8E4DB857-1356-4E56-B7B4-DEF8C78BC988}">
      <dgm:prSet/>
      <dgm:spPr/>
      <dgm:t>
        <a:bodyPr/>
        <a:lstStyle/>
        <a:p>
          <a:r>
            <a:rPr lang="it-IT" b="1"/>
            <a:t>Rafforzare la trasformazione digitale</a:t>
          </a:r>
          <a:endParaRPr lang="it-IT"/>
        </a:p>
      </dgm:t>
    </dgm:pt>
    <dgm:pt modelId="{F124029D-B7E6-4258-8B31-B64B0F9375AB}" type="parTrans" cxnId="{60F44726-7972-48A4-8407-E019039E1668}">
      <dgm:prSet/>
      <dgm:spPr/>
      <dgm:t>
        <a:bodyPr/>
        <a:lstStyle/>
        <a:p>
          <a:endParaRPr lang="it-IT"/>
        </a:p>
      </dgm:t>
    </dgm:pt>
    <dgm:pt modelId="{AC51E89F-668E-46A1-94EE-2C592D0A1118}" type="sibTrans" cxnId="{60F44726-7972-48A4-8407-E019039E1668}">
      <dgm:prSet/>
      <dgm:spPr/>
      <dgm:t>
        <a:bodyPr/>
        <a:lstStyle/>
        <a:p>
          <a:endParaRPr lang="it-IT"/>
        </a:p>
      </dgm:t>
    </dgm:pt>
    <dgm:pt modelId="{23E68981-0602-4E57-9089-5EA05D27B627}">
      <dgm:prSet/>
      <dgm:spPr/>
      <dgm:t>
        <a:bodyPr/>
        <a:lstStyle/>
        <a:p>
          <a:r>
            <a:rPr lang="it-IT"/>
            <a:t>Destinare almeno il 20 per cento delle risorse alla transizione digitale dell’UE</a:t>
          </a:r>
        </a:p>
      </dgm:t>
    </dgm:pt>
    <dgm:pt modelId="{601C3CEB-CF59-40A3-9F1C-728ADA4E0DC2}" type="parTrans" cxnId="{E1F9E79B-BE52-426F-8E2D-63C9ED025DA4}">
      <dgm:prSet/>
      <dgm:spPr/>
      <dgm:t>
        <a:bodyPr/>
        <a:lstStyle/>
        <a:p>
          <a:endParaRPr lang="it-IT"/>
        </a:p>
      </dgm:t>
    </dgm:pt>
    <dgm:pt modelId="{48A09370-A795-4C5D-836B-686F7765C2BE}" type="sibTrans" cxnId="{E1F9E79B-BE52-426F-8E2D-63C9ED025DA4}">
      <dgm:prSet/>
      <dgm:spPr/>
      <dgm:t>
        <a:bodyPr/>
        <a:lstStyle/>
        <a:p>
          <a:endParaRPr lang="it-IT"/>
        </a:p>
      </dgm:t>
    </dgm:pt>
    <dgm:pt modelId="{25343ECC-6BE6-4C51-BE37-C5E9FFC921BE}" type="pres">
      <dgm:prSet presAssocID="{28A3ADFF-F347-4548-8C1A-84090709C604}" presName="linear" presStyleCnt="0">
        <dgm:presLayoutVars>
          <dgm:animLvl val="lvl"/>
          <dgm:resizeHandles val="exact"/>
        </dgm:presLayoutVars>
      </dgm:prSet>
      <dgm:spPr/>
    </dgm:pt>
    <dgm:pt modelId="{5AE097E7-F9FB-4BC7-9036-E153F91790C3}" type="pres">
      <dgm:prSet presAssocID="{0267E9C6-F939-4EAE-AA52-FB9D804309AC}" presName="parentText" presStyleLbl="node1" presStyleIdx="0" presStyleCnt="1">
        <dgm:presLayoutVars>
          <dgm:chMax val="0"/>
          <dgm:bulletEnabled val="1"/>
        </dgm:presLayoutVars>
      </dgm:prSet>
      <dgm:spPr/>
    </dgm:pt>
    <dgm:pt modelId="{97B416F6-B7DB-4A1F-9426-9820E77006E5}" type="pres">
      <dgm:prSet presAssocID="{0267E9C6-F939-4EAE-AA52-FB9D804309AC}" presName="childText" presStyleLbl="revTx" presStyleIdx="0" presStyleCnt="1">
        <dgm:presLayoutVars>
          <dgm:bulletEnabled val="1"/>
        </dgm:presLayoutVars>
      </dgm:prSet>
      <dgm:spPr/>
    </dgm:pt>
  </dgm:ptLst>
  <dgm:cxnLst>
    <dgm:cxn modelId="{CC16760F-BF60-4B69-982E-B782C6DC0DDC}" type="presOf" srcId="{0267E9C6-F939-4EAE-AA52-FB9D804309AC}" destId="{5AE097E7-F9FB-4BC7-9036-E153F91790C3}" srcOrd="0" destOrd="0" presId="urn:microsoft.com/office/officeart/2005/8/layout/vList2"/>
    <dgm:cxn modelId="{60F44726-7972-48A4-8407-E019039E1668}" srcId="{0267E9C6-F939-4EAE-AA52-FB9D804309AC}" destId="{8E4DB857-1356-4E56-B7B4-DEF8C78BC988}" srcOrd="3" destOrd="0" parTransId="{F124029D-B7E6-4258-8B31-B64B0F9375AB}" sibTransId="{AC51E89F-668E-46A1-94EE-2C592D0A1118}"/>
    <dgm:cxn modelId="{B2C5D036-187B-4333-8AD3-22F6F89CB4EE}" srcId="{0267E9C6-F939-4EAE-AA52-FB9D804309AC}" destId="{224D1000-8C1A-4159-AD17-44DFB14AD7B3}" srcOrd="1" destOrd="0" parTransId="{ED165D9D-7713-41EF-ABDF-4D4B6E35B498}" sibTransId="{8E559A63-B0BB-4671-A12C-75984DAD861F}"/>
    <dgm:cxn modelId="{C3A3FA38-68AB-45D5-B6E9-4AD73B06E114}" type="presOf" srcId="{08621C2F-010B-4EC6-B68B-4E2EC99368B4}" destId="{97B416F6-B7DB-4A1F-9426-9820E77006E5}" srcOrd="0" destOrd="4" presId="urn:microsoft.com/office/officeart/2005/8/layout/vList2"/>
    <dgm:cxn modelId="{071AE53D-2190-445B-9DAE-6B28AA562E2F}" type="presOf" srcId="{23E68981-0602-4E57-9089-5EA05D27B627}" destId="{97B416F6-B7DB-4A1F-9426-9820E77006E5}" srcOrd="0" destOrd="6" presId="urn:microsoft.com/office/officeart/2005/8/layout/vList2"/>
    <dgm:cxn modelId="{B6B9F93D-7D0E-4DF2-B452-629F20CBE277}" type="presOf" srcId="{B973E9A0-EE8E-42C1-9AD8-A5CE720F7A5D}" destId="{97B416F6-B7DB-4A1F-9426-9820E77006E5}" srcOrd="0" destOrd="1" presId="urn:microsoft.com/office/officeart/2005/8/layout/vList2"/>
    <dgm:cxn modelId="{EAC00C55-F369-4DDA-B0FB-29DDB074F9B0}" srcId="{0267E9C6-F939-4EAE-AA52-FB9D804309AC}" destId="{226490AF-3893-4E4D-87C5-D39DFC90B150}" srcOrd="2" destOrd="0" parTransId="{4C7A4491-CB30-4126-BC94-B51BE62D7FE7}" sibTransId="{5D40F88F-456A-410E-B9F2-891016A57055}"/>
    <dgm:cxn modelId="{F44AA976-06D9-40D0-9852-CEE2ACD4B83B}" type="presOf" srcId="{226490AF-3893-4E4D-87C5-D39DFC90B150}" destId="{97B416F6-B7DB-4A1F-9426-9820E77006E5}" srcOrd="0" destOrd="3" presId="urn:microsoft.com/office/officeart/2005/8/layout/vList2"/>
    <dgm:cxn modelId="{A1950B8E-F96A-4110-94CB-146A4780C11E}" type="presOf" srcId="{28A3ADFF-F347-4548-8C1A-84090709C604}" destId="{25343ECC-6BE6-4C51-BE37-C5E9FFC921BE}" srcOrd="0" destOrd="0" presId="urn:microsoft.com/office/officeart/2005/8/layout/vList2"/>
    <dgm:cxn modelId="{E1F9E79B-BE52-426F-8E2D-63C9ED025DA4}" srcId="{8E4DB857-1356-4E56-B7B4-DEF8C78BC988}" destId="{23E68981-0602-4E57-9089-5EA05D27B627}" srcOrd="0" destOrd="0" parTransId="{601C3CEB-CF59-40A3-9F1C-728ADA4E0DC2}" sibTransId="{48A09370-A795-4C5D-836B-686F7765C2BE}"/>
    <dgm:cxn modelId="{389E60A0-9E4B-44AF-9907-8D520CBE5A08}" srcId="{0267E9C6-F939-4EAE-AA52-FB9D804309AC}" destId="{D83EDCC1-2622-4C23-A523-1098B76DC8CA}" srcOrd="0" destOrd="0" parTransId="{BC43AA2B-B293-48A1-8456-908D05100966}" sibTransId="{A4A05839-2488-4DB2-916D-A65F5F2BF5A0}"/>
    <dgm:cxn modelId="{2E13C1BC-F3AC-4328-AE03-2580E33665B6}" type="presOf" srcId="{D83EDCC1-2622-4C23-A523-1098B76DC8CA}" destId="{97B416F6-B7DB-4A1F-9426-9820E77006E5}" srcOrd="0" destOrd="0" presId="urn:microsoft.com/office/officeart/2005/8/layout/vList2"/>
    <dgm:cxn modelId="{84F5D1C6-54A6-4B7C-BE47-F011E8C9E229}" type="presOf" srcId="{8E4DB857-1356-4E56-B7B4-DEF8C78BC988}" destId="{97B416F6-B7DB-4A1F-9426-9820E77006E5}" srcOrd="0" destOrd="5" presId="urn:microsoft.com/office/officeart/2005/8/layout/vList2"/>
    <dgm:cxn modelId="{65625DDF-29F7-4C18-BCC7-18F1D9FE72FA}" srcId="{226490AF-3893-4E4D-87C5-D39DFC90B150}" destId="{08621C2F-010B-4EC6-B68B-4E2EC99368B4}" srcOrd="0" destOrd="0" parTransId="{8E90BA27-2BAA-4519-834E-E70E7F478B3F}" sibTransId="{59D23E1D-5149-4CDE-A273-D456D67EDF25}"/>
    <dgm:cxn modelId="{589CA4DF-98AA-44C4-BFAE-A4E66221C623}" srcId="{28A3ADFF-F347-4548-8C1A-84090709C604}" destId="{0267E9C6-F939-4EAE-AA52-FB9D804309AC}" srcOrd="0" destOrd="0" parTransId="{A7F53DC0-D770-4894-A46E-427F48BAFA37}" sibTransId="{A972EFDA-D1A6-494A-9470-A0579F57CAB1}"/>
    <dgm:cxn modelId="{4ED923E2-FE56-454E-B658-DD3198AEC060}" srcId="{D83EDCC1-2622-4C23-A523-1098B76DC8CA}" destId="{B973E9A0-EE8E-42C1-9AD8-A5CE720F7A5D}" srcOrd="0" destOrd="0" parTransId="{3D1A2927-D932-45DB-A168-21F03F501A2D}" sibTransId="{C56257C9-23CB-4B7B-A5E2-D9099AE65CBD}"/>
    <dgm:cxn modelId="{E9CCAEF8-F900-4BF1-83A6-F326DF8110B6}" type="presOf" srcId="{224D1000-8C1A-4159-AD17-44DFB14AD7B3}" destId="{97B416F6-B7DB-4A1F-9426-9820E77006E5}" srcOrd="0" destOrd="2" presId="urn:microsoft.com/office/officeart/2005/8/layout/vList2"/>
    <dgm:cxn modelId="{1488B9ED-00D5-4FFE-B24D-9E223810585B}" type="presParOf" srcId="{25343ECC-6BE6-4C51-BE37-C5E9FFC921BE}" destId="{5AE097E7-F9FB-4BC7-9036-E153F91790C3}" srcOrd="0" destOrd="0" presId="urn:microsoft.com/office/officeart/2005/8/layout/vList2"/>
    <dgm:cxn modelId="{E99C6BB7-C2D2-4578-99A6-73F02EDA5ED8}" type="presParOf" srcId="{25343ECC-6BE6-4C51-BE37-C5E9FFC921BE}" destId="{97B416F6-B7DB-4A1F-9426-9820E77006E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79DE146-C1B9-4250-9574-DDD19D3E60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D6AE343C-9FA7-4250-9A4D-7744AF6B2100}">
      <dgm:prSet/>
      <dgm:spPr/>
      <dgm:t>
        <a:bodyPr/>
        <a:lstStyle/>
        <a:p>
          <a:r>
            <a:rPr lang="it-IT" b="1" i="0" baseline="0" dirty="0"/>
            <a:t>Il dispositivo per la ripresa e la resilienza – Le Raccomandazioni per l’Italia</a:t>
          </a:r>
          <a:endParaRPr lang="it-IT" dirty="0"/>
        </a:p>
      </dgm:t>
    </dgm:pt>
    <dgm:pt modelId="{CCFC286B-480F-4C77-84DC-C5AB4CA247D6}" type="parTrans" cxnId="{7167C1F1-3FC2-43F5-9BAD-40CFDBC377D2}">
      <dgm:prSet/>
      <dgm:spPr/>
      <dgm:t>
        <a:bodyPr/>
        <a:lstStyle/>
        <a:p>
          <a:endParaRPr lang="it-IT"/>
        </a:p>
      </dgm:t>
    </dgm:pt>
    <dgm:pt modelId="{9BCC59CC-1B6F-4A1D-8320-405F287E6E02}" type="sibTrans" cxnId="{7167C1F1-3FC2-43F5-9BAD-40CFDBC377D2}">
      <dgm:prSet/>
      <dgm:spPr/>
      <dgm:t>
        <a:bodyPr/>
        <a:lstStyle/>
        <a:p>
          <a:endParaRPr lang="it-IT"/>
        </a:p>
      </dgm:t>
    </dgm:pt>
    <dgm:pt modelId="{D108751A-BFCF-4E3F-9D70-0C4D145613D7}" type="pres">
      <dgm:prSet presAssocID="{279DE146-C1B9-4250-9574-DDD19D3E60D0}" presName="linear" presStyleCnt="0">
        <dgm:presLayoutVars>
          <dgm:animLvl val="lvl"/>
          <dgm:resizeHandles val="exact"/>
        </dgm:presLayoutVars>
      </dgm:prSet>
      <dgm:spPr/>
    </dgm:pt>
    <dgm:pt modelId="{BC8CCEB7-8C1F-4452-B127-61DA5D6C3701}" type="pres">
      <dgm:prSet presAssocID="{D6AE343C-9FA7-4250-9A4D-7744AF6B2100}" presName="parentText" presStyleLbl="node1" presStyleIdx="0" presStyleCnt="1">
        <dgm:presLayoutVars>
          <dgm:chMax val="0"/>
          <dgm:bulletEnabled val="1"/>
        </dgm:presLayoutVars>
      </dgm:prSet>
      <dgm:spPr/>
    </dgm:pt>
  </dgm:ptLst>
  <dgm:cxnLst>
    <dgm:cxn modelId="{5E3BE8BD-DC0A-42BE-B9AD-963A7506AC32}" type="presOf" srcId="{D6AE343C-9FA7-4250-9A4D-7744AF6B2100}" destId="{BC8CCEB7-8C1F-4452-B127-61DA5D6C3701}" srcOrd="0" destOrd="0" presId="urn:microsoft.com/office/officeart/2005/8/layout/vList2"/>
    <dgm:cxn modelId="{2F6757C1-1345-4001-88E5-773D4B3ED419}" type="presOf" srcId="{279DE146-C1B9-4250-9574-DDD19D3E60D0}" destId="{D108751A-BFCF-4E3F-9D70-0C4D145613D7}" srcOrd="0" destOrd="0" presId="urn:microsoft.com/office/officeart/2005/8/layout/vList2"/>
    <dgm:cxn modelId="{7167C1F1-3FC2-43F5-9BAD-40CFDBC377D2}" srcId="{279DE146-C1B9-4250-9574-DDD19D3E60D0}" destId="{D6AE343C-9FA7-4250-9A4D-7744AF6B2100}" srcOrd="0" destOrd="0" parTransId="{CCFC286B-480F-4C77-84DC-C5AB4CA247D6}" sibTransId="{9BCC59CC-1B6F-4A1D-8320-405F287E6E02}"/>
    <dgm:cxn modelId="{9DC50D62-D9D8-465C-BEE2-489A4364D04A}" type="presParOf" srcId="{D108751A-BFCF-4E3F-9D70-0C4D145613D7}" destId="{BC8CCEB7-8C1F-4452-B127-61DA5D6C37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BC950A9C-DFAA-4454-AC31-BD47C64F00A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E0DE699-E738-492B-BDEB-0D70DD9E23C4}">
      <dgm:prSet/>
      <dgm:spPr/>
      <dgm:t>
        <a:bodyPr/>
        <a:lstStyle/>
        <a:p>
          <a:r>
            <a:rPr lang="it-IT" i="1"/>
            <a:t>Raccomandazioni del 2020</a:t>
          </a:r>
          <a:endParaRPr lang="it-IT"/>
        </a:p>
      </dgm:t>
    </dgm:pt>
    <dgm:pt modelId="{3B9113A3-AE0B-4B5C-9DAA-9338096343D1}" type="parTrans" cxnId="{2652F02E-E29D-4746-A1E4-AC30CA9B3BD4}">
      <dgm:prSet/>
      <dgm:spPr/>
      <dgm:t>
        <a:bodyPr/>
        <a:lstStyle/>
        <a:p>
          <a:endParaRPr lang="it-IT"/>
        </a:p>
      </dgm:t>
    </dgm:pt>
    <dgm:pt modelId="{9D212AA0-F53F-41AC-83EC-331E863B8867}" type="sibTrans" cxnId="{2652F02E-E29D-4746-A1E4-AC30CA9B3BD4}">
      <dgm:prSet/>
      <dgm:spPr/>
      <dgm:t>
        <a:bodyPr/>
        <a:lstStyle/>
        <a:p>
          <a:endParaRPr lang="it-IT"/>
        </a:p>
      </dgm:t>
    </dgm:pt>
    <dgm:pt modelId="{9A34A968-CAAA-46CA-85B0-46165A73E3C0}">
      <dgm:prSet/>
      <dgm:spPr/>
      <dgm:t>
        <a:bodyPr/>
        <a:lstStyle/>
        <a:p>
          <a:r>
            <a:rPr lang="it-IT" b="1"/>
            <a:t>Implementazione di tutte le misure necessarie per il sostegno all’economia e al sistema sanitario durante e dopo la pandemia</a:t>
          </a:r>
          <a:endParaRPr lang="it-IT"/>
        </a:p>
      </dgm:t>
    </dgm:pt>
    <dgm:pt modelId="{61D0DBE2-BA7B-4776-9C45-16CE9378B241}" type="parTrans" cxnId="{CCB39A8A-D0F5-49DC-B478-B7F43E23BBB5}">
      <dgm:prSet/>
      <dgm:spPr/>
      <dgm:t>
        <a:bodyPr/>
        <a:lstStyle/>
        <a:p>
          <a:endParaRPr lang="it-IT"/>
        </a:p>
      </dgm:t>
    </dgm:pt>
    <dgm:pt modelId="{84173D2A-1985-4112-A240-E993EBECDA5A}" type="sibTrans" cxnId="{CCB39A8A-D0F5-49DC-B478-B7F43E23BBB5}">
      <dgm:prSet/>
      <dgm:spPr/>
      <dgm:t>
        <a:bodyPr/>
        <a:lstStyle/>
        <a:p>
          <a:endParaRPr lang="it-IT"/>
        </a:p>
      </dgm:t>
    </dgm:pt>
    <dgm:pt modelId="{8DF7BEFB-1A3B-4120-BF28-FD27C75E701B}">
      <dgm:prSet/>
      <dgm:spPr/>
      <dgm:t>
        <a:bodyPr/>
        <a:lstStyle/>
        <a:p>
          <a:r>
            <a:rPr lang="it-IT" b="1"/>
            <a:t>Attuazione di adeguate misure di sostegno al reddito e per l’accesso alla protezione sociale</a:t>
          </a:r>
          <a:endParaRPr lang="it-IT"/>
        </a:p>
      </dgm:t>
    </dgm:pt>
    <dgm:pt modelId="{1835D718-746F-4A6A-9961-06AD38EC917D}" type="parTrans" cxnId="{7DEDB7DB-A1B4-46E5-8195-FE99F9556DF7}">
      <dgm:prSet/>
      <dgm:spPr/>
      <dgm:t>
        <a:bodyPr/>
        <a:lstStyle/>
        <a:p>
          <a:endParaRPr lang="it-IT"/>
        </a:p>
      </dgm:t>
    </dgm:pt>
    <dgm:pt modelId="{B9340FB9-804A-44E9-92EA-2D2F7B560875}" type="sibTrans" cxnId="{7DEDB7DB-A1B4-46E5-8195-FE99F9556DF7}">
      <dgm:prSet/>
      <dgm:spPr/>
      <dgm:t>
        <a:bodyPr/>
        <a:lstStyle/>
        <a:p>
          <a:endParaRPr lang="it-IT"/>
        </a:p>
      </dgm:t>
    </dgm:pt>
    <dgm:pt modelId="{837822B3-B165-4106-90D2-E67A32FEE337}">
      <dgm:prSet/>
      <dgm:spPr/>
      <dgm:t>
        <a:bodyPr/>
        <a:lstStyle/>
        <a:p>
          <a:r>
            <a:rPr lang="it-IT" b="1"/>
            <a:t>Introduzione e attuazione di misure in favore delle piccole e medie imprese e adozione di tecnologie green e sostenibili in materia ambientale</a:t>
          </a:r>
          <a:endParaRPr lang="it-IT"/>
        </a:p>
      </dgm:t>
    </dgm:pt>
    <dgm:pt modelId="{691E6F90-40CA-4BC5-8E8A-F173D9E0AC75}" type="parTrans" cxnId="{7C04DCDE-6E4D-4650-8F30-C4587E241D33}">
      <dgm:prSet/>
      <dgm:spPr/>
      <dgm:t>
        <a:bodyPr/>
        <a:lstStyle/>
        <a:p>
          <a:endParaRPr lang="it-IT"/>
        </a:p>
      </dgm:t>
    </dgm:pt>
    <dgm:pt modelId="{CE81CAC9-FB6A-4BA5-BCAC-32D862251B61}" type="sibTrans" cxnId="{7C04DCDE-6E4D-4650-8F30-C4587E241D33}">
      <dgm:prSet/>
      <dgm:spPr/>
      <dgm:t>
        <a:bodyPr/>
        <a:lstStyle/>
        <a:p>
          <a:endParaRPr lang="it-IT"/>
        </a:p>
      </dgm:t>
    </dgm:pt>
    <dgm:pt modelId="{7CEDB726-4BAB-41A3-AD4E-643D38CAB7F9}">
      <dgm:prSet/>
      <dgm:spPr/>
      <dgm:t>
        <a:bodyPr/>
        <a:lstStyle/>
        <a:p>
          <a:r>
            <a:rPr lang="it-IT" b="1"/>
            <a:t>Miglioramento dell’efficienza del sistema giudiziario e della pubblica amministrazione</a:t>
          </a:r>
          <a:endParaRPr lang="it-IT"/>
        </a:p>
      </dgm:t>
    </dgm:pt>
    <dgm:pt modelId="{12764849-BEF7-495B-B77F-A0EBFC5C3B19}" type="parTrans" cxnId="{C3094FAD-8DAD-48B3-B17F-007BEA86F14F}">
      <dgm:prSet/>
      <dgm:spPr/>
      <dgm:t>
        <a:bodyPr/>
        <a:lstStyle/>
        <a:p>
          <a:endParaRPr lang="it-IT"/>
        </a:p>
      </dgm:t>
    </dgm:pt>
    <dgm:pt modelId="{6122187F-494C-4411-99B6-E7D9EB6D528F}" type="sibTrans" cxnId="{C3094FAD-8DAD-48B3-B17F-007BEA86F14F}">
      <dgm:prSet/>
      <dgm:spPr/>
      <dgm:t>
        <a:bodyPr/>
        <a:lstStyle/>
        <a:p>
          <a:endParaRPr lang="it-IT"/>
        </a:p>
      </dgm:t>
    </dgm:pt>
    <dgm:pt modelId="{1510726D-7C85-4DB9-97C8-AD9DD57B544D}">
      <dgm:prSet/>
      <dgm:spPr/>
      <dgm:t>
        <a:bodyPr/>
        <a:lstStyle/>
        <a:p>
          <a:r>
            <a:rPr lang="it-IT" i="1"/>
            <a:t>…che si vanno ad aggiungere a quelle del 2019</a:t>
          </a:r>
          <a:endParaRPr lang="it-IT"/>
        </a:p>
      </dgm:t>
    </dgm:pt>
    <dgm:pt modelId="{A07B2628-5936-4113-9524-79B7AC5456E4}" type="parTrans" cxnId="{3FDB1A37-A504-47C3-94A9-2BEDC5F34151}">
      <dgm:prSet/>
      <dgm:spPr/>
      <dgm:t>
        <a:bodyPr/>
        <a:lstStyle/>
        <a:p>
          <a:endParaRPr lang="it-IT"/>
        </a:p>
      </dgm:t>
    </dgm:pt>
    <dgm:pt modelId="{29CBEF15-2D5C-47BF-BDEA-6AD48183DC49}" type="sibTrans" cxnId="{3FDB1A37-A504-47C3-94A9-2BEDC5F34151}">
      <dgm:prSet/>
      <dgm:spPr/>
      <dgm:t>
        <a:bodyPr/>
        <a:lstStyle/>
        <a:p>
          <a:endParaRPr lang="it-IT"/>
        </a:p>
      </dgm:t>
    </dgm:pt>
    <dgm:pt modelId="{C8D1176C-F3FC-4659-A8FE-54CD62E3AFCA}">
      <dgm:prSet/>
      <dgm:spPr/>
      <dgm:t>
        <a:bodyPr/>
        <a:lstStyle/>
        <a:p>
          <a:r>
            <a:rPr lang="it-IT" b="1" dirty="0"/>
            <a:t>Aggiustamenti di bilancio, fiscalità ed economia sommersa</a:t>
          </a:r>
          <a:endParaRPr lang="it-IT" dirty="0"/>
        </a:p>
      </dgm:t>
    </dgm:pt>
    <dgm:pt modelId="{7FFDA4CD-989D-4374-91DC-F8FCB5110738}" type="parTrans" cxnId="{2E325368-233E-4D24-B43B-A6E4725D8708}">
      <dgm:prSet/>
      <dgm:spPr/>
      <dgm:t>
        <a:bodyPr/>
        <a:lstStyle/>
        <a:p>
          <a:endParaRPr lang="it-IT"/>
        </a:p>
      </dgm:t>
    </dgm:pt>
    <dgm:pt modelId="{C43DE2D2-F032-4202-AE12-536E9DC17F35}" type="sibTrans" cxnId="{2E325368-233E-4D24-B43B-A6E4725D8708}">
      <dgm:prSet/>
      <dgm:spPr/>
      <dgm:t>
        <a:bodyPr/>
        <a:lstStyle/>
        <a:p>
          <a:endParaRPr lang="it-IT"/>
        </a:p>
      </dgm:t>
    </dgm:pt>
    <dgm:pt modelId="{0BAD40F9-961D-4234-8022-0A9C84A45BC0}">
      <dgm:prSet/>
      <dgm:spPr/>
      <dgm:t>
        <a:bodyPr/>
        <a:lstStyle/>
        <a:p>
          <a:r>
            <a:rPr lang="it-IT" b="1"/>
            <a:t>Intensificazione degli sforzi volti a combattere il lavoro sommerso</a:t>
          </a:r>
          <a:endParaRPr lang="it-IT"/>
        </a:p>
      </dgm:t>
    </dgm:pt>
    <dgm:pt modelId="{66710F96-61A1-46E6-AEB1-B5CEEA295FAC}" type="parTrans" cxnId="{8B069855-79AE-4239-9807-6FEA34690F92}">
      <dgm:prSet/>
      <dgm:spPr/>
      <dgm:t>
        <a:bodyPr/>
        <a:lstStyle/>
        <a:p>
          <a:endParaRPr lang="it-IT"/>
        </a:p>
      </dgm:t>
    </dgm:pt>
    <dgm:pt modelId="{D126E9F7-BA7C-48C2-A2E3-04190858E7F0}" type="sibTrans" cxnId="{8B069855-79AE-4239-9807-6FEA34690F92}">
      <dgm:prSet/>
      <dgm:spPr/>
      <dgm:t>
        <a:bodyPr/>
        <a:lstStyle/>
        <a:p>
          <a:endParaRPr lang="it-IT"/>
        </a:p>
      </dgm:t>
    </dgm:pt>
    <dgm:pt modelId="{2BDAC2F3-EEB0-4BFC-9FEF-6C04AC180EEA}">
      <dgm:prSet/>
      <dgm:spPr/>
      <dgm:t>
        <a:bodyPr/>
        <a:lstStyle/>
        <a:p>
          <a:r>
            <a:rPr lang="it-IT" b="1"/>
            <a:t>Focalizzazione degli interventi di politica economica connessi agli investimenti in materia di ricerca, innovazione e qualità delle infrastrutture, tenendo conto delle disparità regionali</a:t>
          </a:r>
          <a:endParaRPr lang="it-IT"/>
        </a:p>
      </dgm:t>
    </dgm:pt>
    <dgm:pt modelId="{27E7C1DA-E7D6-4AFF-BEE0-BB00CBC1C3B6}" type="parTrans" cxnId="{B831A393-9CCA-4875-98B0-19BD21335FF0}">
      <dgm:prSet/>
      <dgm:spPr/>
      <dgm:t>
        <a:bodyPr/>
        <a:lstStyle/>
        <a:p>
          <a:endParaRPr lang="it-IT"/>
        </a:p>
      </dgm:t>
    </dgm:pt>
    <dgm:pt modelId="{8B01CA2E-9F9C-4368-A308-0A75CEC6B830}" type="sibTrans" cxnId="{B831A393-9CCA-4875-98B0-19BD21335FF0}">
      <dgm:prSet/>
      <dgm:spPr/>
      <dgm:t>
        <a:bodyPr/>
        <a:lstStyle/>
        <a:p>
          <a:endParaRPr lang="it-IT"/>
        </a:p>
      </dgm:t>
    </dgm:pt>
    <dgm:pt modelId="{BEF95CBE-C867-4717-8840-1A4F26EC865D}">
      <dgm:prSet/>
      <dgm:spPr/>
      <dgm:t>
        <a:bodyPr/>
        <a:lstStyle/>
        <a:p>
          <a:r>
            <a:rPr lang="it-IT" b="1"/>
            <a:t>Durata dei processi e misure anticorruzione</a:t>
          </a:r>
          <a:endParaRPr lang="it-IT"/>
        </a:p>
      </dgm:t>
    </dgm:pt>
    <dgm:pt modelId="{8E288F34-DE6A-4869-8F5A-7CB6670EF4FD}" type="parTrans" cxnId="{AAD6AE07-53EC-4828-B76D-102880EBA850}">
      <dgm:prSet/>
      <dgm:spPr/>
      <dgm:t>
        <a:bodyPr/>
        <a:lstStyle/>
        <a:p>
          <a:endParaRPr lang="it-IT"/>
        </a:p>
      </dgm:t>
    </dgm:pt>
    <dgm:pt modelId="{FF418122-2376-43A3-AA67-3DFE72E861B8}" type="sibTrans" cxnId="{AAD6AE07-53EC-4828-B76D-102880EBA850}">
      <dgm:prSet/>
      <dgm:spPr/>
      <dgm:t>
        <a:bodyPr/>
        <a:lstStyle/>
        <a:p>
          <a:endParaRPr lang="it-IT"/>
        </a:p>
      </dgm:t>
    </dgm:pt>
    <dgm:pt modelId="{03B40F12-407D-4445-9B20-9ECBCEA4A088}">
      <dgm:prSet/>
      <dgm:spPr/>
      <dgm:t>
        <a:bodyPr/>
        <a:lstStyle/>
        <a:p>
          <a:r>
            <a:rPr lang="it-IT" b="1"/>
            <a:t>Crediti deteriorati, settore bancario e accesso delle imprese alle fonti di finanziamento</a:t>
          </a:r>
          <a:endParaRPr lang="it-IT"/>
        </a:p>
      </dgm:t>
    </dgm:pt>
    <dgm:pt modelId="{C5BC1E76-1404-4C49-9EB7-92665AA13E5C}" type="parTrans" cxnId="{A2EE0206-15BB-4550-9C29-959A172E8AC5}">
      <dgm:prSet/>
      <dgm:spPr/>
      <dgm:t>
        <a:bodyPr/>
        <a:lstStyle/>
        <a:p>
          <a:endParaRPr lang="it-IT"/>
        </a:p>
      </dgm:t>
    </dgm:pt>
    <dgm:pt modelId="{7CC43332-DAA9-4555-B76C-FA84CAF64465}" type="sibTrans" cxnId="{A2EE0206-15BB-4550-9C29-959A172E8AC5}">
      <dgm:prSet/>
      <dgm:spPr/>
      <dgm:t>
        <a:bodyPr/>
        <a:lstStyle/>
        <a:p>
          <a:endParaRPr lang="it-IT"/>
        </a:p>
      </dgm:t>
    </dgm:pt>
    <dgm:pt modelId="{AD76DE78-6679-4EFE-B54E-0AF9C2E93C45}" type="pres">
      <dgm:prSet presAssocID="{BC950A9C-DFAA-4454-AC31-BD47C64F00A5}" presName="linear" presStyleCnt="0">
        <dgm:presLayoutVars>
          <dgm:animLvl val="lvl"/>
          <dgm:resizeHandles val="exact"/>
        </dgm:presLayoutVars>
      </dgm:prSet>
      <dgm:spPr/>
    </dgm:pt>
    <dgm:pt modelId="{0FEEAF3A-8D56-4FEF-9B73-F7CE0A783350}" type="pres">
      <dgm:prSet presAssocID="{9E0DE699-E738-492B-BDEB-0D70DD9E23C4}" presName="parentText" presStyleLbl="node1" presStyleIdx="0" presStyleCnt="2">
        <dgm:presLayoutVars>
          <dgm:chMax val="0"/>
          <dgm:bulletEnabled val="1"/>
        </dgm:presLayoutVars>
      </dgm:prSet>
      <dgm:spPr/>
    </dgm:pt>
    <dgm:pt modelId="{495A6391-2759-4A5B-A558-C853022A744A}" type="pres">
      <dgm:prSet presAssocID="{9E0DE699-E738-492B-BDEB-0D70DD9E23C4}" presName="childText" presStyleLbl="revTx" presStyleIdx="0" presStyleCnt="2">
        <dgm:presLayoutVars>
          <dgm:bulletEnabled val="1"/>
        </dgm:presLayoutVars>
      </dgm:prSet>
      <dgm:spPr/>
    </dgm:pt>
    <dgm:pt modelId="{71CE9602-8AA2-4390-B764-6394C08795DE}" type="pres">
      <dgm:prSet presAssocID="{1510726D-7C85-4DB9-97C8-AD9DD57B544D}" presName="parentText" presStyleLbl="node1" presStyleIdx="1" presStyleCnt="2">
        <dgm:presLayoutVars>
          <dgm:chMax val="0"/>
          <dgm:bulletEnabled val="1"/>
        </dgm:presLayoutVars>
      </dgm:prSet>
      <dgm:spPr/>
    </dgm:pt>
    <dgm:pt modelId="{D3000062-CCFA-47FF-B740-3016D9A03044}" type="pres">
      <dgm:prSet presAssocID="{1510726D-7C85-4DB9-97C8-AD9DD57B544D}" presName="childText" presStyleLbl="revTx" presStyleIdx="1" presStyleCnt="2">
        <dgm:presLayoutVars>
          <dgm:bulletEnabled val="1"/>
        </dgm:presLayoutVars>
      </dgm:prSet>
      <dgm:spPr/>
    </dgm:pt>
  </dgm:ptLst>
  <dgm:cxnLst>
    <dgm:cxn modelId="{A2EE0206-15BB-4550-9C29-959A172E8AC5}" srcId="{1510726D-7C85-4DB9-97C8-AD9DD57B544D}" destId="{03B40F12-407D-4445-9B20-9ECBCEA4A088}" srcOrd="4" destOrd="0" parTransId="{C5BC1E76-1404-4C49-9EB7-92665AA13E5C}" sibTransId="{7CC43332-DAA9-4555-B76C-FA84CAF64465}"/>
    <dgm:cxn modelId="{AAD6AE07-53EC-4828-B76D-102880EBA850}" srcId="{1510726D-7C85-4DB9-97C8-AD9DD57B544D}" destId="{BEF95CBE-C867-4717-8840-1A4F26EC865D}" srcOrd="3" destOrd="0" parTransId="{8E288F34-DE6A-4869-8F5A-7CB6670EF4FD}" sibTransId="{FF418122-2376-43A3-AA67-3DFE72E861B8}"/>
    <dgm:cxn modelId="{2652F02E-E29D-4746-A1E4-AC30CA9B3BD4}" srcId="{BC950A9C-DFAA-4454-AC31-BD47C64F00A5}" destId="{9E0DE699-E738-492B-BDEB-0D70DD9E23C4}" srcOrd="0" destOrd="0" parTransId="{3B9113A3-AE0B-4B5C-9DAA-9338096343D1}" sibTransId="{9D212AA0-F53F-41AC-83EC-331E863B8867}"/>
    <dgm:cxn modelId="{735AFB2E-00C7-4FBA-85A6-6DBCAFEA5AF1}" type="presOf" srcId="{9E0DE699-E738-492B-BDEB-0D70DD9E23C4}" destId="{0FEEAF3A-8D56-4FEF-9B73-F7CE0A783350}" srcOrd="0" destOrd="0" presId="urn:microsoft.com/office/officeart/2005/8/layout/vList2"/>
    <dgm:cxn modelId="{3FDB1A37-A504-47C3-94A9-2BEDC5F34151}" srcId="{BC950A9C-DFAA-4454-AC31-BD47C64F00A5}" destId="{1510726D-7C85-4DB9-97C8-AD9DD57B544D}" srcOrd="1" destOrd="0" parTransId="{A07B2628-5936-4113-9524-79B7AC5456E4}" sibTransId="{29CBEF15-2D5C-47BF-BDEA-6AD48183DC49}"/>
    <dgm:cxn modelId="{37214F38-72F4-409B-81D1-B2F6809E2318}" type="presOf" srcId="{03B40F12-407D-4445-9B20-9ECBCEA4A088}" destId="{D3000062-CCFA-47FF-B740-3016D9A03044}" srcOrd="0" destOrd="4" presId="urn:microsoft.com/office/officeart/2005/8/layout/vList2"/>
    <dgm:cxn modelId="{8AB0F73A-312A-42AA-B92D-3E86AB48CBC3}" type="presOf" srcId="{7CEDB726-4BAB-41A3-AD4E-643D38CAB7F9}" destId="{495A6391-2759-4A5B-A558-C853022A744A}" srcOrd="0" destOrd="3" presId="urn:microsoft.com/office/officeart/2005/8/layout/vList2"/>
    <dgm:cxn modelId="{6DD41E66-B859-4026-8A23-1804FED99080}" type="presOf" srcId="{BEF95CBE-C867-4717-8840-1A4F26EC865D}" destId="{D3000062-CCFA-47FF-B740-3016D9A03044}" srcOrd="0" destOrd="3" presId="urn:microsoft.com/office/officeart/2005/8/layout/vList2"/>
    <dgm:cxn modelId="{C2216A66-FF2D-4D8E-8299-11A0D9952382}" type="presOf" srcId="{BC950A9C-DFAA-4454-AC31-BD47C64F00A5}" destId="{AD76DE78-6679-4EFE-B54E-0AF9C2E93C45}" srcOrd="0" destOrd="0" presId="urn:microsoft.com/office/officeart/2005/8/layout/vList2"/>
    <dgm:cxn modelId="{2E325368-233E-4D24-B43B-A6E4725D8708}" srcId="{1510726D-7C85-4DB9-97C8-AD9DD57B544D}" destId="{C8D1176C-F3FC-4659-A8FE-54CD62E3AFCA}" srcOrd="0" destOrd="0" parTransId="{7FFDA4CD-989D-4374-91DC-F8FCB5110738}" sibTransId="{C43DE2D2-F032-4202-AE12-536E9DC17F35}"/>
    <dgm:cxn modelId="{8B069855-79AE-4239-9807-6FEA34690F92}" srcId="{1510726D-7C85-4DB9-97C8-AD9DD57B544D}" destId="{0BAD40F9-961D-4234-8022-0A9C84A45BC0}" srcOrd="1" destOrd="0" parTransId="{66710F96-61A1-46E6-AEB1-B5CEEA295FAC}" sibTransId="{D126E9F7-BA7C-48C2-A2E3-04190858E7F0}"/>
    <dgm:cxn modelId="{6438AA82-E313-4653-BE5B-6611F1CE980A}" type="presOf" srcId="{2BDAC2F3-EEB0-4BFC-9FEF-6C04AC180EEA}" destId="{D3000062-CCFA-47FF-B740-3016D9A03044}" srcOrd="0" destOrd="2" presId="urn:microsoft.com/office/officeart/2005/8/layout/vList2"/>
    <dgm:cxn modelId="{CCB39A8A-D0F5-49DC-B478-B7F43E23BBB5}" srcId="{9E0DE699-E738-492B-BDEB-0D70DD9E23C4}" destId="{9A34A968-CAAA-46CA-85B0-46165A73E3C0}" srcOrd="0" destOrd="0" parTransId="{61D0DBE2-BA7B-4776-9C45-16CE9378B241}" sibTransId="{84173D2A-1985-4112-A240-E993EBECDA5A}"/>
    <dgm:cxn modelId="{B831A393-9CCA-4875-98B0-19BD21335FF0}" srcId="{1510726D-7C85-4DB9-97C8-AD9DD57B544D}" destId="{2BDAC2F3-EEB0-4BFC-9FEF-6C04AC180EEA}" srcOrd="2" destOrd="0" parTransId="{27E7C1DA-E7D6-4AFF-BEE0-BB00CBC1C3B6}" sibTransId="{8B01CA2E-9F9C-4368-A308-0A75CEC6B830}"/>
    <dgm:cxn modelId="{E74ADC9E-B8A4-44DD-A962-A992BB7A452B}" type="presOf" srcId="{1510726D-7C85-4DB9-97C8-AD9DD57B544D}" destId="{71CE9602-8AA2-4390-B764-6394C08795DE}" srcOrd="0" destOrd="0" presId="urn:microsoft.com/office/officeart/2005/8/layout/vList2"/>
    <dgm:cxn modelId="{CC3E21AB-2719-4547-A763-8AA4F2EB0376}" type="presOf" srcId="{0BAD40F9-961D-4234-8022-0A9C84A45BC0}" destId="{D3000062-CCFA-47FF-B740-3016D9A03044}" srcOrd="0" destOrd="1" presId="urn:microsoft.com/office/officeart/2005/8/layout/vList2"/>
    <dgm:cxn modelId="{C3094FAD-8DAD-48B3-B17F-007BEA86F14F}" srcId="{9E0DE699-E738-492B-BDEB-0D70DD9E23C4}" destId="{7CEDB726-4BAB-41A3-AD4E-643D38CAB7F9}" srcOrd="3" destOrd="0" parTransId="{12764849-BEF7-495B-B77F-A0EBFC5C3B19}" sibTransId="{6122187F-494C-4411-99B6-E7D9EB6D528F}"/>
    <dgm:cxn modelId="{C8149FC5-BA14-4691-A545-57DF1AA8CD06}" type="presOf" srcId="{8DF7BEFB-1A3B-4120-BF28-FD27C75E701B}" destId="{495A6391-2759-4A5B-A558-C853022A744A}" srcOrd="0" destOrd="1" presId="urn:microsoft.com/office/officeart/2005/8/layout/vList2"/>
    <dgm:cxn modelId="{ABACD5C6-97EA-487C-8E5E-D718AB164D26}" type="presOf" srcId="{C8D1176C-F3FC-4659-A8FE-54CD62E3AFCA}" destId="{D3000062-CCFA-47FF-B740-3016D9A03044}" srcOrd="0" destOrd="0" presId="urn:microsoft.com/office/officeart/2005/8/layout/vList2"/>
    <dgm:cxn modelId="{7DEDB7DB-A1B4-46E5-8195-FE99F9556DF7}" srcId="{9E0DE699-E738-492B-BDEB-0D70DD9E23C4}" destId="{8DF7BEFB-1A3B-4120-BF28-FD27C75E701B}" srcOrd="1" destOrd="0" parTransId="{1835D718-746F-4A6A-9961-06AD38EC917D}" sibTransId="{B9340FB9-804A-44E9-92EA-2D2F7B560875}"/>
    <dgm:cxn modelId="{E04D1DDC-00AD-467F-993F-9AC9CD251EE7}" type="presOf" srcId="{9A34A968-CAAA-46CA-85B0-46165A73E3C0}" destId="{495A6391-2759-4A5B-A558-C853022A744A}" srcOrd="0" destOrd="0" presId="urn:microsoft.com/office/officeart/2005/8/layout/vList2"/>
    <dgm:cxn modelId="{29593ADC-1FFF-4954-B9DA-B73517E87F92}" type="presOf" srcId="{837822B3-B165-4106-90D2-E67A32FEE337}" destId="{495A6391-2759-4A5B-A558-C853022A744A}" srcOrd="0" destOrd="2" presId="urn:microsoft.com/office/officeart/2005/8/layout/vList2"/>
    <dgm:cxn modelId="{7C04DCDE-6E4D-4650-8F30-C4587E241D33}" srcId="{9E0DE699-E738-492B-BDEB-0D70DD9E23C4}" destId="{837822B3-B165-4106-90D2-E67A32FEE337}" srcOrd="2" destOrd="0" parTransId="{691E6F90-40CA-4BC5-8E8A-F173D9E0AC75}" sibTransId="{CE81CAC9-FB6A-4BA5-BCAC-32D862251B61}"/>
    <dgm:cxn modelId="{DAFEB27B-B132-4559-8320-F85027FDA5DC}" type="presParOf" srcId="{AD76DE78-6679-4EFE-B54E-0AF9C2E93C45}" destId="{0FEEAF3A-8D56-4FEF-9B73-F7CE0A783350}" srcOrd="0" destOrd="0" presId="urn:microsoft.com/office/officeart/2005/8/layout/vList2"/>
    <dgm:cxn modelId="{BA65C190-2D7E-4D4F-BFB8-D0D166F9CC23}" type="presParOf" srcId="{AD76DE78-6679-4EFE-B54E-0AF9C2E93C45}" destId="{495A6391-2759-4A5B-A558-C853022A744A}" srcOrd="1" destOrd="0" presId="urn:microsoft.com/office/officeart/2005/8/layout/vList2"/>
    <dgm:cxn modelId="{D5B2326E-1A0A-49CB-9D28-2A65590174DF}" type="presParOf" srcId="{AD76DE78-6679-4EFE-B54E-0AF9C2E93C45}" destId="{71CE9602-8AA2-4390-B764-6394C08795DE}" srcOrd="2" destOrd="0" presId="urn:microsoft.com/office/officeart/2005/8/layout/vList2"/>
    <dgm:cxn modelId="{F51DAC3B-617C-45F2-B385-40DB0A91197D}" type="presParOf" srcId="{AD76DE78-6679-4EFE-B54E-0AF9C2E93C45}" destId="{D3000062-CCFA-47FF-B740-3016D9A03044}"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E4AF2933-2EED-4AF0-A80A-D39A86A7F0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5BAE2EC4-3911-448F-B7D6-AA22A5ADB657}">
      <dgm:prSet/>
      <dgm:spPr/>
      <dgm:t>
        <a:bodyPr/>
        <a:lstStyle/>
        <a:p>
          <a:pPr algn="ctr"/>
          <a:r>
            <a:rPr lang="it-IT" dirty="0"/>
            <a:t>Il dispositivo di ripresa e resilienza – Il Piano nazionale di ripresa e resilienza dell’Italia (PNNR)</a:t>
          </a:r>
        </a:p>
      </dgm:t>
    </dgm:pt>
    <dgm:pt modelId="{F42306D1-2295-41AF-85DC-7D89D97F4B1E}" type="parTrans" cxnId="{32CF4606-EDFB-44AA-BAA4-99C5D194F48E}">
      <dgm:prSet/>
      <dgm:spPr/>
      <dgm:t>
        <a:bodyPr/>
        <a:lstStyle/>
        <a:p>
          <a:endParaRPr lang="it-IT"/>
        </a:p>
      </dgm:t>
    </dgm:pt>
    <dgm:pt modelId="{21BD47E3-96DC-4BD0-B8A7-1DB9858946FA}" type="sibTrans" cxnId="{32CF4606-EDFB-44AA-BAA4-99C5D194F48E}">
      <dgm:prSet/>
      <dgm:spPr/>
      <dgm:t>
        <a:bodyPr/>
        <a:lstStyle/>
        <a:p>
          <a:endParaRPr lang="it-IT"/>
        </a:p>
      </dgm:t>
    </dgm:pt>
    <dgm:pt modelId="{BECB68B2-687C-445F-AEEF-DFE388B116E3}" type="pres">
      <dgm:prSet presAssocID="{E4AF2933-2EED-4AF0-A80A-D39A86A7F0FD}" presName="linear" presStyleCnt="0">
        <dgm:presLayoutVars>
          <dgm:animLvl val="lvl"/>
          <dgm:resizeHandles val="exact"/>
        </dgm:presLayoutVars>
      </dgm:prSet>
      <dgm:spPr/>
    </dgm:pt>
    <dgm:pt modelId="{05373866-C5DA-438E-8ADA-25459EC410AA}" type="pres">
      <dgm:prSet presAssocID="{5BAE2EC4-3911-448F-B7D6-AA22A5ADB657}" presName="parentText" presStyleLbl="node1" presStyleIdx="0" presStyleCnt="1" custScaleY="170728" custLinFactNeighborX="804" custLinFactNeighborY="11041">
        <dgm:presLayoutVars>
          <dgm:chMax val="0"/>
          <dgm:bulletEnabled val="1"/>
        </dgm:presLayoutVars>
      </dgm:prSet>
      <dgm:spPr/>
    </dgm:pt>
  </dgm:ptLst>
  <dgm:cxnLst>
    <dgm:cxn modelId="{32CF4606-EDFB-44AA-BAA4-99C5D194F48E}" srcId="{E4AF2933-2EED-4AF0-A80A-D39A86A7F0FD}" destId="{5BAE2EC4-3911-448F-B7D6-AA22A5ADB657}" srcOrd="0" destOrd="0" parTransId="{F42306D1-2295-41AF-85DC-7D89D97F4B1E}" sibTransId="{21BD47E3-96DC-4BD0-B8A7-1DB9858946FA}"/>
    <dgm:cxn modelId="{E28D938F-4FE1-4C7C-ACF9-8854AAEBAEC5}" type="presOf" srcId="{5BAE2EC4-3911-448F-B7D6-AA22A5ADB657}" destId="{05373866-C5DA-438E-8ADA-25459EC410AA}" srcOrd="0" destOrd="0" presId="urn:microsoft.com/office/officeart/2005/8/layout/vList2"/>
    <dgm:cxn modelId="{09F256E2-A9F0-4297-9C8A-C7A2B0D1AF16}" type="presOf" srcId="{E4AF2933-2EED-4AF0-A80A-D39A86A7F0FD}" destId="{BECB68B2-687C-445F-AEEF-DFE388B116E3}" srcOrd="0" destOrd="0" presId="urn:microsoft.com/office/officeart/2005/8/layout/vList2"/>
    <dgm:cxn modelId="{F6E94420-D2B3-437A-AC52-D6DA3A3C9F3A}" type="presParOf" srcId="{BECB68B2-687C-445F-AEEF-DFE388B116E3}" destId="{05373866-C5DA-438E-8ADA-25459EC410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4BFB0A32-7BD2-483C-A457-BABADAB6E53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014FAB1F-0AA6-4F9A-8A59-1A5CA471710A}">
      <dgm:prSet/>
      <dgm:spPr/>
      <dgm:t>
        <a:bodyPr/>
        <a:lstStyle/>
        <a:p>
          <a:r>
            <a:rPr lang="it-IT" dirty="0"/>
            <a:t>Il </a:t>
          </a:r>
          <a:r>
            <a:rPr lang="it-IT" b="1" dirty="0">
              <a:solidFill>
                <a:schemeClr val="accent4"/>
              </a:solidFill>
            </a:rPr>
            <a:t>Comitato interministeriale per gli affari europei </a:t>
          </a:r>
          <a:r>
            <a:rPr lang="it-IT" dirty="0"/>
            <a:t>(CIAE), presso il Dipartimento affari europei, è stato </a:t>
          </a:r>
          <a:r>
            <a:rPr lang="it-IT" b="1" dirty="0">
              <a:solidFill>
                <a:schemeClr val="accent4"/>
              </a:solidFill>
            </a:rPr>
            <a:t>incaricato della definizione della proposta di PNNR per l’Italia</a:t>
          </a:r>
          <a:r>
            <a:rPr lang="it-IT" dirty="0"/>
            <a:t>. I lavori del CIAE sono iniziati all’indomani della decisione del Consiglio Europeo di fine luglio riguardante il Next Generation EU ed il Quadro Finanziario Pluriennale 2021/2027 (Bilancio europeo).</a:t>
          </a:r>
        </a:p>
      </dgm:t>
    </dgm:pt>
    <dgm:pt modelId="{FFCA7900-FC9C-4D57-B370-EB223EA419B6}" type="parTrans" cxnId="{0B05F77A-1358-4B8D-B5AE-7EB9E903BCD5}">
      <dgm:prSet/>
      <dgm:spPr/>
      <dgm:t>
        <a:bodyPr/>
        <a:lstStyle/>
        <a:p>
          <a:endParaRPr lang="it-IT"/>
        </a:p>
      </dgm:t>
    </dgm:pt>
    <dgm:pt modelId="{FF9AE6BD-3720-4008-9B12-30967BD27BB7}" type="sibTrans" cxnId="{0B05F77A-1358-4B8D-B5AE-7EB9E903BCD5}">
      <dgm:prSet/>
      <dgm:spPr/>
      <dgm:t>
        <a:bodyPr/>
        <a:lstStyle/>
        <a:p>
          <a:endParaRPr lang="it-IT"/>
        </a:p>
      </dgm:t>
    </dgm:pt>
    <dgm:pt modelId="{9BA0421E-2209-461D-85EC-37B47696C256}">
      <dgm:prSet/>
      <dgm:spPr/>
      <dgm:t>
        <a:bodyPr/>
        <a:lstStyle/>
        <a:p>
          <a:r>
            <a:rPr lang="it-IT" b="1" dirty="0">
              <a:solidFill>
                <a:schemeClr val="accent4"/>
              </a:solidFill>
            </a:rPr>
            <a:t>La parte “tecnica” è stata affidata al Comitato tecnico di valutazione (CTV</a:t>
          </a:r>
          <a:r>
            <a:rPr lang="it-IT" b="1" dirty="0"/>
            <a:t>) </a:t>
          </a:r>
          <a:r>
            <a:rPr lang="it-IT" dirty="0"/>
            <a:t>- struttura costituita nell’ambito del CIAE e presieduta dal Ministro per gli affari europei, che cura la predisposizione della posizione italiana nella fase di formazione degli atti normativi dell’Unione Europea e che prepara le riunioni del CIAE – alle cui riunioni partecipano rappresentanti dei Ministeri interessati dai provvedimenti europei nonché rappresentanti di regioni o province autonome per le questioni di loro competenza e rappresentanti di ANCI, UPI, UNCEM  per le questioni di interesse locale.</a:t>
          </a:r>
        </a:p>
      </dgm:t>
    </dgm:pt>
    <dgm:pt modelId="{9682200E-A1FE-4FC0-8EE1-17E8B774AEB9}" type="parTrans" cxnId="{2D7458B2-5590-4BD3-8C78-38847A21E4EE}">
      <dgm:prSet/>
      <dgm:spPr/>
      <dgm:t>
        <a:bodyPr/>
        <a:lstStyle/>
        <a:p>
          <a:endParaRPr lang="it-IT"/>
        </a:p>
      </dgm:t>
    </dgm:pt>
    <dgm:pt modelId="{B55EBF97-9383-4AF6-9469-098F5B30EEE6}" type="sibTrans" cxnId="{2D7458B2-5590-4BD3-8C78-38847A21E4EE}">
      <dgm:prSet/>
      <dgm:spPr/>
      <dgm:t>
        <a:bodyPr/>
        <a:lstStyle/>
        <a:p>
          <a:endParaRPr lang="it-IT"/>
        </a:p>
      </dgm:t>
    </dgm:pt>
    <dgm:pt modelId="{B3F02F04-7A9F-4399-99E6-FA1CE80280B8}">
      <dgm:prSet/>
      <dgm:spPr/>
      <dgm:t>
        <a:bodyPr/>
        <a:lstStyle/>
        <a:p>
          <a:r>
            <a:rPr lang="it-IT" dirty="0"/>
            <a:t>Il 9 settembre 2020 il Comitato ha concordato le </a:t>
          </a:r>
          <a:r>
            <a:rPr lang="it-IT" b="1" dirty="0">
              <a:solidFill>
                <a:schemeClr val="accent4"/>
              </a:solidFill>
            </a:rPr>
            <a:t>Linee guida per la definizione del PNRR</a:t>
          </a:r>
          <a:r>
            <a:rPr lang="it-IT" dirty="0"/>
            <a:t>, rilasciate sulla base dei lavori condotti dal CTV, che </a:t>
          </a:r>
          <a:r>
            <a:rPr lang="it-IT" b="1" dirty="0">
              <a:solidFill>
                <a:schemeClr val="accent4"/>
              </a:solidFill>
            </a:rPr>
            <a:t>il Presidente del Consiglio dei ministri ha inviato al Parlamento il 15 settembre</a:t>
          </a:r>
          <a:r>
            <a:rPr lang="it-IT" dirty="0"/>
            <a:t>. Nel documento vengono indicate le sfide, le missioni e le azioni del Piano per la Ripresa italiano da finanziare in particolare mediante il RRF, con “l'obiettivo di realizzare in Italia ed Europa la doppia transizione verde e digitale e di accrescere la competitività, l'inclusione sociale e la crescita economica dopo la crisi pandemica COVID-19”.</a:t>
          </a:r>
        </a:p>
      </dgm:t>
    </dgm:pt>
    <dgm:pt modelId="{BEC730E9-C9B1-4A1B-96EA-0D4199213E1C}" type="parTrans" cxnId="{1448DF0A-61E0-4C03-AA5B-7C2F3FE7F908}">
      <dgm:prSet/>
      <dgm:spPr/>
      <dgm:t>
        <a:bodyPr/>
        <a:lstStyle/>
        <a:p>
          <a:endParaRPr lang="it-IT"/>
        </a:p>
      </dgm:t>
    </dgm:pt>
    <dgm:pt modelId="{BFF2730B-EDDB-4C88-A52A-D21037789137}" type="sibTrans" cxnId="{1448DF0A-61E0-4C03-AA5B-7C2F3FE7F908}">
      <dgm:prSet/>
      <dgm:spPr/>
      <dgm:t>
        <a:bodyPr/>
        <a:lstStyle/>
        <a:p>
          <a:endParaRPr lang="it-IT"/>
        </a:p>
      </dgm:t>
    </dgm:pt>
    <dgm:pt modelId="{6589BAC8-2D56-4C98-BE30-8888E66A9CA7}">
      <dgm:prSet/>
      <dgm:spPr/>
      <dgm:t>
        <a:bodyPr/>
        <a:lstStyle/>
        <a:p>
          <a:r>
            <a:rPr lang="it-IT" b="1" dirty="0">
              <a:solidFill>
                <a:schemeClr val="accent4"/>
              </a:solidFill>
            </a:rPr>
            <a:t>Il Parlamento</a:t>
          </a:r>
          <a:r>
            <a:rPr lang="it-IT" dirty="0"/>
            <a:t>, nella seduta del 13 ottobre 2020, </a:t>
          </a:r>
          <a:r>
            <a:rPr lang="it-IT" b="1" dirty="0">
              <a:solidFill>
                <a:schemeClr val="accent4"/>
              </a:solidFill>
            </a:rPr>
            <a:t>ha approvato le Linee Guida presentate dal Governo</a:t>
          </a:r>
          <a:r>
            <a:rPr lang="it-IT" b="1" dirty="0"/>
            <a:t>  </a:t>
          </a:r>
          <a:r>
            <a:rPr lang="it-IT" dirty="0"/>
            <a:t>evidenziando, tuttavia, la necessità che i progetti inseriti nel PNNR siano di qualità, sostenibili e funzionali al raggiungimento degli obiettivi del Piano…e </a:t>
          </a:r>
          <a:r>
            <a:rPr lang="it-IT" b="1" dirty="0">
              <a:solidFill>
                <a:schemeClr val="accent4"/>
              </a:solidFill>
            </a:rPr>
            <a:t>dal 15 ottobre è iniziata la fase di interlocuzione </a:t>
          </a:r>
          <a:r>
            <a:rPr lang="it-IT" dirty="0"/>
            <a:t>dell’Italia con la CE.</a:t>
          </a:r>
        </a:p>
      </dgm:t>
    </dgm:pt>
    <dgm:pt modelId="{296EAD87-E1F5-4202-8B7B-D2013EEC0EEB}" type="parTrans" cxnId="{33EAFE9E-3398-45AF-B702-B805CAAC7CFD}">
      <dgm:prSet/>
      <dgm:spPr/>
      <dgm:t>
        <a:bodyPr/>
        <a:lstStyle/>
        <a:p>
          <a:endParaRPr lang="it-IT"/>
        </a:p>
      </dgm:t>
    </dgm:pt>
    <dgm:pt modelId="{9D233708-A3A2-49B2-999A-55EC45538615}" type="sibTrans" cxnId="{33EAFE9E-3398-45AF-B702-B805CAAC7CFD}">
      <dgm:prSet/>
      <dgm:spPr/>
      <dgm:t>
        <a:bodyPr/>
        <a:lstStyle/>
        <a:p>
          <a:endParaRPr lang="it-IT"/>
        </a:p>
      </dgm:t>
    </dgm:pt>
    <dgm:pt modelId="{0BDF6147-B9AF-46BA-A83C-674F85D594A0}">
      <dgm:prSet/>
      <dgm:spPr/>
      <dgm:t>
        <a:bodyPr/>
        <a:lstStyle/>
        <a:p>
          <a:r>
            <a:rPr lang="it-IT" dirty="0"/>
            <a:t>Il 15 gennaio 2021, il </a:t>
          </a:r>
          <a:r>
            <a:rPr lang="it-IT" b="1" dirty="0">
              <a:solidFill>
                <a:schemeClr val="accent4"/>
              </a:solidFill>
            </a:rPr>
            <a:t>Governo ha trasmesso al Parlamento il Piano nazionale di ripresa e resilienza </a:t>
          </a:r>
          <a:r>
            <a:rPr lang="it-IT" dirty="0"/>
            <a:t>ora all’esame delle Commissioni parlamentari.</a:t>
          </a:r>
        </a:p>
      </dgm:t>
    </dgm:pt>
    <dgm:pt modelId="{C6A28620-C31F-4C63-96D0-9F4EA24D6074}" type="parTrans" cxnId="{46D36D44-735C-4AC5-92F4-796A6F5BECC5}">
      <dgm:prSet/>
      <dgm:spPr/>
      <dgm:t>
        <a:bodyPr/>
        <a:lstStyle/>
        <a:p>
          <a:endParaRPr lang="it-IT"/>
        </a:p>
      </dgm:t>
    </dgm:pt>
    <dgm:pt modelId="{E0C988AC-3A93-4C30-89BD-E0FC1A50619E}" type="sibTrans" cxnId="{46D36D44-735C-4AC5-92F4-796A6F5BECC5}">
      <dgm:prSet/>
      <dgm:spPr/>
      <dgm:t>
        <a:bodyPr/>
        <a:lstStyle/>
        <a:p>
          <a:endParaRPr lang="it-IT"/>
        </a:p>
      </dgm:t>
    </dgm:pt>
    <dgm:pt modelId="{7E96A1BB-6463-4A30-820F-C853A7F94260}" type="pres">
      <dgm:prSet presAssocID="{4BFB0A32-7BD2-483C-A457-BABADAB6E536}" presName="linear" presStyleCnt="0">
        <dgm:presLayoutVars>
          <dgm:animLvl val="lvl"/>
          <dgm:resizeHandles val="exact"/>
        </dgm:presLayoutVars>
      </dgm:prSet>
      <dgm:spPr/>
    </dgm:pt>
    <dgm:pt modelId="{6D59F011-A992-4E4D-A7EA-739972D09E0B}" type="pres">
      <dgm:prSet presAssocID="{014FAB1F-0AA6-4F9A-8A59-1A5CA471710A}" presName="parentText" presStyleLbl="node1" presStyleIdx="0" presStyleCnt="5">
        <dgm:presLayoutVars>
          <dgm:chMax val="0"/>
          <dgm:bulletEnabled val="1"/>
        </dgm:presLayoutVars>
      </dgm:prSet>
      <dgm:spPr/>
    </dgm:pt>
    <dgm:pt modelId="{48B3FBCA-4B50-425E-95A1-13B0349899C5}" type="pres">
      <dgm:prSet presAssocID="{FF9AE6BD-3720-4008-9B12-30967BD27BB7}" presName="spacer" presStyleCnt="0"/>
      <dgm:spPr/>
    </dgm:pt>
    <dgm:pt modelId="{D66E6EF2-84B0-49CA-B589-EC73BFB7B53C}" type="pres">
      <dgm:prSet presAssocID="{9BA0421E-2209-461D-85EC-37B47696C256}" presName="parentText" presStyleLbl="node1" presStyleIdx="1" presStyleCnt="5">
        <dgm:presLayoutVars>
          <dgm:chMax val="0"/>
          <dgm:bulletEnabled val="1"/>
        </dgm:presLayoutVars>
      </dgm:prSet>
      <dgm:spPr/>
    </dgm:pt>
    <dgm:pt modelId="{1B7FB7C3-31BA-4F82-9F69-6E7E1BF7EE4C}" type="pres">
      <dgm:prSet presAssocID="{B55EBF97-9383-4AF6-9469-098F5B30EEE6}" presName="spacer" presStyleCnt="0"/>
      <dgm:spPr/>
    </dgm:pt>
    <dgm:pt modelId="{A7712497-6417-4764-8A65-457E72333D3D}" type="pres">
      <dgm:prSet presAssocID="{B3F02F04-7A9F-4399-99E6-FA1CE80280B8}" presName="parentText" presStyleLbl="node1" presStyleIdx="2" presStyleCnt="5" custLinFactNeighborY="79441">
        <dgm:presLayoutVars>
          <dgm:chMax val="0"/>
          <dgm:bulletEnabled val="1"/>
        </dgm:presLayoutVars>
      </dgm:prSet>
      <dgm:spPr/>
    </dgm:pt>
    <dgm:pt modelId="{F845525A-2915-449D-849E-0710079DDFBB}" type="pres">
      <dgm:prSet presAssocID="{BFF2730B-EDDB-4C88-A52A-D21037789137}" presName="spacer" presStyleCnt="0"/>
      <dgm:spPr/>
    </dgm:pt>
    <dgm:pt modelId="{2B22173D-4A75-4DB5-A0D9-870A8B1D44BD}" type="pres">
      <dgm:prSet presAssocID="{6589BAC8-2D56-4C98-BE30-8888E66A9CA7}" presName="parentText" presStyleLbl="node1" presStyleIdx="3" presStyleCnt="5">
        <dgm:presLayoutVars>
          <dgm:chMax val="0"/>
          <dgm:bulletEnabled val="1"/>
        </dgm:presLayoutVars>
      </dgm:prSet>
      <dgm:spPr/>
    </dgm:pt>
    <dgm:pt modelId="{6C6AC7C3-BD0A-497E-88E6-6AE0596EE003}" type="pres">
      <dgm:prSet presAssocID="{9D233708-A3A2-49B2-999A-55EC45538615}" presName="spacer" presStyleCnt="0"/>
      <dgm:spPr/>
    </dgm:pt>
    <dgm:pt modelId="{201D5ADD-2832-43D5-B7F2-540F40A2DD82}" type="pres">
      <dgm:prSet presAssocID="{0BDF6147-B9AF-46BA-A83C-674F85D594A0}" presName="parentText" presStyleLbl="node1" presStyleIdx="4" presStyleCnt="5">
        <dgm:presLayoutVars>
          <dgm:chMax val="0"/>
          <dgm:bulletEnabled val="1"/>
        </dgm:presLayoutVars>
      </dgm:prSet>
      <dgm:spPr/>
    </dgm:pt>
  </dgm:ptLst>
  <dgm:cxnLst>
    <dgm:cxn modelId="{1448DF0A-61E0-4C03-AA5B-7C2F3FE7F908}" srcId="{4BFB0A32-7BD2-483C-A457-BABADAB6E536}" destId="{B3F02F04-7A9F-4399-99E6-FA1CE80280B8}" srcOrd="2" destOrd="0" parTransId="{BEC730E9-C9B1-4A1B-96EA-0D4199213E1C}" sibTransId="{BFF2730B-EDDB-4C88-A52A-D21037789137}"/>
    <dgm:cxn modelId="{46D36D44-735C-4AC5-92F4-796A6F5BECC5}" srcId="{4BFB0A32-7BD2-483C-A457-BABADAB6E536}" destId="{0BDF6147-B9AF-46BA-A83C-674F85D594A0}" srcOrd="4" destOrd="0" parTransId="{C6A28620-C31F-4C63-96D0-9F4EA24D6074}" sibTransId="{E0C988AC-3A93-4C30-89BD-E0FC1A50619E}"/>
    <dgm:cxn modelId="{0B05F77A-1358-4B8D-B5AE-7EB9E903BCD5}" srcId="{4BFB0A32-7BD2-483C-A457-BABADAB6E536}" destId="{014FAB1F-0AA6-4F9A-8A59-1A5CA471710A}" srcOrd="0" destOrd="0" parTransId="{FFCA7900-FC9C-4D57-B370-EB223EA419B6}" sibTransId="{FF9AE6BD-3720-4008-9B12-30967BD27BB7}"/>
    <dgm:cxn modelId="{21497981-BB52-4E4B-9C62-C06B05F61B45}" type="presOf" srcId="{B3F02F04-7A9F-4399-99E6-FA1CE80280B8}" destId="{A7712497-6417-4764-8A65-457E72333D3D}" srcOrd="0" destOrd="0" presId="urn:microsoft.com/office/officeart/2005/8/layout/vList2"/>
    <dgm:cxn modelId="{33EAFE9E-3398-45AF-B702-B805CAAC7CFD}" srcId="{4BFB0A32-7BD2-483C-A457-BABADAB6E536}" destId="{6589BAC8-2D56-4C98-BE30-8888E66A9CA7}" srcOrd="3" destOrd="0" parTransId="{296EAD87-E1F5-4202-8B7B-D2013EEC0EEB}" sibTransId="{9D233708-A3A2-49B2-999A-55EC45538615}"/>
    <dgm:cxn modelId="{2D7458B2-5590-4BD3-8C78-38847A21E4EE}" srcId="{4BFB0A32-7BD2-483C-A457-BABADAB6E536}" destId="{9BA0421E-2209-461D-85EC-37B47696C256}" srcOrd="1" destOrd="0" parTransId="{9682200E-A1FE-4FC0-8EE1-17E8B774AEB9}" sibTransId="{B55EBF97-9383-4AF6-9469-098F5B30EEE6}"/>
    <dgm:cxn modelId="{A38C68CD-51C5-4F63-B4BD-F92838A9574F}" type="presOf" srcId="{9BA0421E-2209-461D-85EC-37B47696C256}" destId="{D66E6EF2-84B0-49CA-B589-EC73BFB7B53C}" srcOrd="0" destOrd="0" presId="urn:microsoft.com/office/officeart/2005/8/layout/vList2"/>
    <dgm:cxn modelId="{ACD527D6-FC4F-4056-BF33-40A923D40B7F}" type="presOf" srcId="{6589BAC8-2D56-4C98-BE30-8888E66A9CA7}" destId="{2B22173D-4A75-4DB5-A0D9-870A8B1D44BD}" srcOrd="0" destOrd="0" presId="urn:microsoft.com/office/officeart/2005/8/layout/vList2"/>
    <dgm:cxn modelId="{E3EDE7D7-E444-4E8F-AA60-A89DCC5DCDCB}" type="presOf" srcId="{0BDF6147-B9AF-46BA-A83C-674F85D594A0}" destId="{201D5ADD-2832-43D5-B7F2-540F40A2DD82}" srcOrd="0" destOrd="0" presId="urn:microsoft.com/office/officeart/2005/8/layout/vList2"/>
    <dgm:cxn modelId="{9DB796D8-6E85-4D21-BE6B-BB31D560FE79}" type="presOf" srcId="{4BFB0A32-7BD2-483C-A457-BABADAB6E536}" destId="{7E96A1BB-6463-4A30-820F-C853A7F94260}" srcOrd="0" destOrd="0" presId="urn:microsoft.com/office/officeart/2005/8/layout/vList2"/>
    <dgm:cxn modelId="{782AC1E3-95CA-4987-A3F3-D3692C4341AF}" type="presOf" srcId="{014FAB1F-0AA6-4F9A-8A59-1A5CA471710A}" destId="{6D59F011-A992-4E4D-A7EA-739972D09E0B}" srcOrd="0" destOrd="0" presId="urn:microsoft.com/office/officeart/2005/8/layout/vList2"/>
    <dgm:cxn modelId="{BA0E52B3-5BF6-490D-A23E-E2596F8ABEA1}" type="presParOf" srcId="{7E96A1BB-6463-4A30-820F-C853A7F94260}" destId="{6D59F011-A992-4E4D-A7EA-739972D09E0B}" srcOrd="0" destOrd="0" presId="urn:microsoft.com/office/officeart/2005/8/layout/vList2"/>
    <dgm:cxn modelId="{BDBFD49B-E784-4254-A4E4-58817290F8E4}" type="presParOf" srcId="{7E96A1BB-6463-4A30-820F-C853A7F94260}" destId="{48B3FBCA-4B50-425E-95A1-13B0349899C5}" srcOrd="1" destOrd="0" presId="urn:microsoft.com/office/officeart/2005/8/layout/vList2"/>
    <dgm:cxn modelId="{086B1C6F-49F1-40F3-98B6-5E2FDA713134}" type="presParOf" srcId="{7E96A1BB-6463-4A30-820F-C853A7F94260}" destId="{D66E6EF2-84B0-49CA-B589-EC73BFB7B53C}" srcOrd="2" destOrd="0" presId="urn:microsoft.com/office/officeart/2005/8/layout/vList2"/>
    <dgm:cxn modelId="{BF007D9E-21B7-44CB-B2B7-8E78D8D3A59B}" type="presParOf" srcId="{7E96A1BB-6463-4A30-820F-C853A7F94260}" destId="{1B7FB7C3-31BA-4F82-9F69-6E7E1BF7EE4C}" srcOrd="3" destOrd="0" presId="urn:microsoft.com/office/officeart/2005/8/layout/vList2"/>
    <dgm:cxn modelId="{4EFDC631-6524-4E62-AE6F-B3037FB42003}" type="presParOf" srcId="{7E96A1BB-6463-4A30-820F-C853A7F94260}" destId="{A7712497-6417-4764-8A65-457E72333D3D}" srcOrd="4" destOrd="0" presId="urn:microsoft.com/office/officeart/2005/8/layout/vList2"/>
    <dgm:cxn modelId="{66C883FF-D987-4F10-97D8-5BA68F647831}" type="presParOf" srcId="{7E96A1BB-6463-4A30-820F-C853A7F94260}" destId="{F845525A-2915-449D-849E-0710079DDFBB}" srcOrd="5" destOrd="0" presId="urn:microsoft.com/office/officeart/2005/8/layout/vList2"/>
    <dgm:cxn modelId="{504A59E8-55ED-4268-A379-470860032509}" type="presParOf" srcId="{7E96A1BB-6463-4A30-820F-C853A7F94260}" destId="{2B22173D-4A75-4DB5-A0D9-870A8B1D44BD}" srcOrd="6" destOrd="0" presId="urn:microsoft.com/office/officeart/2005/8/layout/vList2"/>
    <dgm:cxn modelId="{FC23D283-7F5D-4DE2-AAED-35FBDE1C10E7}" type="presParOf" srcId="{7E96A1BB-6463-4A30-820F-C853A7F94260}" destId="{6C6AC7C3-BD0A-497E-88E6-6AE0596EE003}" srcOrd="7" destOrd="0" presId="urn:microsoft.com/office/officeart/2005/8/layout/vList2"/>
    <dgm:cxn modelId="{3D067738-65EA-4EB6-9932-738E257A319D}" type="presParOf" srcId="{7E96A1BB-6463-4A30-820F-C853A7F94260}" destId="{201D5ADD-2832-43D5-B7F2-540F40A2DD82}"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47669D-46AF-4A3B-9F8C-13D11779898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CAC1E91-1CBB-442B-A651-CC7F8589BFCC}">
      <dgm:prSet/>
      <dgm:spPr/>
      <dgm:t>
        <a:bodyPr/>
        <a:lstStyle/>
        <a:p>
          <a:r>
            <a:rPr lang="it-IT" b="1" dirty="0"/>
            <a:t>Il dispositivo di ripresa e resilienza – le risorse finanziarie per l’Italia</a:t>
          </a:r>
          <a:endParaRPr lang="it-IT" dirty="0"/>
        </a:p>
      </dgm:t>
    </dgm:pt>
    <dgm:pt modelId="{A08B02E5-3D9F-440D-B2E9-09D65E5D38A5}" type="parTrans" cxnId="{410B9FC0-1F9B-481D-A5A0-77B804A0A7D4}">
      <dgm:prSet/>
      <dgm:spPr/>
      <dgm:t>
        <a:bodyPr/>
        <a:lstStyle/>
        <a:p>
          <a:endParaRPr lang="it-IT"/>
        </a:p>
      </dgm:t>
    </dgm:pt>
    <dgm:pt modelId="{1B13DA80-C2A4-4048-B765-1D5E15ADD4E2}" type="sibTrans" cxnId="{410B9FC0-1F9B-481D-A5A0-77B804A0A7D4}">
      <dgm:prSet/>
      <dgm:spPr/>
      <dgm:t>
        <a:bodyPr/>
        <a:lstStyle/>
        <a:p>
          <a:endParaRPr lang="it-IT"/>
        </a:p>
      </dgm:t>
    </dgm:pt>
    <dgm:pt modelId="{14C06904-511F-4B15-A758-86F737CF9B11}" type="pres">
      <dgm:prSet presAssocID="{D047669D-46AF-4A3B-9F8C-13D117798985}" presName="linear" presStyleCnt="0">
        <dgm:presLayoutVars>
          <dgm:animLvl val="lvl"/>
          <dgm:resizeHandles val="exact"/>
        </dgm:presLayoutVars>
      </dgm:prSet>
      <dgm:spPr/>
    </dgm:pt>
    <dgm:pt modelId="{ADBB9233-6E05-4F73-AFF2-70F08D2192F5}" type="pres">
      <dgm:prSet presAssocID="{3CAC1E91-1CBB-442B-A651-CC7F8589BFCC}" presName="parentText" presStyleLbl="node1" presStyleIdx="0" presStyleCnt="1" custLinFactNeighborY="-73667">
        <dgm:presLayoutVars>
          <dgm:chMax val="0"/>
          <dgm:bulletEnabled val="1"/>
        </dgm:presLayoutVars>
      </dgm:prSet>
      <dgm:spPr/>
    </dgm:pt>
  </dgm:ptLst>
  <dgm:cxnLst>
    <dgm:cxn modelId="{D3D34080-BBF7-4468-AE74-80D70A37A2D4}" type="presOf" srcId="{D047669D-46AF-4A3B-9F8C-13D117798985}" destId="{14C06904-511F-4B15-A758-86F737CF9B11}" srcOrd="0" destOrd="0" presId="urn:microsoft.com/office/officeart/2005/8/layout/vList2"/>
    <dgm:cxn modelId="{410B9FC0-1F9B-481D-A5A0-77B804A0A7D4}" srcId="{D047669D-46AF-4A3B-9F8C-13D117798985}" destId="{3CAC1E91-1CBB-442B-A651-CC7F8589BFCC}" srcOrd="0" destOrd="0" parTransId="{A08B02E5-3D9F-440D-B2E9-09D65E5D38A5}" sibTransId="{1B13DA80-C2A4-4048-B765-1D5E15ADD4E2}"/>
    <dgm:cxn modelId="{FB545FC7-D960-42AB-B610-2B3FBA7F5970}" type="presOf" srcId="{3CAC1E91-1CBB-442B-A651-CC7F8589BFCC}" destId="{ADBB9233-6E05-4F73-AFF2-70F08D2192F5}" srcOrd="0" destOrd="0" presId="urn:microsoft.com/office/officeart/2005/8/layout/vList2"/>
    <dgm:cxn modelId="{3AF0EE9B-A294-403E-BBE7-0415C82F44D8}" type="presParOf" srcId="{14C06904-511F-4B15-A758-86F737CF9B11}" destId="{ADBB9233-6E05-4F73-AFF2-70F08D2192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355AE6C7-57CC-4E45-9DC8-C66A00E902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33D2DD11-0E95-42A9-96D4-AACC819A215B}">
      <dgm:prSet/>
      <dgm:spPr/>
      <dgm:t>
        <a:bodyPr/>
        <a:lstStyle/>
        <a:p>
          <a:pPr algn="ctr"/>
          <a:r>
            <a:rPr lang="it-IT" dirty="0"/>
            <a:t>Il dispositivo di ripresa e resilienza – Il PNNR</a:t>
          </a:r>
        </a:p>
      </dgm:t>
    </dgm:pt>
    <dgm:pt modelId="{976DF695-19E5-40EA-9676-E396376B5630}" type="parTrans" cxnId="{0A862CD1-608D-43F5-9D60-DC28A992346E}">
      <dgm:prSet/>
      <dgm:spPr/>
      <dgm:t>
        <a:bodyPr/>
        <a:lstStyle/>
        <a:p>
          <a:endParaRPr lang="it-IT"/>
        </a:p>
      </dgm:t>
    </dgm:pt>
    <dgm:pt modelId="{5F5E3B41-C2C9-4659-8D1F-29367AF1035C}" type="sibTrans" cxnId="{0A862CD1-608D-43F5-9D60-DC28A992346E}">
      <dgm:prSet/>
      <dgm:spPr/>
      <dgm:t>
        <a:bodyPr/>
        <a:lstStyle/>
        <a:p>
          <a:endParaRPr lang="it-IT"/>
        </a:p>
      </dgm:t>
    </dgm:pt>
    <dgm:pt modelId="{028E456B-F170-4322-95CF-51F6121B12CD}" type="pres">
      <dgm:prSet presAssocID="{355AE6C7-57CC-4E45-9DC8-C66A00E902CC}" presName="linear" presStyleCnt="0">
        <dgm:presLayoutVars>
          <dgm:animLvl val="lvl"/>
          <dgm:resizeHandles val="exact"/>
        </dgm:presLayoutVars>
      </dgm:prSet>
      <dgm:spPr/>
    </dgm:pt>
    <dgm:pt modelId="{37073AEB-DF15-47C5-9E9B-7C2B86625AC9}" type="pres">
      <dgm:prSet presAssocID="{33D2DD11-0E95-42A9-96D4-AACC819A215B}" presName="parentText" presStyleLbl="node1" presStyleIdx="0" presStyleCnt="1" custLinFactNeighborX="5417" custLinFactNeighborY="-4654">
        <dgm:presLayoutVars>
          <dgm:chMax val="0"/>
          <dgm:bulletEnabled val="1"/>
        </dgm:presLayoutVars>
      </dgm:prSet>
      <dgm:spPr/>
    </dgm:pt>
  </dgm:ptLst>
  <dgm:cxnLst>
    <dgm:cxn modelId="{FAE46472-5AB3-45F1-B506-220833ED2374}" type="presOf" srcId="{33D2DD11-0E95-42A9-96D4-AACC819A215B}" destId="{37073AEB-DF15-47C5-9E9B-7C2B86625AC9}" srcOrd="0" destOrd="0" presId="urn:microsoft.com/office/officeart/2005/8/layout/vList2"/>
    <dgm:cxn modelId="{03C10F98-7838-4188-BEFE-3512FB15C239}" type="presOf" srcId="{355AE6C7-57CC-4E45-9DC8-C66A00E902CC}" destId="{028E456B-F170-4322-95CF-51F6121B12CD}" srcOrd="0" destOrd="0" presId="urn:microsoft.com/office/officeart/2005/8/layout/vList2"/>
    <dgm:cxn modelId="{0A862CD1-608D-43F5-9D60-DC28A992346E}" srcId="{355AE6C7-57CC-4E45-9DC8-C66A00E902CC}" destId="{33D2DD11-0E95-42A9-96D4-AACC819A215B}" srcOrd="0" destOrd="0" parTransId="{976DF695-19E5-40EA-9676-E396376B5630}" sibTransId="{5F5E3B41-C2C9-4659-8D1F-29367AF1035C}"/>
    <dgm:cxn modelId="{430A73CA-2415-4E8F-9772-798127DEE8EB}" type="presParOf" srcId="{028E456B-F170-4322-95CF-51F6121B12CD}" destId="{37073AEB-DF15-47C5-9E9B-7C2B86625AC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9F91C472-8CBC-4760-88D2-C6D36FFFC0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065B16B-815F-481C-89FF-64DD05F3F663}">
      <dgm:prSet/>
      <dgm:spPr/>
      <dgm:t>
        <a:bodyPr/>
        <a:lstStyle/>
        <a:p>
          <a:pPr algn="ctr"/>
          <a:r>
            <a:rPr lang="it-IT" dirty="0"/>
            <a:t>Nel documento vengono indicate le sfide e le missioni in cui si articolerà il Piano.</a:t>
          </a:r>
        </a:p>
      </dgm:t>
    </dgm:pt>
    <dgm:pt modelId="{25D989FE-D38B-4BCE-B5C9-867A4F3F17B3}" type="parTrans" cxnId="{D100B68E-75C8-44C4-985A-A130584007ED}">
      <dgm:prSet/>
      <dgm:spPr/>
      <dgm:t>
        <a:bodyPr/>
        <a:lstStyle/>
        <a:p>
          <a:endParaRPr lang="it-IT"/>
        </a:p>
      </dgm:t>
    </dgm:pt>
    <dgm:pt modelId="{E62CCBE2-7963-4E7A-A19D-F5575EF58E0F}" type="sibTrans" cxnId="{D100B68E-75C8-44C4-985A-A130584007ED}">
      <dgm:prSet/>
      <dgm:spPr/>
      <dgm:t>
        <a:bodyPr/>
        <a:lstStyle/>
        <a:p>
          <a:endParaRPr lang="it-IT"/>
        </a:p>
      </dgm:t>
    </dgm:pt>
    <dgm:pt modelId="{513B7C41-F6F0-4B99-AC2D-0CE9BACDA8E0}">
      <dgm:prSet/>
      <dgm:spPr/>
      <dgm:t>
        <a:bodyPr/>
        <a:lstStyle/>
        <a:p>
          <a:pPr algn="just"/>
          <a:r>
            <a:rPr lang="it-IT" dirty="0"/>
            <a:t>In particolare, le </a:t>
          </a:r>
          <a:r>
            <a:rPr lang="it-IT" b="1" dirty="0">
              <a:solidFill>
                <a:schemeClr val="accent4"/>
              </a:solidFill>
            </a:rPr>
            <a:t>sfide incluse nel PNRR</a:t>
          </a:r>
          <a:r>
            <a:rPr lang="it-IT" b="0" dirty="0">
              <a:solidFill>
                <a:schemeClr val="accent4"/>
              </a:solidFill>
            </a:rPr>
            <a:t> </a:t>
          </a:r>
          <a:r>
            <a:rPr lang="it-IT" dirty="0"/>
            <a:t>possono essere così sintetizzate:</a:t>
          </a:r>
        </a:p>
      </dgm:t>
    </dgm:pt>
    <dgm:pt modelId="{032317F0-FD4F-490C-914E-3E15DFE2C8DF}" type="parTrans" cxnId="{690A799D-D6D9-4D4F-82A5-D73CE77EA966}">
      <dgm:prSet/>
      <dgm:spPr/>
      <dgm:t>
        <a:bodyPr/>
        <a:lstStyle/>
        <a:p>
          <a:endParaRPr lang="it-IT"/>
        </a:p>
      </dgm:t>
    </dgm:pt>
    <dgm:pt modelId="{76256B01-B0AA-4B40-8035-417F96CF4BA6}" type="sibTrans" cxnId="{690A799D-D6D9-4D4F-82A5-D73CE77EA966}">
      <dgm:prSet/>
      <dgm:spPr/>
      <dgm:t>
        <a:bodyPr/>
        <a:lstStyle/>
        <a:p>
          <a:endParaRPr lang="it-IT"/>
        </a:p>
      </dgm:t>
    </dgm:pt>
    <dgm:pt modelId="{9E7D6C29-47C3-4A79-8DEE-C8C5834BFC75}">
      <dgm:prSet custT="1"/>
      <dgm:spPr/>
      <dgm:t>
        <a:bodyPr/>
        <a:lstStyle/>
        <a:p>
          <a:pPr algn="just"/>
          <a:r>
            <a:rPr lang="it-IT" sz="1400" b="1" i="1" dirty="0"/>
            <a:t>Migliorare la resilienza e la capacità di ripresa dell’Italia</a:t>
          </a:r>
          <a:endParaRPr lang="it-IT" sz="1400" b="1" dirty="0"/>
        </a:p>
      </dgm:t>
    </dgm:pt>
    <dgm:pt modelId="{92CBD768-F851-444B-B97D-DCEEAE5DCA4A}" type="parTrans" cxnId="{0AE87E82-8BEB-487D-B519-1B09A78D09F1}">
      <dgm:prSet/>
      <dgm:spPr/>
      <dgm:t>
        <a:bodyPr/>
        <a:lstStyle/>
        <a:p>
          <a:endParaRPr lang="it-IT"/>
        </a:p>
      </dgm:t>
    </dgm:pt>
    <dgm:pt modelId="{381D82BC-87E4-4684-9FAC-87345713E5AA}" type="sibTrans" cxnId="{0AE87E82-8BEB-487D-B519-1B09A78D09F1}">
      <dgm:prSet/>
      <dgm:spPr/>
      <dgm:t>
        <a:bodyPr/>
        <a:lstStyle/>
        <a:p>
          <a:endParaRPr lang="it-IT"/>
        </a:p>
      </dgm:t>
    </dgm:pt>
    <dgm:pt modelId="{43C33B9F-F1AE-4630-9B6C-2A3617107810}">
      <dgm:prSet custT="1"/>
      <dgm:spPr/>
      <dgm:t>
        <a:bodyPr/>
        <a:lstStyle/>
        <a:p>
          <a:pPr algn="just"/>
          <a:r>
            <a:rPr lang="it-IT" sz="1400" b="1" i="1" dirty="0"/>
            <a:t>Ridurre l’impatto sociale ed economico della crisi pandemica</a:t>
          </a:r>
          <a:endParaRPr lang="it-IT" sz="1400" b="1" dirty="0"/>
        </a:p>
      </dgm:t>
    </dgm:pt>
    <dgm:pt modelId="{6D919D07-FF78-4901-8C27-DD9182044E57}" type="parTrans" cxnId="{6D9CE9C6-5AAC-4E07-B5BF-C479AB0A238E}">
      <dgm:prSet/>
      <dgm:spPr/>
      <dgm:t>
        <a:bodyPr/>
        <a:lstStyle/>
        <a:p>
          <a:endParaRPr lang="it-IT"/>
        </a:p>
      </dgm:t>
    </dgm:pt>
    <dgm:pt modelId="{C2B87EF3-28B2-4DA1-BF05-6F4908EDDFF4}" type="sibTrans" cxnId="{6D9CE9C6-5AAC-4E07-B5BF-C479AB0A238E}">
      <dgm:prSet/>
      <dgm:spPr/>
      <dgm:t>
        <a:bodyPr/>
        <a:lstStyle/>
        <a:p>
          <a:endParaRPr lang="it-IT"/>
        </a:p>
      </dgm:t>
    </dgm:pt>
    <dgm:pt modelId="{D9F82A8D-0678-4A17-BE74-95C4F2032C4D}">
      <dgm:prSet custT="1"/>
      <dgm:spPr/>
      <dgm:t>
        <a:bodyPr/>
        <a:lstStyle/>
        <a:p>
          <a:pPr algn="just"/>
          <a:r>
            <a:rPr lang="it-IT" sz="1400" b="1" i="1" dirty="0"/>
            <a:t>Sostenere la transizione verde e digitale</a:t>
          </a:r>
          <a:endParaRPr lang="it-IT" sz="1400" b="1" dirty="0"/>
        </a:p>
      </dgm:t>
    </dgm:pt>
    <dgm:pt modelId="{B11BE490-E15D-4904-8E73-F297CB44EA5C}" type="parTrans" cxnId="{3CBE99B4-ED2D-47DE-BABF-6E07E9CC389B}">
      <dgm:prSet/>
      <dgm:spPr/>
      <dgm:t>
        <a:bodyPr/>
        <a:lstStyle/>
        <a:p>
          <a:endParaRPr lang="it-IT"/>
        </a:p>
      </dgm:t>
    </dgm:pt>
    <dgm:pt modelId="{1C97EC14-3224-4189-A4BC-950A166F9F65}" type="sibTrans" cxnId="{3CBE99B4-ED2D-47DE-BABF-6E07E9CC389B}">
      <dgm:prSet/>
      <dgm:spPr/>
      <dgm:t>
        <a:bodyPr/>
        <a:lstStyle/>
        <a:p>
          <a:endParaRPr lang="it-IT"/>
        </a:p>
      </dgm:t>
    </dgm:pt>
    <dgm:pt modelId="{DD387CFF-CD5F-4FA7-B00C-618FB073B7B1}">
      <dgm:prSet custT="1"/>
      <dgm:spPr/>
      <dgm:t>
        <a:bodyPr/>
        <a:lstStyle/>
        <a:p>
          <a:pPr algn="just"/>
          <a:r>
            <a:rPr lang="it-IT" sz="1400" b="1" i="1" dirty="0"/>
            <a:t>Innalzare il potenziale di crescita dell’economia e la creazione di occupazione</a:t>
          </a:r>
          <a:endParaRPr lang="it-IT" sz="1400" b="1" dirty="0"/>
        </a:p>
      </dgm:t>
    </dgm:pt>
    <dgm:pt modelId="{C9FB71B0-82BF-418E-AE08-EC9695641B9A}" type="parTrans" cxnId="{8E55ABBD-38FA-44FC-8D7D-CD8FAE975AC8}">
      <dgm:prSet/>
      <dgm:spPr/>
      <dgm:t>
        <a:bodyPr/>
        <a:lstStyle/>
        <a:p>
          <a:endParaRPr lang="it-IT"/>
        </a:p>
      </dgm:t>
    </dgm:pt>
    <dgm:pt modelId="{FD139037-5793-45E5-B288-80FEB6451220}" type="sibTrans" cxnId="{8E55ABBD-38FA-44FC-8D7D-CD8FAE975AC8}">
      <dgm:prSet/>
      <dgm:spPr/>
      <dgm:t>
        <a:bodyPr/>
        <a:lstStyle/>
        <a:p>
          <a:endParaRPr lang="it-IT"/>
        </a:p>
      </dgm:t>
    </dgm:pt>
    <dgm:pt modelId="{5650066A-DFDA-4C40-BEC7-6985F5FBDE13}">
      <dgm:prSet/>
      <dgm:spPr/>
      <dgm:t>
        <a:bodyPr/>
        <a:lstStyle/>
        <a:p>
          <a:pPr algn="just"/>
          <a:r>
            <a:rPr lang="it-IT" dirty="0"/>
            <a:t>Le </a:t>
          </a:r>
          <a:r>
            <a:rPr lang="it-IT" b="1" dirty="0">
              <a:solidFill>
                <a:schemeClr val="accent4"/>
              </a:solidFill>
            </a:rPr>
            <a:t>missioni</a:t>
          </a:r>
          <a:r>
            <a:rPr lang="it-IT" dirty="0"/>
            <a:t> in cui si articolerà il PNRR rappresentano aree “tematiche” strutturali di intervento. A loro volta le missioni sono suddivise in </a:t>
          </a:r>
          <a:r>
            <a:rPr lang="it-IT" i="1" dirty="0"/>
            <a:t>cluster</a:t>
          </a:r>
          <a:r>
            <a:rPr lang="it-IT" dirty="0"/>
            <a:t> (insiemi) di progetti omogenei e funzionali a realizzare gli obiettivi economico-sociali definiti nella strategia del Governo:</a:t>
          </a:r>
        </a:p>
      </dgm:t>
    </dgm:pt>
    <dgm:pt modelId="{5600E167-14FC-4E7D-8EBD-3F22389C5989}" type="parTrans" cxnId="{CB547CC9-A513-475D-859C-C4E2F38E9B8A}">
      <dgm:prSet/>
      <dgm:spPr/>
      <dgm:t>
        <a:bodyPr/>
        <a:lstStyle/>
        <a:p>
          <a:endParaRPr lang="it-IT"/>
        </a:p>
      </dgm:t>
    </dgm:pt>
    <dgm:pt modelId="{BDE66FF6-53A6-4D4A-97B0-37F9BE98B787}" type="sibTrans" cxnId="{CB547CC9-A513-475D-859C-C4E2F38E9B8A}">
      <dgm:prSet/>
      <dgm:spPr/>
      <dgm:t>
        <a:bodyPr/>
        <a:lstStyle/>
        <a:p>
          <a:endParaRPr lang="it-IT"/>
        </a:p>
      </dgm:t>
    </dgm:pt>
    <dgm:pt modelId="{8F964B5A-03D0-4697-AD05-3351F9EB9100}">
      <dgm:prSet custT="1"/>
      <dgm:spPr/>
      <dgm:t>
        <a:bodyPr/>
        <a:lstStyle/>
        <a:p>
          <a:pPr algn="just"/>
          <a:r>
            <a:rPr lang="it-IT" sz="1400" b="1" i="1" dirty="0"/>
            <a:t>Digitalizzazione, innovazione e competitività del sistema produttivo</a:t>
          </a:r>
          <a:endParaRPr lang="it-IT" sz="1400" b="1" dirty="0"/>
        </a:p>
      </dgm:t>
    </dgm:pt>
    <dgm:pt modelId="{64E481AD-4C3F-42C1-B7BD-CCEE5F882FE8}" type="parTrans" cxnId="{22497E92-7666-4D84-AC25-B47F1AE4C26C}">
      <dgm:prSet/>
      <dgm:spPr/>
      <dgm:t>
        <a:bodyPr/>
        <a:lstStyle/>
        <a:p>
          <a:endParaRPr lang="it-IT"/>
        </a:p>
      </dgm:t>
    </dgm:pt>
    <dgm:pt modelId="{3DE13DA4-547D-43C9-8BB4-386C91267F33}" type="sibTrans" cxnId="{22497E92-7666-4D84-AC25-B47F1AE4C26C}">
      <dgm:prSet/>
      <dgm:spPr/>
      <dgm:t>
        <a:bodyPr/>
        <a:lstStyle/>
        <a:p>
          <a:endParaRPr lang="it-IT"/>
        </a:p>
      </dgm:t>
    </dgm:pt>
    <dgm:pt modelId="{5B213EEF-A0BB-4E12-8FEB-6109E25C77EE}">
      <dgm:prSet custT="1"/>
      <dgm:spPr/>
      <dgm:t>
        <a:bodyPr/>
        <a:lstStyle/>
        <a:p>
          <a:pPr algn="just"/>
          <a:r>
            <a:rPr lang="it-IT" sz="1400" b="1" i="1" dirty="0"/>
            <a:t>Rivoluzione verde e transizione ecologica</a:t>
          </a:r>
          <a:endParaRPr lang="it-IT" sz="1400" b="1" dirty="0"/>
        </a:p>
      </dgm:t>
    </dgm:pt>
    <dgm:pt modelId="{3CA7C600-76E0-4383-9706-8D3C961C3F65}" type="parTrans" cxnId="{C6D13F09-2F3F-4052-98B5-C8B745A2717A}">
      <dgm:prSet/>
      <dgm:spPr/>
      <dgm:t>
        <a:bodyPr/>
        <a:lstStyle/>
        <a:p>
          <a:endParaRPr lang="it-IT"/>
        </a:p>
      </dgm:t>
    </dgm:pt>
    <dgm:pt modelId="{AECFA7F6-869D-45FC-BB93-FF7A8504C4FF}" type="sibTrans" cxnId="{C6D13F09-2F3F-4052-98B5-C8B745A2717A}">
      <dgm:prSet/>
      <dgm:spPr/>
      <dgm:t>
        <a:bodyPr/>
        <a:lstStyle/>
        <a:p>
          <a:endParaRPr lang="it-IT"/>
        </a:p>
      </dgm:t>
    </dgm:pt>
    <dgm:pt modelId="{98AECA34-02AD-453F-AEF2-B861D979F2DE}">
      <dgm:prSet custT="1"/>
      <dgm:spPr/>
      <dgm:t>
        <a:bodyPr/>
        <a:lstStyle/>
        <a:p>
          <a:pPr algn="just"/>
          <a:r>
            <a:rPr lang="it-IT" sz="1400" b="1" i="1" dirty="0"/>
            <a:t>Infrastrutture per la mobilità</a:t>
          </a:r>
          <a:endParaRPr lang="it-IT" sz="1400" b="1" dirty="0"/>
        </a:p>
      </dgm:t>
    </dgm:pt>
    <dgm:pt modelId="{6DA7037D-C8CF-4068-8F38-B96D32B5029F}" type="parTrans" cxnId="{A0C5F363-6001-4880-8221-81FDBD692082}">
      <dgm:prSet/>
      <dgm:spPr/>
      <dgm:t>
        <a:bodyPr/>
        <a:lstStyle/>
        <a:p>
          <a:endParaRPr lang="it-IT"/>
        </a:p>
      </dgm:t>
    </dgm:pt>
    <dgm:pt modelId="{FAAE321B-0240-464D-913B-FC2A436B0250}" type="sibTrans" cxnId="{A0C5F363-6001-4880-8221-81FDBD692082}">
      <dgm:prSet/>
      <dgm:spPr/>
      <dgm:t>
        <a:bodyPr/>
        <a:lstStyle/>
        <a:p>
          <a:endParaRPr lang="it-IT"/>
        </a:p>
      </dgm:t>
    </dgm:pt>
    <dgm:pt modelId="{25E54B42-37AE-4BAB-8032-39BC4750F094}">
      <dgm:prSet custT="1"/>
      <dgm:spPr/>
      <dgm:t>
        <a:bodyPr/>
        <a:lstStyle/>
        <a:p>
          <a:pPr algn="just"/>
          <a:r>
            <a:rPr lang="it-IT" sz="1400" b="1" i="1" dirty="0"/>
            <a:t>Istruzione, formazione, ricerca e cultura</a:t>
          </a:r>
          <a:endParaRPr lang="it-IT" sz="1400" b="1" dirty="0"/>
        </a:p>
      </dgm:t>
    </dgm:pt>
    <dgm:pt modelId="{47C313D0-BA52-41AF-9AA6-5031F09DD89F}" type="parTrans" cxnId="{47CA69EA-E464-48F5-BF52-F3D800EE09C7}">
      <dgm:prSet/>
      <dgm:spPr/>
      <dgm:t>
        <a:bodyPr/>
        <a:lstStyle/>
        <a:p>
          <a:endParaRPr lang="it-IT"/>
        </a:p>
      </dgm:t>
    </dgm:pt>
    <dgm:pt modelId="{2D8B982D-4703-4EBA-A259-424A27BC5FDE}" type="sibTrans" cxnId="{47CA69EA-E464-48F5-BF52-F3D800EE09C7}">
      <dgm:prSet/>
      <dgm:spPr/>
      <dgm:t>
        <a:bodyPr/>
        <a:lstStyle/>
        <a:p>
          <a:endParaRPr lang="it-IT"/>
        </a:p>
      </dgm:t>
    </dgm:pt>
    <dgm:pt modelId="{303772AB-4915-4B2B-8854-4A148FBA264C}">
      <dgm:prSet custT="1"/>
      <dgm:spPr/>
      <dgm:t>
        <a:bodyPr/>
        <a:lstStyle/>
        <a:p>
          <a:pPr algn="just"/>
          <a:r>
            <a:rPr lang="it-IT" sz="1400" b="1" i="1" dirty="0"/>
            <a:t>Equità sociale, di genere e territoriale</a:t>
          </a:r>
          <a:endParaRPr lang="it-IT" sz="1400" b="1" dirty="0"/>
        </a:p>
      </dgm:t>
    </dgm:pt>
    <dgm:pt modelId="{C0924C8A-F383-4AAF-A0B5-5221C629277A}" type="parTrans" cxnId="{7777B730-41C2-498F-9D31-B5F3CB30B0EC}">
      <dgm:prSet/>
      <dgm:spPr/>
      <dgm:t>
        <a:bodyPr/>
        <a:lstStyle/>
        <a:p>
          <a:endParaRPr lang="it-IT"/>
        </a:p>
      </dgm:t>
    </dgm:pt>
    <dgm:pt modelId="{0BEFF9F5-6360-443D-8CD2-5631FF967DA5}" type="sibTrans" cxnId="{7777B730-41C2-498F-9D31-B5F3CB30B0EC}">
      <dgm:prSet/>
      <dgm:spPr/>
      <dgm:t>
        <a:bodyPr/>
        <a:lstStyle/>
        <a:p>
          <a:endParaRPr lang="it-IT"/>
        </a:p>
      </dgm:t>
    </dgm:pt>
    <dgm:pt modelId="{ADB6D19D-CAA2-45DD-8BED-0EFA8BA5AF95}">
      <dgm:prSet custT="1"/>
      <dgm:spPr/>
      <dgm:t>
        <a:bodyPr/>
        <a:lstStyle/>
        <a:p>
          <a:pPr algn="just"/>
          <a:r>
            <a:rPr lang="it-IT" sz="1400" b="1" i="1" dirty="0"/>
            <a:t>Salute</a:t>
          </a:r>
          <a:endParaRPr lang="it-IT" sz="1400" b="1" dirty="0"/>
        </a:p>
      </dgm:t>
    </dgm:pt>
    <dgm:pt modelId="{91789662-0BEA-4FDD-A6E5-DFCEF50B78DE}" type="parTrans" cxnId="{8A2FD5DB-C97B-472E-8A26-D330C01DB084}">
      <dgm:prSet/>
      <dgm:spPr/>
      <dgm:t>
        <a:bodyPr/>
        <a:lstStyle/>
        <a:p>
          <a:endParaRPr lang="it-IT"/>
        </a:p>
      </dgm:t>
    </dgm:pt>
    <dgm:pt modelId="{C1BEC862-1BA6-4A66-B5DA-8CCD31A65AE0}" type="sibTrans" cxnId="{8A2FD5DB-C97B-472E-8A26-D330C01DB084}">
      <dgm:prSet/>
      <dgm:spPr/>
      <dgm:t>
        <a:bodyPr/>
        <a:lstStyle/>
        <a:p>
          <a:endParaRPr lang="it-IT"/>
        </a:p>
      </dgm:t>
    </dgm:pt>
    <dgm:pt modelId="{8492E88B-3D44-4E5E-BA14-268603C6C6BE}" type="pres">
      <dgm:prSet presAssocID="{9F91C472-8CBC-4760-88D2-C6D36FFFC011}" presName="linear" presStyleCnt="0">
        <dgm:presLayoutVars>
          <dgm:animLvl val="lvl"/>
          <dgm:resizeHandles val="exact"/>
        </dgm:presLayoutVars>
      </dgm:prSet>
      <dgm:spPr/>
    </dgm:pt>
    <dgm:pt modelId="{716B1DC8-F2E8-47F5-854A-A5EFD60BE2B6}" type="pres">
      <dgm:prSet presAssocID="{9065B16B-815F-481C-89FF-64DD05F3F663}" presName="parentText" presStyleLbl="node1" presStyleIdx="0" presStyleCnt="3" custScaleY="51823" custLinFactNeighborX="4735" custLinFactNeighborY="-73665">
        <dgm:presLayoutVars>
          <dgm:chMax val="0"/>
          <dgm:bulletEnabled val="1"/>
        </dgm:presLayoutVars>
      </dgm:prSet>
      <dgm:spPr/>
    </dgm:pt>
    <dgm:pt modelId="{8349C6C3-EB26-474C-8FC4-75F73C84145B}" type="pres">
      <dgm:prSet presAssocID="{E62CCBE2-7963-4E7A-A19D-F5575EF58E0F}" presName="spacer" presStyleCnt="0"/>
      <dgm:spPr/>
    </dgm:pt>
    <dgm:pt modelId="{26C8395F-A6C0-47D6-B62E-3829140F2523}" type="pres">
      <dgm:prSet presAssocID="{513B7C41-F6F0-4B99-AC2D-0CE9BACDA8E0}" presName="parentText" presStyleLbl="node1" presStyleIdx="1" presStyleCnt="3" custScaleY="49661">
        <dgm:presLayoutVars>
          <dgm:chMax val="0"/>
          <dgm:bulletEnabled val="1"/>
        </dgm:presLayoutVars>
      </dgm:prSet>
      <dgm:spPr/>
    </dgm:pt>
    <dgm:pt modelId="{59416518-AF2A-4840-8A95-0F25A0CA70E1}" type="pres">
      <dgm:prSet presAssocID="{513B7C41-F6F0-4B99-AC2D-0CE9BACDA8E0}" presName="childText" presStyleLbl="revTx" presStyleIdx="0" presStyleCnt="2">
        <dgm:presLayoutVars>
          <dgm:bulletEnabled val="1"/>
        </dgm:presLayoutVars>
      </dgm:prSet>
      <dgm:spPr/>
    </dgm:pt>
    <dgm:pt modelId="{E214B490-C6E2-4F5F-B661-95D8844F06CD}" type="pres">
      <dgm:prSet presAssocID="{5650066A-DFDA-4C40-BEC7-6985F5FBDE13}" presName="parentText" presStyleLbl="node1" presStyleIdx="2" presStyleCnt="3" custScaleY="86393">
        <dgm:presLayoutVars>
          <dgm:chMax val="0"/>
          <dgm:bulletEnabled val="1"/>
        </dgm:presLayoutVars>
      </dgm:prSet>
      <dgm:spPr/>
    </dgm:pt>
    <dgm:pt modelId="{1D947C2A-3494-42FD-A3B6-0AB59FA04F20}" type="pres">
      <dgm:prSet presAssocID="{5650066A-DFDA-4C40-BEC7-6985F5FBDE13}" presName="childText" presStyleLbl="revTx" presStyleIdx="1" presStyleCnt="2">
        <dgm:presLayoutVars>
          <dgm:bulletEnabled val="1"/>
        </dgm:presLayoutVars>
      </dgm:prSet>
      <dgm:spPr/>
    </dgm:pt>
  </dgm:ptLst>
  <dgm:cxnLst>
    <dgm:cxn modelId="{C6D13F09-2F3F-4052-98B5-C8B745A2717A}" srcId="{5650066A-DFDA-4C40-BEC7-6985F5FBDE13}" destId="{5B213EEF-A0BB-4E12-8FEB-6109E25C77EE}" srcOrd="1" destOrd="0" parTransId="{3CA7C600-76E0-4383-9706-8D3C961C3F65}" sibTransId="{AECFA7F6-869D-45FC-BB93-FF7A8504C4FF}"/>
    <dgm:cxn modelId="{81FB4B09-2BCD-4814-BADA-96CC8059F781}" type="presOf" srcId="{25E54B42-37AE-4BAB-8032-39BC4750F094}" destId="{1D947C2A-3494-42FD-A3B6-0AB59FA04F20}" srcOrd="0" destOrd="3" presId="urn:microsoft.com/office/officeart/2005/8/layout/vList2"/>
    <dgm:cxn modelId="{F8201F0B-6AAC-446E-BCB8-89172B0E9E34}" type="presOf" srcId="{98AECA34-02AD-453F-AEF2-B861D979F2DE}" destId="{1D947C2A-3494-42FD-A3B6-0AB59FA04F20}" srcOrd="0" destOrd="2" presId="urn:microsoft.com/office/officeart/2005/8/layout/vList2"/>
    <dgm:cxn modelId="{02C60918-3E62-4991-8E1C-4A6BFEF2CD2E}" type="presOf" srcId="{9F91C472-8CBC-4760-88D2-C6D36FFFC011}" destId="{8492E88B-3D44-4E5E-BA14-268603C6C6BE}" srcOrd="0" destOrd="0" presId="urn:microsoft.com/office/officeart/2005/8/layout/vList2"/>
    <dgm:cxn modelId="{108B141A-8AB7-4766-8B73-CD015FF1D973}" type="presOf" srcId="{D9F82A8D-0678-4A17-BE74-95C4F2032C4D}" destId="{59416518-AF2A-4840-8A95-0F25A0CA70E1}" srcOrd="0" destOrd="2" presId="urn:microsoft.com/office/officeart/2005/8/layout/vList2"/>
    <dgm:cxn modelId="{2F3A561A-5F02-47F5-AE00-524751385EC1}" type="presOf" srcId="{8F964B5A-03D0-4697-AD05-3351F9EB9100}" destId="{1D947C2A-3494-42FD-A3B6-0AB59FA04F20}" srcOrd="0" destOrd="0" presId="urn:microsoft.com/office/officeart/2005/8/layout/vList2"/>
    <dgm:cxn modelId="{2CF9481B-8E29-46C4-BEF3-AF8C5945AD4D}" type="presOf" srcId="{5B213EEF-A0BB-4E12-8FEB-6109E25C77EE}" destId="{1D947C2A-3494-42FD-A3B6-0AB59FA04F20}" srcOrd="0" destOrd="1" presId="urn:microsoft.com/office/officeart/2005/8/layout/vList2"/>
    <dgm:cxn modelId="{E5396A21-EBBE-4B84-A39D-F52D1C7EEDBB}" type="presOf" srcId="{DD387CFF-CD5F-4FA7-B00C-618FB073B7B1}" destId="{59416518-AF2A-4840-8A95-0F25A0CA70E1}" srcOrd="0" destOrd="3" presId="urn:microsoft.com/office/officeart/2005/8/layout/vList2"/>
    <dgm:cxn modelId="{7777B730-41C2-498F-9D31-B5F3CB30B0EC}" srcId="{5650066A-DFDA-4C40-BEC7-6985F5FBDE13}" destId="{303772AB-4915-4B2B-8854-4A148FBA264C}" srcOrd="4" destOrd="0" parTransId="{C0924C8A-F383-4AAF-A0B5-5221C629277A}" sibTransId="{0BEFF9F5-6360-443D-8CD2-5631FF967DA5}"/>
    <dgm:cxn modelId="{6FF5DB3F-C0CF-462B-9DC0-CDF1DD94ADB7}" type="presOf" srcId="{43C33B9F-F1AE-4630-9B6C-2A3617107810}" destId="{59416518-AF2A-4840-8A95-0F25A0CA70E1}" srcOrd="0" destOrd="1" presId="urn:microsoft.com/office/officeart/2005/8/layout/vList2"/>
    <dgm:cxn modelId="{9DD0185E-D243-418A-9A87-61E174FF52EE}" type="presOf" srcId="{9E7D6C29-47C3-4A79-8DEE-C8C5834BFC75}" destId="{59416518-AF2A-4840-8A95-0F25A0CA70E1}" srcOrd="0" destOrd="0" presId="urn:microsoft.com/office/officeart/2005/8/layout/vList2"/>
    <dgm:cxn modelId="{1F1D3763-DDCA-4A2B-90D8-00D6F204EE18}" type="presOf" srcId="{5650066A-DFDA-4C40-BEC7-6985F5FBDE13}" destId="{E214B490-C6E2-4F5F-B661-95D8844F06CD}" srcOrd="0" destOrd="0" presId="urn:microsoft.com/office/officeart/2005/8/layout/vList2"/>
    <dgm:cxn modelId="{A0C5F363-6001-4880-8221-81FDBD692082}" srcId="{5650066A-DFDA-4C40-BEC7-6985F5FBDE13}" destId="{98AECA34-02AD-453F-AEF2-B861D979F2DE}" srcOrd="2" destOrd="0" parTransId="{6DA7037D-C8CF-4068-8F38-B96D32B5029F}" sibTransId="{FAAE321B-0240-464D-913B-FC2A436B0250}"/>
    <dgm:cxn modelId="{6B69DD65-454A-4D8E-954F-A4D109C46CBE}" type="presOf" srcId="{ADB6D19D-CAA2-45DD-8BED-0EFA8BA5AF95}" destId="{1D947C2A-3494-42FD-A3B6-0AB59FA04F20}" srcOrd="0" destOrd="5" presId="urn:microsoft.com/office/officeart/2005/8/layout/vList2"/>
    <dgm:cxn modelId="{061EC875-DF77-4924-8C90-08953DCAF5AD}" type="presOf" srcId="{9065B16B-815F-481C-89FF-64DD05F3F663}" destId="{716B1DC8-F2E8-47F5-854A-A5EFD60BE2B6}" srcOrd="0" destOrd="0" presId="urn:microsoft.com/office/officeart/2005/8/layout/vList2"/>
    <dgm:cxn modelId="{0AE87E82-8BEB-487D-B519-1B09A78D09F1}" srcId="{513B7C41-F6F0-4B99-AC2D-0CE9BACDA8E0}" destId="{9E7D6C29-47C3-4A79-8DEE-C8C5834BFC75}" srcOrd="0" destOrd="0" parTransId="{92CBD768-F851-444B-B97D-DCEEAE5DCA4A}" sibTransId="{381D82BC-87E4-4684-9FAC-87345713E5AA}"/>
    <dgm:cxn modelId="{D100B68E-75C8-44C4-985A-A130584007ED}" srcId="{9F91C472-8CBC-4760-88D2-C6D36FFFC011}" destId="{9065B16B-815F-481C-89FF-64DD05F3F663}" srcOrd="0" destOrd="0" parTransId="{25D989FE-D38B-4BCE-B5C9-867A4F3F17B3}" sibTransId="{E62CCBE2-7963-4E7A-A19D-F5575EF58E0F}"/>
    <dgm:cxn modelId="{22497E92-7666-4D84-AC25-B47F1AE4C26C}" srcId="{5650066A-DFDA-4C40-BEC7-6985F5FBDE13}" destId="{8F964B5A-03D0-4697-AD05-3351F9EB9100}" srcOrd="0" destOrd="0" parTransId="{64E481AD-4C3F-42C1-B7BD-CCEE5F882FE8}" sibTransId="{3DE13DA4-547D-43C9-8BB4-386C91267F33}"/>
    <dgm:cxn modelId="{690A799D-D6D9-4D4F-82A5-D73CE77EA966}" srcId="{9F91C472-8CBC-4760-88D2-C6D36FFFC011}" destId="{513B7C41-F6F0-4B99-AC2D-0CE9BACDA8E0}" srcOrd="1" destOrd="0" parTransId="{032317F0-FD4F-490C-914E-3E15DFE2C8DF}" sibTransId="{76256B01-B0AA-4B40-8035-417F96CF4BA6}"/>
    <dgm:cxn modelId="{3CBE99B4-ED2D-47DE-BABF-6E07E9CC389B}" srcId="{513B7C41-F6F0-4B99-AC2D-0CE9BACDA8E0}" destId="{D9F82A8D-0678-4A17-BE74-95C4F2032C4D}" srcOrd="2" destOrd="0" parTransId="{B11BE490-E15D-4904-8E73-F297CB44EA5C}" sibTransId="{1C97EC14-3224-4189-A4BC-950A166F9F65}"/>
    <dgm:cxn modelId="{8E55ABBD-38FA-44FC-8D7D-CD8FAE975AC8}" srcId="{513B7C41-F6F0-4B99-AC2D-0CE9BACDA8E0}" destId="{DD387CFF-CD5F-4FA7-B00C-618FB073B7B1}" srcOrd="3" destOrd="0" parTransId="{C9FB71B0-82BF-418E-AE08-EC9695641B9A}" sibTransId="{FD139037-5793-45E5-B288-80FEB6451220}"/>
    <dgm:cxn modelId="{6D9CE9C6-5AAC-4E07-B5BF-C479AB0A238E}" srcId="{513B7C41-F6F0-4B99-AC2D-0CE9BACDA8E0}" destId="{43C33B9F-F1AE-4630-9B6C-2A3617107810}" srcOrd="1" destOrd="0" parTransId="{6D919D07-FF78-4901-8C27-DD9182044E57}" sibTransId="{C2B87EF3-28B2-4DA1-BF05-6F4908EDDFF4}"/>
    <dgm:cxn modelId="{CB547CC9-A513-475D-859C-C4E2F38E9B8A}" srcId="{9F91C472-8CBC-4760-88D2-C6D36FFFC011}" destId="{5650066A-DFDA-4C40-BEC7-6985F5FBDE13}" srcOrd="2" destOrd="0" parTransId="{5600E167-14FC-4E7D-8EBD-3F22389C5989}" sibTransId="{BDE66FF6-53A6-4D4A-97B0-37F9BE98B787}"/>
    <dgm:cxn modelId="{66ECDECD-CE5F-48A5-9BFC-F6125D946958}" type="presOf" srcId="{303772AB-4915-4B2B-8854-4A148FBA264C}" destId="{1D947C2A-3494-42FD-A3B6-0AB59FA04F20}" srcOrd="0" destOrd="4" presId="urn:microsoft.com/office/officeart/2005/8/layout/vList2"/>
    <dgm:cxn modelId="{8A2FD5DB-C97B-472E-8A26-D330C01DB084}" srcId="{5650066A-DFDA-4C40-BEC7-6985F5FBDE13}" destId="{ADB6D19D-CAA2-45DD-8BED-0EFA8BA5AF95}" srcOrd="5" destOrd="0" parTransId="{91789662-0BEA-4FDD-A6E5-DFCEF50B78DE}" sibTransId="{C1BEC862-1BA6-4A66-B5DA-8CCD31A65AE0}"/>
    <dgm:cxn modelId="{47CA69EA-E464-48F5-BF52-F3D800EE09C7}" srcId="{5650066A-DFDA-4C40-BEC7-6985F5FBDE13}" destId="{25E54B42-37AE-4BAB-8032-39BC4750F094}" srcOrd="3" destOrd="0" parTransId="{47C313D0-BA52-41AF-9AA6-5031F09DD89F}" sibTransId="{2D8B982D-4703-4EBA-A259-424A27BC5FDE}"/>
    <dgm:cxn modelId="{B7BF53F1-4B98-4D16-A919-2198A62F8B50}" type="presOf" srcId="{513B7C41-F6F0-4B99-AC2D-0CE9BACDA8E0}" destId="{26C8395F-A6C0-47D6-B62E-3829140F2523}" srcOrd="0" destOrd="0" presId="urn:microsoft.com/office/officeart/2005/8/layout/vList2"/>
    <dgm:cxn modelId="{E8C7BF49-8D2B-4642-8DFD-7E7FAABCDE4C}" type="presParOf" srcId="{8492E88B-3D44-4E5E-BA14-268603C6C6BE}" destId="{716B1DC8-F2E8-47F5-854A-A5EFD60BE2B6}" srcOrd="0" destOrd="0" presId="urn:microsoft.com/office/officeart/2005/8/layout/vList2"/>
    <dgm:cxn modelId="{E42DE598-6129-46B2-85DB-5C98C24C4701}" type="presParOf" srcId="{8492E88B-3D44-4E5E-BA14-268603C6C6BE}" destId="{8349C6C3-EB26-474C-8FC4-75F73C84145B}" srcOrd="1" destOrd="0" presId="urn:microsoft.com/office/officeart/2005/8/layout/vList2"/>
    <dgm:cxn modelId="{28162744-4BFA-47FF-A2A3-4D73EED7A324}" type="presParOf" srcId="{8492E88B-3D44-4E5E-BA14-268603C6C6BE}" destId="{26C8395F-A6C0-47D6-B62E-3829140F2523}" srcOrd="2" destOrd="0" presId="urn:microsoft.com/office/officeart/2005/8/layout/vList2"/>
    <dgm:cxn modelId="{5D0B1365-F97D-4514-A248-CB2A9C187BED}" type="presParOf" srcId="{8492E88B-3D44-4E5E-BA14-268603C6C6BE}" destId="{59416518-AF2A-4840-8A95-0F25A0CA70E1}" srcOrd="3" destOrd="0" presId="urn:microsoft.com/office/officeart/2005/8/layout/vList2"/>
    <dgm:cxn modelId="{D22D7E84-0B04-4F44-A9DD-DD0E49E7C551}" type="presParOf" srcId="{8492E88B-3D44-4E5E-BA14-268603C6C6BE}" destId="{E214B490-C6E2-4F5F-B661-95D8844F06CD}" srcOrd="4" destOrd="0" presId="urn:microsoft.com/office/officeart/2005/8/layout/vList2"/>
    <dgm:cxn modelId="{1B48D98E-1FB0-4340-9C57-A8120C230F36}" type="presParOf" srcId="{8492E88B-3D44-4E5E-BA14-268603C6C6BE}" destId="{1D947C2A-3494-42FD-A3B6-0AB59FA04F20}" srcOrd="5"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81285E1B-E81C-4829-8668-18239AF0BE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9A8F29C-D69B-43BE-9CA1-1563D967522C}">
      <dgm:prSet/>
      <dgm:spPr/>
      <dgm:t>
        <a:bodyPr/>
        <a:lstStyle/>
        <a:p>
          <a:pPr algn="ctr"/>
          <a:r>
            <a:rPr lang="it-IT" dirty="0"/>
            <a:t>Il dispositivo di ripresa e resilienza – Il PNNR</a:t>
          </a:r>
        </a:p>
      </dgm:t>
    </dgm:pt>
    <dgm:pt modelId="{22E3794F-2F27-45AE-BCAA-7AADB28CB089}" type="parTrans" cxnId="{2A387E3E-AF2A-43D5-9E80-6EC0F4C1B304}">
      <dgm:prSet/>
      <dgm:spPr/>
      <dgm:t>
        <a:bodyPr/>
        <a:lstStyle/>
        <a:p>
          <a:endParaRPr lang="it-IT"/>
        </a:p>
      </dgm:t>
    </dgm:pt>
    <dgm:pt modelId="{E3766407-B580-417C-B0BE-4DAD7BDCC3C5}" type="sibTrans" cxnId="{2A387E3E-AF2A-43D5-9E80-6EC0F4C1B304}">
      <dgm:prSet/>
      <dgm:spPr/>
      <dgm:t>
        <a:bodyPr/>
        <a:lstStyle/>
        <a:p>
          <a:endParaRPr lang="it-IT"/>
        </a:p>
      </dgm:t>
    </dgm:pt>
    <dgm:pt modelId="{8E927F7D-6B15-49CC-A603-99F8BBB074CF}" type="pres">
      <dgm:prSet presAssocID="{81285E1B-E81C-4829-8668-18239AF0BED1}" presName="linear" presStyleCnt="0">
        <dgm:presLayoutVars>
          <dgm:animLvl val="lvl"/>
          <dgm:resizeHandles val="exact"/>
        </dgm:presLayoutVars>
      </dgm:prSet>
      <dgm:spPr/>
    </dgm:pt>
    <dgm:pt modelId="{17486FFB-C2DB-41C3-92C1-81987D1F618D}" type="pres">
      <dgm:prSet presAssocID="{49A8F29C-D69B-43BE-9CA1-1563D967522C}" presName="parentText" presStyleLbl="node1" presStyleIdx="0" presStyleCnt="1">
        <dgm:presLayoutVars>
          <dgm:chMax val="0"/>
          <dgm:bulletEnabled val="1"/>
        </dgm:presLayoutVars>
      </dgm:prSet>
      <dgm:spPr/>
    </dgm:pt>
  </dgm:ptLst>
  <dgm:cxnLst>
    <dgm:cxn modelId="{D5878A16-1ACF-4047-8E42-784B18DBE2E0}" type="presOf" srcId="{81285E1B-E81C-4829-8668-18239AF0BED1}" destId="{8E927F7D-6B15-49CC-A603-99F8BBB074CF}" srcOrd="0" destOrd="0" presId="urn:microsoft.com/office/officeart/2005/8/layout/vList2"/>
    <dgm:cxn modelId="{E315ED3D-993A-4ED3-88EE-A57A5DD6FD5A}" type="presOf" srcId="{49A8F29C-D69B-43BE-9CA1-1563D967522C}" destId="{17486FFB-C2DB-41C3-92C1-81987D1F618D}" srcOrd="0" destOrd="0" presId="urn:microsoft.com/office/officeart/2005/8/layout/vList2"/>
    <dgm:cxn modelId="{2A387E3E-AF2A-43D5-9E80-6EC0F4C1B304}" srcId="{81285E1B-E81C-4829-8668-18239AF0BED1}" destId="{49A8F29C-D69B-43BE-9CA1-1563D967522C}" srcOrd="0" destOrd="0" parTransId="{22E3794F-2F27-45AE-BCAA-7AADB28CB089}" sibTransId="{E3766407-B580-417C-B0BE-4DAD7BDCC3C5}"/>
    <dgm:cxn modelId="{6DF5CAC2-1B00-4BD4-8912-0E3B0F65BECF}" type="presParOf" srcId="{8E927F7D-6B15-49CC-A603-99F8BBB074CF}" destId="{17486FFB-C2DB-41C3-92C1-81987D1F618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D1F7B155-9DAD-4D1E-ABA0-3098677E000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3ECE7DE4-1698-462A-ABD2-63BB07C953F7}">
      <dgm:prSet custT="1"/>
      <dgm:spPr/>
      <dgm:t>
        <a:bodyPr/>
        <a:lstStyle/>
        <a:p>
          <a:r>
            <a:rPr lang="it-IT" sz="1200" dirty="0"/>
            <a:t>Per quanto riguarda </a:t>
          </a:r>
          <a:r>
            <a:rPr lang="it-IT" sz="1200" dirty="0">
              <a:solidFill>
                <a:schemeClr val="accent4"/>
              </a:solidFill>
            </a:rPr>
            <a:t>l’</a:t>
          </a:r>
          <a:r>
            <a:rPr lang="it-IT" sz="1200" b="1" dirty="0">
              <a:solidFill>
                <a:schemeClr val="accent4"/>
              </a:solidFill>
            </a:rPr>
            <a:t>innovazione tecnologica</a:t>
          </a:r>
          <a:r>
            <a:rPr lang="it-IT" sz="1200" dirty="0"/>
            <a:t>, sono elencati sei obiettivi tra cui digitalizzazione della pubblica amministrazione favorendo i pagamenti la diffusione dei pagamenti elettronici, completamento della rete nazionale in fibra ottica, identità digitale unica per cittadini e imprese e sviluppo del 5G.</a:t>
          </a:r>
        </a:p>
      </dgm:t>
    </dgm:pt>
    <dgm:pt modelId="{70955DE8-9868-4F83-8F69-AB7DA4101541}" type="parTrans" cxnId="{FCCE3DB0-5DFF-4A91-BCC4-636AEBCF213D}">
      <dgm:prSet/>
      <dgm:spPr/>
      <dgm:t>
        <a:bodyPr/>
        <a:lstStyle/>
        <a:p>
          <a:endParaRPr lang="it-IT"/>
        </a:p>
      </dgm:t>
    </dgm:pt>
    <dgm:pt modelId="{E058D5D8-8B59-4296-822A-C7437E9791DF}" type="sibTrans" cxnId="{FCCE3DB0-5DFF-4A91-BCC4-636AEBCF213D}">
      <dgm:prSet/>
      <dgm:spPr/>
      <dgm:t>
        <a:bodyPr/>
        <a:lstStyle/>
        <a:p>
          <a:endParaRPr lang="it-IT"/>
        </a:p>
      </dgm:t>
    </dgm:pt>
    <dgm:pt modelId="{2216E3FD-15B9-4899-BA91-F0EA8DDC1EE2}">
      <dgm:prSet custT="1"/>
      <dgm:spPr/>
      <dgm:t>
        <a:bodyPr/>
        <a:lstStyle/>
        <a:p>
          <a:r>
            <a:rPr lang="it-IT" sz="1200" dirty="0">
              <a:solidFill>
                <a:schemeClr val="accent4"/>
              </a:solidFill>
            </a:rPr>
            <a:t>La </a:t>
          </a:r>
          <a:r>
            <a:rPr lang="it-IT" sz="1200" b="1" dirty="0">
              <a:solidFill>
                <a:schemeClr val="accent4"/>
              </a:solidFill>
            </a:rPr>
            <a:t>rivoluzione verde</a:t>
          </a:r>
          <a:r>
            <a:rPr lang="it-IT" sz="1200" dirty="0">
              <a:solidFill>
                <a:schemeClr val="accent4"/>
              </a:solidFill>
            </a:rPr>
            <a:t> </a:t>
          </a:r>
          <a:r>
            <a:rPr lang="it-IT" sz="1200" dirty="0"/>
            <a:t>viene sviluppata su </a:t>
          </a:r>
          <a:r>
            <a:rPr lang="it-IT" sz="1200" i="1" dirty="0"/>
            <a:t>dieci obiettivi</a:t>
          </a:r>
          <a:r>
            <a:rPr lang="it-IT" sz="1200" dirty="0"/>
            <a:t>: piani per migliorare la qualità dell’aria e delle acque, graduale decarbonizzazione dei trasporti., miglioramento dell’efficienza energetica degli edifici pubblici, economia circolare.</a:t>
          </a:r>
        </a:p>
      </dgm:t>
    </dgm:pt>
    <dgm:pt modelId="{5650CD12-C901-4816-8B91-5AD9B09E0E6A}" type="parTrans" cxnId="{9D0AC75C-A277-47C1-ACB2-B71C8802368B}">
      <dgm:prSet/>
      <dgm:spPr/>
      <dgm:t>
        <a:bodyPr/>
        <a:lstStyle/>
        <a:p>
          <a:endParaRPr lang="it-IT"/>
        </a:p>
      </dgm:t>
    </dgm:pt>
    <dgm:pt modelId="{24A669A0-416F-4845-BC1A-C6CF49E936E4}" type="sibTrans" cxnId="{9D0AC75C-A277-47C1-ACB2-B71C8802368B}">
      <dgm:prSet/>
      <dgm:spPr/>
      <dgm:t>
        <a:bodyPr/>
        <a:lstStyle/>
        <a:p>
          <a:endParaRPr lang="it-IT"/>
        </a:p>
      </dgm:t>
    </dgm:pt>
    <dgm:pt modelId="{42BA386F-E0D5-4856-9B11-C37F10BDB22F}">
      <dgm:prSet custT="1"/>
      <dgm:spPr/>
      <dgm:t>
        <a:bodyPr/>
        <a:lstStyle/>
        <a:p>
          <a:r>
            <a:rPr lang="it-IT" sz="1200" dirty="0"/>
            <a:t>Per le </a:t>
          </a:r>
          <a:r>
            <a:rPr lang="it-IT" sz="1200" b="1" dirty="0">
              <a:solidFill>
                <a:schemeClr val="accent4"/>
              </a:solidFill>
            </a:rPr>
            <a:t>infrastrutture</a:t>
          </a:r>
          <a:r>
            <a:rPr lang="it-IT" sz="1200" dirty="0"/>
            <a:t>, si va dal completamento dei corridoi ferroviari europei </a:t>
          </a:r>
          <a:r>
            <a:rPr lang="it-IT" sz="1200" dirty="0" err="1"/>
            <a:t>Ten</a:t>
          </a:r>
          <a:r>
            <a:rPr lang="it-IT" sz="1200" dirty="0"/>
            <a:t>-T, inclusa quindi la Torino-Lione (Tav), all’alta velocità per passeggeri e merci fino alla mobilità sostenibile pubblica e privata.</a:t>
          </a:r>
        </a:p>
      </dgm:t>
    </dgm:pt>
    <dgm:pt modelId="{126F6AA6-6B5E-4B4E-9282-1C5C69167806}" type="parTrans" cxnId="{A3387297-C33F-4894-B02D-C50519547F6D}">
      <dgm:prSet/>
      <dgm:spPr/>
      <dgm:t>
        <a:bodyPr/>
        <a:lstStyle/>
        <a:p>
          <a:endParaRPr lang="it-IT"/>
        </a:p>
      </dgm:t>
    </dgm:pt>
    <dgm:pt modelId="{BF326371-1A6B-4B31-B349-25D02A6E93CD}" type="sibTrans" cxnId="{A3387297-C33F-4894-B02D-C50519547F6D}">
      <dgm:prSet/>
      <dgm:spPr/>
      <dgm:t>
        <a:bodyPr/>
        <a:lstStyle/>
        <a:p>
          <a:endParaRPr lang="it-IT"/>
        </a:p>
      </dgm:t>
    </dgm:pt>
    <dgm:pt modelId="{0A6559E1-8C95-4693-BB35-B49FCB0E8ADC}">
      <dgm:prSet custT="1"/>
      <dgm:spPr/>
      <dgm:t>
        <a:bodyPr/>
        <a:lstStyle/>
        <a:p>
          <a:r>
            <a:rPr lang="it-IT" sz="1200" dirty="0"/>
            <a:t>Per </a:t>
          </a:r>
          <a:r>
            <a:rPr lang="it-IT" sz="1200" dirty="0">
              <a:solidFill>
                <a:schemeClr val="accent4"/>
              </a:solidFill>
            </a:rPr>
            <a:t>l’</a:t>
          </a:r>
          <a:r>
            <a:rPr lang="it-IT" sz="1200" b="1" dirty="0">
              <a:solidFill>
                <a:schemeClr val="accent4"/>
              </a:solidFill>
            </a:rPr>
            <a:t>istruzione</a:t>
          </a:r>
          <a:r>
            <a:rPr lang="it-IT" sz="1200" dirty="0"/>
            <a:t> sono proposti obiettivi come il cablaggio con la fibra ottica di scuole e università e la dotazione di infrastrutture per la didattica a distanza. Inoltre, l’aumento della quota di laureati e diplomati (di cui l’Italia è fanalino di coda in Europa), il contrasto all’abbandono scolastico e la riqualificazione e la formazione dei docenti.</a:t>
          </a:r>
        </a:p>
      </dgm:t>
    </dgm:pt>
    <dgm:pt modelId="{B1ED2C60-0A54-4569-BFB3-F383B32D798F}" type="parTrans" cxnId="{64D08E59-860F-464D-B56F-CB21DA245927}">
      <dgm:prSet/>
      <dgm:spPr/>
      <dgm:t>
        <a:bodyPr/>
        <a:lstStyle/>
        <a:p>
          <a:endParaRPr lang="it-IT"/>
        </a:p>
      </dgm:t>
    </dgm:pt>
    <dgm:pt modelId="{6EE1FED1-3440-441B-B166-0F0DA8056B59}" type="sibTrans" cxnId="{64D08E59-860F-464D-B56F-CB21DA245927}">
      <dgm:prSet/>
      <dgm:spPr/>
      <dgm:t>
        <a:bodyPr/>
        <a:lstStyle/>
        <a:p>
          <a:endParaRPr lang="it-IT"/>
        </a:p>
      </dgm:t>
    </dgm:pt>
    <dgm:pt modelId="{5F030549-0A3D-4D92-ADD8-865407EF0790}">
      <dgm:prSet custT="1"/>
      <dgm:spPr/>
      <dgm:t>
        <a:bodyPr/>
        <a:lstStyle/>
        <a:p>
          <a:r>
            <a:rPr lang="it-IT" sz="1200" dirty="0"/>
            <a:t>Per </a:t>
          </a:r>
          <a:r>
            <a:rPr lang="it-IT" sz="1200" b="1" dirty="0">
              <a:solidFill>
                <a:schemeClr val="accent4"/>
              </a:solidFill>
            </a:rPr>
            <a:t>equità, inclusione sociale e territoriale</a:t>
          </a:r>
          <a:r>
            <a:rPr lang="it-IT" sz="1200" dirty="0"/>
            <a:t>, si punta a ridurre le diseguaglianze aumentate con la pandemia, partendo dalla riqualificazione di borghi, aree interne e periferie. In questo capitolo, la parte più importante riguarda il lavoro. E l’obiettivo ambizioso è di aumentare il tasso di occupazione di dieci punti per arrivare all’attuale media europea. Per farlo, si prevedono un piano per il lavoro femminile, incentivi per le assunzioni nel Mezzogiorno e un rafforzamento delle politiche attive. Per incentivare l’occupazione delle donne, oggi ancora molto bassa, l’obiettivo è anche attuare il </a:t>
          </a:r>
          <a:r>
            <a:rPr lang="it-IT" sz="1200" i="1" dirty="0"/>
            <a:t>Family Act</a:t>
          </a:r>
          <a:r>
            <a:rPr lang="it-IT" sz="1200" dirty="0"/>
            <a:t>, con l’assegno unico e il congedo di paternità.</a:t>
          </a:r>
        </a:p>
      </dgm:t>
    </dgm:pt>
    <dgm:pt modelId="{4AB5CFE6-92BF-4CD4-AC82-83404C777197}" type="parTrans" cxnId="{594B7A34-1592-4E38-A176-6D72F51051CD}">
      <dgm:prSet/>
      <dgm:spPr/>
      <dgm:t>
        <a:bodyPr/>
        <a:lstStyle/>
        <a:p>
          <a:endParaRPr lang="it-IT"/>
        </a:p>
      </dgm:t>
    </dgm:pt>
    <dgm:pt modelId="{680B37B2-FED9-4785-A07E-72D579748BF0}" type="sibTrans" cxnId="{594B7A34-1592-4E38-A176-6D72F51051CD}">
      <dgm:prSet/>
      <dgm:spPr/>
      <dgm:t>
        <a:bodyPr/>
        <a:lstStyle/>
        <a:p>
          <a:endParaRPr lang="it-IT"/>
        </a:p>
      </dgm:t>
    </dgm:pt>
    <dgm:pt modelId="{106BF86A-7C11-48B6-B0CE-4D660C024236}">
      <dgm:prSet custT="1"/>
      <dgm:spPr/>
      <dgm:t>
        <a:bodyPr/>
        <a:lstStyle/>
        <a:p>
          <a:r>
            <a:rPr lang="it-IT" sz="1200" dirty="0"/>
            <a:t>L’ultima </a:t>
          </a:r>
          <a:r>
            <a:rPr lang="it-IT" sz="1200" i="1" dirty="0"/>
            <a:t>mission</a:t>
          </a:r>
          <a:r>
            <a:rPr lang="it-IT" sz="1200" dirty="0"/>
            <a:t> è quella della </a:t>
          </a:r>
          <a:r>
            <a:rPr lang="it-IT" sz="1200" b="1" dirty="0">
              <a:solidFill>
                <a:schemeClr val="accent4"/>
              </a:solidFill>
            </a:rPr>
            <a:t>salute</a:t>
          </a:r>
          <a:r>
            <a:rPr lang="it-IT" sz="1200" dirty="0">
              <a:solidFill>
                <a:schemeClr val="accent4"/>
              </a:solidFill>
            </a:rPr>
            <a:t> </a:t>
          </a:r>
          <a:r>
            <a:rPr lang="it-IT" sz="1200" dirty="0"/>
            <a:t>per la quale si elencano quali obiettivi il rafforzamento degli ospedali con l’aumento dei posti in terapia intensiva, il potenziamento della assistenza domiciliare anche per superare le carenze delle Residenze sanitarie assistite (RSA) e poi il sostegno alla ricerca e alla digitalizzazione dell’assistenza medica.</a:t>
          </a:r>
        </a:p>
      </dgm:t>
    </dgm:pt>
    <dgm:pt modelId="{0890E517-EE5C-4379-BBB0-A234F3ED27BD}" type="parTrans" cxnId="{B4FDE771-163A-4688-AE00-D756E04264D8}">
      <dgm:prSet/>
      <dgm:spPr/>
      <dgm:t>
        <a:bodyPr/>
        <a:lstStyle/>
        <a:p>
          <a:endParaRPr lang="it-IT"/>
        </a:p>
      </dgm:t>
    </dgm:pt>
    <dgm:pt modelId="{21B9F730-CAD3-4BB2-9DB9-4DA8DE0D4B12}" type="sibTrans" cxnId="{B4FDE771-163A-4688-AE00-D756E04264D8}">
      <dgm:prSet/>
      <dgm:spPr/>
      <dgm:t>
        <a:bodyPr/>
        <a:lstStyle/>
        <a:p>
          <a:endParaRPr lang="it-IT"/>
        </a:p>
      </dgm:t>
    </dgm:pt>
    <dgm:pt modelId="{8A153A54-F470-4552-A681-64B92B40EEF4}" type="pres">
      <dgm:prSet presAssocID="{D1F7B155-9DAD-4D1E-ABA0-3098677E0007}" presName="linear" presStyleCnt="0">
        <dgm:presLayoutVars>
          <dgm:animLvl val="lvl"/>
          <dgm:resizeHandles val="exact"/>
        </dgm:presLayoutVars>
      </dgm:prSet>
      <dgm:spPr/>
    </dgm:pt>
    <dgm:pt modelId="{C35B2D98-AF0E-4D80-9D49-A592B439C256}" type="pres">
      <dgm:prSet presAssocID="{3ECE7DE4-1698-462A-ABD2-63BB07C953F7}" presName="parentText" presStyleLbl="node1" presStyleIdx="0" presStyleCnt="6" custLinFactY="-10542" custLinFactNeighborY="-100000">
        <dgm:presLayoutVars>
          <dgm:chMax val="0"/>
          <dgm:bulletEnabled val="1"/>
        </dgm:presLayoutVars>
      </dgm:prSet>
      <dgm:spPr/>
    </dgm:pt>
    <dgm:pt modelId="{6524289B-C367-4021-BE7F-968CE6C30DD7}" type="pres">
      <dgm:prSet presAssocID="{E058D5D8-8B59-4296-822A-C7437E9791DF}" presName="spacer" presStyleCnt="0"/>
      <dgm:spPr/>
    </dgm:pt>
    <dgm:pt modelId="{62EDA3F5-35C8-4304-8A76-63857C14E8C7}" type="pres">
      <dgm:prSet presAssocID="{2216E3FD-15B9-4899-BA91-F0EA8DDC1EE2}" presName="parentText" presStyleLbl="node1" presStyleIdx="1" presStyleCnt="6">
        <dgm:presLayoutVars>
          <dgm:chMax val="0"/>
          <dgm:bulletEnabled val="1"/>
        </dgm:presLayoutVars>
      </dgm:prSet>
      <dgm:spPr/>
    </dgm:pt>
    <dgm:pt modelId="{82C861D0-142C-42ED-A874-13DED4C35AF8}" type="pres">
      <dgm:prSet presAssocID="{24A669A0-416F-4845-BC1A-C6CF49E936E4}" presName="spacer" presStyleCnt="0"/>
      <dgm:spPr/>
    </dgm:pt>
    <dgm:pt modelId="{A0C7639F-5E24-45EF-AFED-474136DD05A9}" type="pres">
      <dgm:prSet presAssocID="{42BA386F-E0D5-4856-9B11-C37F10BDB22F}" presName="parentText" presStyleLbl="node1" presStyleIdx="2" presStyleCnt="6">
        <dgm:presLayoutVars>
          <dgm:chMax val="0"/>
          <dgm:bulletEnabled val="1"/>
        </dgm:presLayoutVars>
      </dgm:prSet>
      <dgm:spPr/>
    </dgm:pt>
    <dgm:pt modelId="{543DF37E-B288-452B-984D-C4EAB1136BBE}" type="pres">
      <dgm:prSet presAssocID="{BF326371-1A6B-4B31-B349-25D02A6E93CD}" presName="spacer" presStyleCnt="0"/>
      <dgm:spPr/>
    </dgm:pt>
    <dgm:pt modelId="{0E406A9D-2CDA-49B5-92BD-DD3CC742166B}" type="pres">
      <dgm:prSet presAssocID="{0A6559E1-8C95-4693-BB35-B49FCB0E8ADC}" presName="parentText" presStyleLbl="node1" presStyleIdx="3" presStyleCnt="6">
        <dgm:presLayoutVars>
          <dgm:chMax val="0"/>
          <dgm:bulletEnabled val="1"/>
        </dgm:presLayoutVars>
      </dgm:prSet>
      <dgm:spPr/>
    </dgm:pt>
    <dgm:pt modelId="{31C7171B-53CC-465D-8764-C777BD641603}" type="pres">
      <dgm:prSet presAssocID="{6EE1FED1-3440-441B-B166-0F0DA8056B59}" presName="spacer" presStyleCnt="0"/>
      <dgm:spPr/>
    </dgm:pt>
    <dgm:pt modelId="{5D1AB4B9-13A9-43F4-9BE2-950D810CBC46}" type="pres">
      <dgm:prSet presAssocID="{5F030549-0A3D-4D92-ADD8-865407EF0790}" presName="parentText" presStyleLbl="node1" presStyleIdx="4" presStyleCnt="6">
        <dgm:presLayoutVars>
          <dgm:chMax val="0"/>
          <dgm:bulletEnabled val="1"/>
        </dgm:presLayoutVars>
      </dgm:prSet>
      <dgm:spPr/>
    </dgm:pt>
    <dgm:pt modelId="{35D77FDD-72D6-4C29-B893-995243067734}" type="pres">
      <dgm:prSet presAssocID="{680B37B2-FED9-4785-A07E-72D579748BF0}" presName="spacer" presStyleCnt="0"/>
      <dgm:spPr/>
    </dgm:pt>
    <dgm:pt modelId="{536BCE46-B9F0-447A-B237-CD97EC921596}" type="pres">
      <dgm:prSet presAssocID="{106BF86A-7C11-48B6-B0CE-4D660C024236}" presName="parentText" presStyleLbl="node1" presStyleIdx="5" presStyleCnt="6">
        <dgm:presLayoutVars>
          <dgm:chMax val="0"/>
          <dgm:bulletEnabled val="1"/>
        </dgm:presLayoutVars>
      </dgm:prSet>
      <dgm:spPr/>
    </dgm:pt>
  </dgm:ptLst>
  <dgm:cxnLst>
    <dgm:cxn modelId="{594B7A34-1592-4E38-A176-6D72F51051CD}" srcId="{D1F7B155-9DAD-4D1E-ABA0-3098677E0007}" destId="{5F030549-0A3D-4D92-ADD8-865407EF0790}" srcOrd="4" destOrd="0" parTransId="{4AB5CFE6-92BF-4CD4-AC82-83404C777197}" sibTransId="{680B37B2-FED9-4785-A07E-72D579748BF0}"/>
    <dgm:cxn modelId="{9D0AC75C-A277-47C1-ACB2-B71C8802368B}" srcId="{D1F7B155-9DAD-4D1E-ABA0-3098677E0007}" destId="{2216E3FD-15B9-4899-BA91-F0EA8DDC1EE2}" srcOrd="1" destOrd="0" parTransId="{5650CD12-C901-4816-8B91-5AD9B09E0E6A}" sibTransId="{24A669A0-416F-4845-BC1A-C6CF49E936E4}"/>
    <dgm:cxn modelId="{0182DD62-164B-4FA9-9608-ED6611E81DF4}" type="presOf" srcId="{2216E3FD-15B9-4899-BA91-F0EA8DDC1EE2}" destId="{62EDA3F5-35C8-4304-8A76-63857C14E8C7}" srcOrd="0" destOrd="0" presId="urn:microsoft.com/office/officeart/2005/8/layout/vList2"/>
    <dgm:cxn modelId="{32851946-7AA3-4532-9033-30A11A7850C4}" type="presOf" srcId="{3ECE7DE4-1698-462A-ABD2-63BB07C953F7}" destId="{C35B2D98-AF0E-4D80-9D49-A592B439C256}" srcOrd="0" destOrd="0" presId="urn:microsoft.com/office/officeart/2005/8/layout/vList2"/>
    <dgm:cxn modelId="{B4FDE771-163A-4688-AE00-D756E04264D8}" srcId="{D1F7B155-9DAD-4D1E-ABA0-3098677E0007}" destId="{106BF86A-7C11-48B6-B0CE-4D660C024236}" srcOrd="5" destOrd="0" parTransId="{0890E517-EE5C-4379-BBB0-A234F3ED27BD}" sibTransId="{21B9F730-CAD3-4BB2-9DB9-4DA8DE0D4B12}"/>
    <dgm:cxn modelId="{63A4D656-A38E-493C-B8E2-FA629C077D35}" type="presOf" srcId="{0A6559E1-8C95-4693-BB35-B49FCB0E8ADC}" destId="{0E406A9D-2CDA-49B5-92BD-DD3CC742166B}" srcOrd="0" destOrd="0" presId="urn:microsoft.com/office/officeart/2005/8/layout/vList2"/>
    <dgm:cxn modelId="{64D08E59-860F-464D-B56F-CB21DA245927}" srcId="{D1F7B155-9DAD-4D1E-ABA0-3098677E0007}" destId="{0A6559E1-8C95-4693-BB35-B49FCB0E8ADC}" srcOrd="3" destOrd="0" parTransId="{B1ED2C60-0A54-4569-BFB3-F383B32D798F}" sibTransId="{6EE1FED1-3440-441B-B166-0F0DA8056B59}"/>
    <dgm:cxn modelId="{A3387297-C33F-4894-B02D-C50519547F6D}" srcId="{D1F7B155-9DAD-4D1E-ABA0-3098677E0007}" destId="{42BA386F-E0D5-4856-9B11-C37F10BDB22F}" srcOrd="2" destOrd="0" parTransId="{126F6AA6-6B5E-4B4E-9282-1C5C69167806}" sibTransId="{BF326371-1A6B-4B31-B349-25D02A6E93CD}"/>
    <dgm:cxn modelId="{23836F9E-3CD9-41CF-AA6C-CA879B3445F8}" type="presOf" srcId="{42BA386F-E0D5-4856-9B11-C37F10BDB22F}" destId="{A0C7639F-5E24-45EF-AFED-474136DD05A9}" srcOrd="0" destOrd="0" presId="urn:microsoft.com/office/officeart/2005/8/layout/vList2"/>
    <dgm:cxn modelId="{5C7126A6-6C94-4926-86A2-3DEE03CFB0EA}" type="presOf" srcId="{106BF86A-7C11-48B6-B0CE-4D660C024236}" destId="{536BCE46-B9F0-447A-B237-CD97EC921596}" srcOrd="0" destOrd="0" presId="urn:microsoft.com/office/officeart/2005/8/layout/vList2"/>
    <dgm:cxn modelId="{FCCE3DB0-5DFF-4A91-BCC4-636AEBCF213D}" srcId="{D1F7B155-9DAD-4D1E-ABA0-3098677E0007}" destId="{3ECE7DE4-1698-462A-ABD2-63BB07C953F7}" srcOrd="0" destOrd="0" parTransId="{70955DE8-9868-4F83-8F69-AB7DA4101541}" sibTransId="{E058D5D8-8B59-4296-822A-C7437E9791DF}"/>
    <dgm:cxn modelId="{6C20E8BF-D8FE-4B37-BA61-5BC3DEF97A6E}" type="presOf" srcId="{5F030549-0A3D-4D92-ADD8-865407EF0790}" destId="{5D1AB4B9-13A9-43F4-9BE2-950D810CBC46}" srcOrd="0" destOrd="0" presId="urn:microsoft.com/office/officeart/2005/8/layout/vList2"/>
    <dgm:cxn modelId="{6A8F0FC7-99CA-4D84-A884-716DCFBD7524}" type="presOf" srcId="{D1F7B155-9DAD-4D1E-ABA0-3098677E0007}" destId="{8A153A54-F470-4552-A681-64B92B40EEF4}" srcOrd="0" destOrd="0" presId="urn:microsoft.com/office/officeart/2005/8/layout/vList2"/>
    <dgm:cxn modelId="{E6E38246-5AB0-4EE0-8212-BDDB472F16A6}" type="presParOf" srcId="{8A153A54-F470-4552-A681-64B92B40EEF4}" destId="{C35B2D98-AF0E-4D80-9D49-A592B439C256}" srcOrd="0" destOrd="0" presId="urn:microsoft.com/office/officeart/2005/8/layout/vList2"/>
    <dgm:cxn modelId="{8DC67791-E10A-4CF0-82B4-923E16C0768E}" type="presParOf" srcId="{8A153A54-F470-4552-A681-64B92B40EEF4}" destId="{6524289B-C367-4021-BE7F-968CE6C30DD7}" srcOrd="1" destOrd="0" presId="urn:microsoft.com/office/officeart/2005/8/layout/vList2"/>
    <dgm:cxn modelId="{148C04AC-EE16-4CB5-9306-16D341D33F52}" type="presParOf" srcId="{8A153A54-F470-4552-A681-64B92B40EEF4}" destId="{62EDA3F5-35C8-4304-8A76-63857C14E8C7}" srcOrd="2" destOrd="0" presId="urn:microsoft.com/office/officeart/2005/8/layout/vList2"/>
    <dgm:cxn modelId="{F67A0315-49B2-4E08-BF19-82DB68903ABD}" type="presParOf" srcId="{8A153A54-F470-4552-A681-64B92B40EEF4}" destId="{82C861D0-142C-42ED-A874-13DED4C35AF8}" srcOrd="3" destOrd="0" presId="urn:microsoft.com/office/officeart/2005/8/layout/vList2"/>
    <dgm:cxn modelId="{7CDAC029-6C63-4C86-B7D8-63D45FF103A7}" type="presParOf" srcId="{8A153A54-F470-4552-A681-64B92B40EEF4}" destId="{A0C7639F-5E24-45EF-AFED-474136DD05A9}" srcOrd="4" destOrd="0" presId="urn:microsoft.com/office/officeart/2005/8/layout/vList2"/>
    <dgm:cxn modelId="{9C6DC309-A6BF-4555-AC41-26D3C8874FF7}" type="presParOf" srcId="{8A153A54-F470-4552-A681-64B92B40EEF4}" destId="{543DF37E-B288-452B-984D-C4EAB1136BBE}" srcOrd="5" destOrd="0" presId="urn:microsoft.com/office/officeart/2005/8/layout/vList2"/>
    <dgm:cxn modelId="{8BB1FD8C-29EB-41C3-B523-24B40FE1CAA4}" type="presParOf" srcId="{8A153A54-F470-4552-A681-64B92B40EEF4}" destId="{0E406A9D-2CDA-49B5-92BD-DD3CC742166B}" srcOrd="6" destOrd="0" presId="urn:microsoft.com/office/officeart/2005/8/layout/vList2"/>
    <dgm:cxn modelId="{11569E55-82E4-46AF-BB13-533323C94B25}" type="presParOf" srcId="{8A153A54-F470-4552-A681-64B92B40EEF4}" destId="{31C7171B-53CC-465D-8764-C777BD641603}" srcOrd="7" destOrd="0" presId="urn:microsoft.com/office/officeart/2005/8/layout/vList2"/>
    <dgm:cxn modelId="{A52F9DB4-ACF2-4962-BD1E-2F574C6C0163}" type="presParOf" srcId="{8A153A54-F470-4552-A681-64B92B40EEF4}" destId="{5D1AB4B9-13A9-43F4-9BE2-950D810CBC46}" srcOrd="8" destOrd="0" presId="urn:microsoft.com/office/officeart/2005/8/layout/vList2"/>
    <dgm:cxn modelId="{14AD1460-EA9D-4311-9EB2-9679FD81C48B}" type="presParOf" srcId="{8A153A54-F470-4552-A681-64B92B40EEF4}" destId="{35D77FDD-72D6-4C29-B893-995243067734}" srcOrd="9" destOrd="0" presId="urn:microsoft.com/office/officeart/2005/8/layout/vList2"/>
    <dgm:cxn modelId="{746991F6-5AFD-401A-9CA4-CA0927F70707}" type="presParOf" srcId="{8A153A54-F470-4552-A681-64B92B40EEF4}" destId="{536BCE46-B9F0-447A-B237-CD97EC921596}"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89091E5A-104D-4740-96F5-4E10F194B4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3B97A79-A36E-4883-AB07-BB59D1049C75}">
      <dgm:prSet/>
      <dgm:spPr/>
      <dgm:t>
        <a:bodyPr/>
        <a:lstStyle/>
        <a:p>
          <a:pPr algn="ctr"/>
          <a:r>
            <a:rPr lang="it-IT" b="1" dirty="0"/>
            <a:t>Il Piano nazionale di ripresa e resilienza – Gli Orientamenti aggiuntivi della Commissione Europea</a:t>
          </a:r>
          <a:endParaRPr lang="it-IT" dirty="0"/>
        </a:p>
      </dgm:t>
    </dgm:pt>
    <dgm:pt modelId="{F6123219-8195-47F3-A3E0-815D70DB90BF}" type="parTrans" cxnId="{CED2A813-3E72-4A1D-876F-EE942A818824}">
      <dgm:prSet/>
      <dgm:spPr/>
      <dgm:t>
        <a:bodyPr/>
        <a:lstStyle/>
        <a:p>
          <a:pPr algn="ctr"/>
          <a:endParaRPr lang="it-IT"/>
        </a:p>
      </dgm:t>
    </dgm:pt>
    <dgm:pt modelId="{B10378C2-E370-4288-9E70-2399F93CFE5F}" type="sibTrans" cxnId="{CED2A813-3E72-4A1D-876F-EE942A818824}">
      <dgm:prSet/>
      <dgm:spPr/>
      <dgm:t>
        <a:bodyPr/>
        <a:lstStyle/>
        <a:p>
          <a:pPr algn="ctr"/>
          <a:endParaRPr lang="it-IT"/>
        </a:p>
      </dgm:t>
    </dgm:pt>
    <dgm:pt modelId="{A17B2618-6CDB-444C-B60C-83A8B886CD2D}" type="pres">
      <dgm:prSet presAssocID="{89091E5A-104D-4740-96F5-4E10F194B4F6}" presName="linear" presStyleCnt="0">
        <dgm:presLayoutVars>
          <dgm:animLvl val="lvl"/>
          <dgm:resizeHandles val="exact"/>
        </dgm:presLayoutVars>
      </dgm:prSet>
      <dgm:spPr/>
    </dgm:pt>
    <dgm:pt modelId="{29890F8E-E03B-42C8-9239-8358E8924DC1}" type="pres">
      <dgm:prSet presAssocID="{93B97A79-A36E-4883-AB07-BB59D1049C75}" presName="parentText" presStyleLbl="node1" presStyleIdx="0" presStyleCnt="1" custLinFactNeighborX="3128" custLinFactNeighborY="-11692">
        <dgm:presLayoutVars>
          <dgm:chMax val="0"/>
          <dgm:bulletEnabled val="1"/>
        </dgm:presLayoutVars>
      </dgm:prSet>
      <dgm:spPr/>
    </dgm:pt>
  </dgm:ptLst>
  <dgm:cxnLst>
    <dgm:cxn modelId="{CED2A813-3E72-4A1D-876F-EE942A818824}" srcId="{89091E5A-104D-4740-96F5-4E10F194B4F6}" destId="{93B97A79-A36E-4883-AB07-BB59D1049C75}" srcOrd="0" destOrd="0" parTransId="{F6123219-8195-47F3-A3E0-815D70DB90BF}" sibTransId="{B10378C2-E370-4288-9E70-2399F93CFE5F}"/>
    <dgm:cxn modelId="{2106ED38-B92C-4B98-90D7-506B1EFD69DC}" type="presOf" srcId="{89091E5A-104D-4740-96F5-4E10F194B4F6}" destId="{A17B2618-6CDB-444C-B60C-83A8B886CD2D}" srcOrd="0" destOrd="0" presId="urn:microsoft.com/office/officeart/2005/8/layout/vList2"/>
    <dgm:cxn modelId="{22B36AA9-1B1D-49AA-BFA3-7D2927235E0D}" type="presOf" srcId="{93B97A79-A36E-4883-AB07-BB59D1049C75}" destId="{29890F8E-E03B-42C8-9239-8358E8924DC1}" srcOrd="0" destOrd="0" presId="urn:microsoft.com/office/officeart/2005/8/layout/vList2"/>
    <dgm:cxn modelId="{0010262F-48F9-4227-8CC0-4A65E809BCB7}" type="presParOf" srcId="{A17B2618-6CDB-444C-B60C-83A8B886CD2D}" destId="{29890F8E-E03B-42C8-9239-8358E8924DC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DDBEC624-9954-4645-80BD-3B10F10514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E23DE6AA-E04C-4174-B29E-184FB6AE2481}">
      <dgm:prSet/>
      <dgm:spPr/>
      <dgm:t>
        <a:bodyPr/>
        <a:lstStyle/>
        <a:p>
          <a:r>
            <a:rPr lang="it-IT" b="0" i="0" baseline="0" dirty="0"/>
            <a:t>Il 17 settembre 2020 la Commissione europea ha definito gli </a:t>
          </a:r>
          <a:r>
            <a:rPr lang="it-IT" b="1" i="0" baseline="0" dirty="0">
              <a:solidFill>
                <a:schemeClr val="accent4"/>
              </a:solidFill>
            </a:rPr>
            <a:t>orientamenti strategici per l'attuazione del dispositivo per la ripresa e la resilienza </a:t>
          </a:r>
          <a:r>
            <a:rPr lang="it-IT" b="0" i="0" baseline="0" dirty="0"/>
            <a:t>nella sua Strategia annuale per la crescita sostenibile (ASGS) 2021 con cui viene avviato il ciclo del semestre europeo.</a:t>
          </a:r>
          <a:endParaRPr lang="it-IT" dirty="0"/>
        </a:p>
      </dgm:t>
    </dgm:pt>
    <dgm:pt modelId="{652F5362-8A17-4D38-BF30-2F188309193E}" type="parTrans" cxnId="{D89A4EB0-1875-4B36-AB53-101C0C47AC35}">
      <dgm:prSet/>
      <dgm:spPr/>
      <dgm:t>
        <a:bodyPr/>
        <a:lstStyle/>
        <a:p>
          <a:endParaRPr lang="it-IT"/>
        </a:p>
      </dgm:t>
    </dgm:pt>
    <dgm:pt modelId="{51116DCE-B624-431B-8403-7EEDA17B3466}" type="sibTrans" cxnId="{D89A4EB0-1875-4B36-AB53-101C0C47AC35}">
      <dgm:prSet/>
      <dgm:spPr/>
      <dgm:t>
        <a:bodyPr/>
        <a:lstStyle/>
        <a:p>
          <a:endParaRPr lang="it-IT"/>
        </a:p>
      </dgm:t>
    </dgm:pt>
    <dgm:pt modelId="{F7FC605B-A731-4427-80A6-9E819C41C489}">
      <dgm:prSet/>
      <dgm:spPr/>
      <dgm:t>
        <a:bodyPr/>
        <a:lstStyle/>
        <a:p>
          <a:r>
            <a:rPr lang="it-IT" dirty="0"/>
            <a:t>Le quattro </a:t>
          </a:r>
          <a:r>
            <a:rPr lang="it-IT" b="1" dirty="0">
              <a:solidFill>
                <a:schemeClr val="accent4"/>
              </a:solidFill>
            </a:rPr>
            <a:t>dimensioni della sostenibilità ambientale, della produttività, dell’equità e della stabilità macroeconomica </a:t>
          </a:r>
          <a:r>
            <a:rPr lang="it-IT" dirty="0"/>
            <a:t>che sono i pilastri della Strategia europea sono anche i principi guida ai cui devono tendere i </a:t>
          </a:r>
          <a:r>
            <a:rPr lang="it-IT" i="1" dirty="0"/>
            <a:t>Piani di ripresa e resilienza </a:t>
          </a:r>
          <a:r>
            <a:rPr lang="it-IT" dirty="0"/>
            <a:t>presentati dagli Stati membri per accedere al RRF e garantiscono che l’agenda per la crescita dia un forte contributo di base ad una ripresa verde, digitale e sostenibile. </a:t>
          </a:r>
        </a:p>
      </dgm:t>
    </dgm:pt>
    <dgm:pt modelId="{2D75F3F4-1A70-40D3-9EB1-8CE51F82A203}" type="parTrans" cxnId="{3C66A715-EBFA-40D9-A8BC-9C94B9BDF455}">
      <dgm:prSet/>
      <dgm:spPr/>
      <dgm:t>
        <a:bodyPr/>
        <a:lstStyle/>
        <a:p>
          <a:endParaRPr lang="it-IT"/>
        </a:p>
      </dgm:t>
    </dgm:pt>
    <dgm:pt modelId="{B7EA7455-DB07-4039-B5F8-5F7460C0B470}" type="sibTrans" cxnId="{3C66A715-EBFA-40D9-A8BC-9C94B9BDF455}">
      <dgm:prSet/>
      <dgm:spPr/>
      <dgm:t>
        <a:bodyPr/>
        <a:lstStyle/>
        <a:p>
          <a:endParaRPr lang="it-IT"/>
        </a:p>
      </dgm:t>
    </dgm:pt>
    <dgm:pt modelId="{F7C92C95-BB8C-4DB0-B21C-C0B91456FDAD}">
      <dgm:prSet/>
      <dgm:spPr/>
      <dgm:t>
        <a:bodyPr/>
        <a:lstStyle/>
        <a:p>
          <a:r>
            <a:rPr lang="it-IT" b="0" i="0" baseline="0" dirty="0"/>
            <a:t>Nel documento di lavoro </a:t>
          </a:r>
          <a:r>
            <a:rPr lang="it-IT" dirty="0"/>
            <a:t>viene specificato che i Piani dovranno contribuire al raggiungimento dei seguenti </a:t>
          </a:r>
          <a:r>
            <a:rPr lang="it-IT" b="1" dirty="0">
              <a:solidFill>
                <a:schemeClr val="accent4"/>
              </a:solidFill>
            </a:rPr>
            <a:t>quattro obiettivi generali</a:t>
          </a:r>
          <a:r>
            <a:rPr lang="it-IT" dirty="0"/>
            <a:t>:</a:t>
          </a:r>
        </a:p>
      </dgm:t>
    </dgm:pt>
    <dgm:pt modelId="{BF3CB58B-7159-428D-95A0-B0AE65C5FBD4}" type="parTrans" cxnId="{1FDB74C7-83E3-4C7A-841F-757960FA75B9}">
      <dgm:prSet/>
      <dgm:spPr/>
      <dgm:t>
        <a:bodyPr/>
        <a:lstStyle/>
        <a:p>
          <a:endParaRPr lang="it-IT"/>
        </a:p>
      </dgm:t>
    </dgm:pt>
    <dgm:pt modelId="{5F248162-C112-43C9-B3E6-A2D6586A029D}" type="sibTrans" cxnId="{1FDB74C7-83E3-4C7A-841F-757960FA75B9}">
      <dgm:prSet/>
      <dgm:spPr/>
      <dgm:t>
        <a:bodyPr/>
        <a:lstStyle/>
        <a:p>
          <a:endParaRPr lang="it-IT"/>
        </a:p>
      </dgm:t>
    </dgm:pt>
    <dgm:pt modelId="{AC219F4D-AD16-4207-9265-932052679983}">
      <dgm:prSet custT="1"/>
      <dgm:spPr/>
      <dgm:t>
        <a:bodyPr/>
        <a:lstStyle/>
        <a:p>
          <a:r>
            <a:rPr lang="it-IT" sz="1200" b="1" i="0" baseline="0" dirty="0"/>
            <a:t>Promozione della coesione economica, sociale e territoriale dell’UE;</a:t>
          </a:r>
          <a:endParaRPr lang="it-IT" sz="1200" dirty="0"/>
        </a:p>
      </dgm:t>
    </dgm:pt>
    <dgm:pt modelId="{F1004DE9-4BC0-4754-AC88-4392BB7AEA09}" type="parTrans" cxnId="{5327D14F-EA9E-48E6-B96F-000449D91441}">
      <dgm:prSet/>
      <dgm:spPr/>
      <dgm:t>
        <a:bodyPr/>
        <a:lstStyle/>
        <a:p>
          <a:endParaRPr lang="it-IT"/>
        </a:p>
      </dgm:t>
    </dgm:pt>
    <dgm:pt modelId="{D84C07E3-8EFD-40E3-B7B0-91E1712EAC3C}" type="sibTrans" cxnId="{5327D14F-EA9E-48E6-B96F-000449D91441}">
      <dgm:prSet/>
      <dgm:spPr/>
      <dgm:t>
        <a:bodyPr/>
        <a:lstStyle/>
        <a:p>
          <a:endParaRPr lang="it-IT"/>
        </a:p>
      </dgm:t>
    </dgm:pt>
    <dgm:pt modelId="{0D65A595-3BCF-4441-8515-AC69E4A4D8B6}">
      <dgm:prSet custT="1"/>
      <dgm:spPr/>
      <dgm:t>
        <a:bodyPr/>
        <a:lstStyle/>
        <a:p>
          <a:r>
            <a:rPr lang="it-IT" sz="1200" b="1" dirty="0"/>
            <a:t>Rafforzamento della resilienza economica e sociale;</a:t>
          </a:r>
          <a:endParaRPr lang="it-IT" sz="1200" dirty="0"/>
        </a:p>
      </dgm:t>
    </dgm:pt>
    <dgm:pt modelId="{99E931BF-BD54-454F-B184-F91D76F97B32}" type="parTrans" cxnId="{E37063C2-CFAC-4C15-8B46-B478756A5E6D}">
      <dgm:prSet/>
      <dgm:spPr/>
      <dgm:t>
        <a:bodyPr/>
        <a:lstStyle/>
        <a:p>
          <a:endParaRPr lang="it-IT"/>
        </a:p>
      </dgm:t>
    </dgm:pt>
    <dgm:pt modelId="{28D7CA3E-4068-4B24-8A51-E61C3E1E53A3}" type="sibTrans" cxnId="{E37063C2-CFAC-4C15-8B46-B478756A5E6D}">
      <dgm:prSet/>
      <dgm:spPr/>
      <dgm:t>
        <a:bodyPr/>
        <a:lstStyle/>
        <a:p>
          <a:endParaRPr lang="it-IT"/>
        </a:p>
      </dgm:t>
    </dgm:pt>
    <dgm:pt modelId="{97817FA2-4256-4307-B2DF-CBDE7B988E26}">
      <dgm:prSet custT="1"/>
      <dgm:spPr/>
      <dgm:t>
        <a:bodyPr/>
        <a:lstStyle/>
        <a:p>
          <a:r>
            <a:rPr lang="it-IT" sz="1200" b="1" i="0" baseline="0" dirty="0"/>
            <a:t>Mitigazione degli impatti sociali ed economici della crisi;</a:t>
          </a:r>
          <a:endParaRPr lang="it-IT" sz="1200" dirty="0"/>
        </a:p>
      </dgm:t>
    </dgm:pt>
    <dgm:pt modelId="{A67E9689-8B84-4D8E-A23A-AD3113B825CC}" type="parTrans" cxnId="{33AECE09-4AB2-413E-BA26-1EB4B997DAE3}">
      <dgm:prSet/>
      <dgm:spPr/>
      <dgm:t>
        <a:bodyPr/>
        <a:lstStyle/>
        <a:p>
          <a:endParaRPr lang="it-IT"/>
        </a:p>
      </dgm:t>
    </dgm:pt>
    <dgm:pt modelId="{14634177-874E-46DF-8B17-787C0E64E499}" type="sibTrans" cxnId="{33AECE09-4AB2-413E-BA26-1EB4B997DAE3}">
      <dgm:prSet/>
      <dgm:spPr/>
      <dgm:t>
        <a:bodyPr/>
        <a:lstStyle/>
        <a:p>
          <a:endParaRPr lang="it-IT"/>
        </a:p>
      </dgm:t>
    </dgm:pt>
    <dgm:pt modelId="{B3A73EEE-0D29-4CDB-ABFE-1C0E3EC93C9E}">
      <dgm:prSet custT="1"/>
      <dgm:spPr/>
      <dgm:t>
        <a:bodyPr/>
        <a:lstStyle/>
        <a:p>
          <a:r>
            <a:rPr lang="it-IT" sz="1200" b="1" dirty="0"/>
            <a:t>Supportare la transizione verde e digitale.</a:t>
          </a:r>
          <a:endParaRPr lang="it-IT" sz="1200" dirty="0"/>
        </a:p>
      </dgm:t>
    </dgm:pt>
    <dgm:pt modelId="{4B480B4B-E5B5-46CB-8509-1BD4945FB9FF}" type="parTrans" cxnId="{4C420BA7-EE52-4E33-A862-7371CA3D9D2B}">
      <dgm:prSet/>
      <dgm:spPr/>
      <dgm:t>
        <a:bodyPr/>
        <a:lstStyle/>
        <a:p>
          <a:endParaRPr lang="it-IT"/>
        </a:p>
      </dgm:t>
    </dgm:pt>
    <dgm:pt modelId="{888B47FD-8BAF-47B3-8DA7-82FD4945A415}" type="sibTrans" cxnId="{4C420BA7-EE52-4E33-A862-7371CA3D9D2B}">
      <dgm:prSet/>
      <dgm:spPr/>
      <dgm:t>
        <a:bodyPr/>
        <a:lstStyle/>
        <a:p>
          <a:endParaRPr lang="it-IT"/>
        </a:p>
      </dgm:t>
    </dgm:pt>
    <dgm:pt modelId="{912902F5-6A4B-4CBA-AA93-6210E9194485}">
      <dgm:prSet/>
      <dgm:spPr/>
      <dgm:t>
        <a:bodyPr/>
        <a:lstStyle/>
        <a:p>
          <a:r>
            <a:rPr lang="it-IT" dirty="0"/>
            <a:t>A queste priorità comuni si dovranno affiancare quelle derivanti dalle </a:t>
          </a:r>
          <a:r>
            <a:rPr lang="it-IT" b="1" dirty="0">
              <a:solidFill>
                <a:schemeClr val="accent4"/>
              </a:solidFill>
            </a:rPr>
            <a:t>Raccomandazioni specifiche per Paese</a:t>
          </a:r>
          <a:r>
            <a:rPr lang="it-IT" dirty="0">
              <a:solidFill>
                <a:schemeClr val="accent4"/>
              </a:solidFill>
            </a:rPr>
            <a:t> </a:t>
          </a:r>
          <a:r>
            <a:rPr lang="it-IT" dirty="0"/>
            <a:t>emanate negli ultimi anni, in particolare per i cicli 2019 e 2020 che richiedono misure su finanza pubblica e sistema sanitario, su lavoro e formazione, sulla liquidità delle imprese ed investimenti nonché su giustizia e Pubblica amministrazione. </a:t>
          </a:r>
        </a:p>
      </dgm:t>
    </dgm:pt>
    <dgm:pt modelId="{EF93C159-32E7-4BDF-B9C4-19E4514E4680}" type="parTrans" cxnId="{13B67595-7E61-4BC8-AF5D-EF6041B2A140}">
      <dgm:prSet/>
      <dgm:spPr/>
      <dgm:t>
        <a:bodyPr/>
        <a:lstStyle/>
        <a:p>
          <a:endParaRPr lang="it-IT"/>
        </a:p>
      </dgm:t>
    </dgm:pt>
    <dgm:pt modelId="{3912D96E-A5D2-41A2-8910-E34664C606F1}" type="sibTrans" cxnId="{13B67595-7E61-4BC8-AF5D-EF6041B2A140}">
      <dgm:prSet/>
      <dgm:spPr/>
      <dgm:t>
        <a:bodyPr/>
        <a:lstStyle/>
        <a:p>
          <a:endParaRPr lang="it-IT"/>
        </a:p>
      </dgm:t>
    </dgm:pt>
    <dgm:pt modelId="{C312AB0F-53E2-47A9-A1D4-F18968B2AFB0}">
      <dgm:prSet/>
      <dgm:spPr/>
      <dgm:t>
        <a:bodyPr/>
        <a:lstStyle/>
        <a:p>
          <a:pPr algn="just"/>
          <a:r>
            <a:rPr lang="it-IT" b="0" i="0" baseline="0" dirty="0"/>
            <a:t>Nel documento di la</a:t>
          </a:r>
          <a:r>
            <a:rPr lang="it-IT" dirty="0"/>
            <a:t>voro che contiene gli orientamenti aggiuntivi per la redazione dei PNNR è stato allegato un modello  standard per la presentazione dei piani di ripresa e resilienza.</a:t>
          </a:r>
        </a:p>
      </dgm:t>
    </dgm:pt>
    <dgm:pt modelId="{E7EEB11F-92F5-472D-82D9-F4BB3FC613F6}" type="parTrans" cxnId="{24B2CE64-7B0D-471F-8901-2ABB3289B99E}">
      <dgm:prSet/>
      <dgm:spPr/>
      <dgm:t>
        <a:bodyPr/>
        <a:lstStyle/>
        <a:p>
          <a:endParaRPr lang="it-IT"/>
        </a:p>
      </dgm:t>
    </dgm:pt>
    <dgm:pt modelId="{07B3CDBA-8C54-4078-B24C-9C08900447FB}" type="sibTrans" cxnId="{24B2CE64-7B0D-471F-8901-2ABB3289B99E}">
      <dgm:prSet/>
      <dgm:spPr/>
      <dgm:t>
        <a:bodyPr/>
        <a:lstStyle/>
        <a:p>
          <a:endParaRPr lang="it-IT"/>
        </a:p>
      </dgm:t>
    </dgm:pt>
    <dgm:pt modelId="{D1B7282F-2292-4671-A196-0EDB831A1BD7}">
      <dgm:prSet/>
      <dgm:spPr/>
      <dgm:t>
        <a:bodyPr/>
        <a:lstStyle/>
        <a:p>
          <a:r>
            <a:rPr lang="it-IT" b="1" dirty="0">
              <a:solidFill>
                <a:schemeClr val="accent4"/>
              </a:solidFill>
            </a:rPr>
            <a:t>Al documento di lavoro del 2020 ne è seguito un altro il 22 gennaio 2021 </a:t>
          </a:r>
          <a:r>
            <a:rPr lang="it-IT" dirty="0"/>
            <a:t>contenente ulteriori specifiche che sono ora allo studio e che saranno recepite nell’aggiornamento del PNRR attualmente in atto.</a:t>
          </a:r>
        </a:p>
      </dgm:t>
    </dgm:pt>
    <dgm:pt modelId="{D1DB8A92-1298-43C9-AFDB-155B66ECCDDF}" type="parTrans" cxnId="{0E6933DD-FB76-4F58-A8DA-8F16CE6CCB30}">
      <dgm:prSet/>
      <dgm:spPr/>
      <dgm:t>
        <a:bodyPr/>
        <a:lstStyle/>
        <a:p>
          <a:endParaRPr lang="it-IT"/>
        </a:p>
      </dgm:t>
    </dgm:pt>
    <dgm:pt modelId="{C66CDF9E-4176-48A2-9774-0651098B80AA}" type="sibTrans" cxnId="{0E6933DD-FB76-4F58-A8DA-8F16CE6CCB30}">
      <dgm:prSet/>
      <dgm:spPr/>
      <dgm:t>
        <a:bodyPr/>
        <a:lstStyle/>
        <a:p>
          <a:endParaRPr lang="it-IT"/>
        </a:p>
      </dgm:t>
    </dgm:pt>
    <dgm:pt modelId="{9551E3D7-575F-4C09-9A87-32587F0C3878}" type="pres">
      <dgm:prSet presAssocID="{DDBEC624-9954-4645-80BD-3B10F1051460}" presName="linear" presStyleCnt="0">
        <dgm:presLayoutVars>
          <dgm:animLvl val="lvl"/>
          <dgm:resizeHandles val="exact"/>
        </dgm:presLayoutVars>
      </dgm:prSet>
      <dgm:spPr/>
    </dgm:pt>
    <dgm:pt modelId="{96A1372C-139C-46B0-998A-7040EF666144}" type="pres">
      <dgm:prSet presAssocID="{E23DE6AA-E04C-4174-B29E-184FB6AE2481}" presName="parentText" presStyleLbl="node1" presStyleIdx="0" presStyleCnt="6" custLinFactY="-20230" custLinFactNeighborY="-100000">
        <dgm:presLayoutVars>
          <dgm:chMax val="0"/>
          <dgm:bulletEnabled val="1"/>
        </dgm:presLayoutVars>
      </dgm:prSet>
      <dgm:spPr/>
    </dgm:pt>
    <dgm:pt modelId="{9471A541-B342-4CF3-9D78-2DF411F5342E}" type="pres">
      <dgm:prSet presAssocID="{51116DCE-B624-431B-8403-7EEDA17B3466}" presName="spacer" presStyleCnt="0"/>
      <dgm:spPr/>
    </dgm:pt>
    <dgm:pt modelId="{71115158-ED41-4E3E-9059-5B1E80FE9260}" type="pres">
      <dgm:prSet presAssocID="{F7FC605B-A731-4427-80A6-9E819C41C489}" presName="parentText" presStyleLbl="node1" presStyleIdx="1" presStyleCnt="6" custLinFactY="-27151" custLinFactNeighborX="-169" custLinFactNeighborY="-100000">
        <dgm:presLayoutVars>
          <dgm:chMax val="0"/>
          <dgm:bulletEnabled val="1"/>
        </dgm:presLayoutVars>
      </dgm:prSet>
      <dgm:spPr/>
    </dgm:pt>
    <dgm:pt modelId="{CD563991-9AA4-43C3-BD0B-BCEED20E3A4A}" type="pres">
      <dgm:prSet presAssocID="{B7EA7455-DB07-4039-B5F8-5F7460C0B470}" presName="spacer" presStyleCnt="0"/>
      <dgm:spPr/>
    </dgm:pt>
    <dgm:pt modelId="{41441F0D-2765-41F7-953A-11B6F1703572}" type="pres">
      <dgm:prSet presAssocID="{F7C92C95-BB8C-4DB0-B21C-C0B91456FDAD}" presName="parentText" presStyleLbl="node1" presStyleIdx="2" presStyleCnt="6" custLinFactNeighborY="-36676">
        <dgm:presLayoutVars>
          <dgm:chMax val="0"/>
          <dgm:bulletEnabled val="1"/>
        </dgm:presLayoutVars>
      </dgm:prSet>
      <dgm:spPr/>
    </dgm:pt>
    <dgm:pt modelId="{67222FCB-1E23-4B91-A52B-A5F716417188}" type="pres">
      <dgm:prSet presAssocID="{F7C92C95-BB8C-4DB0-B21C-C0B91456FDAD}" presName="childText" presStyleLbl="revTx" presStyleIdx="0" presStyleCnt="1" custLinFactNeighborX="254" custLinFactNeighborY="-23071">
        <dgm:presLayoutVars>
          <dgm:bulletEnabled val="1"/>
        </dgm:presLayoutVars>
      </dgm:prSet>
      <dgm:spPr/>
    </dgm:pt>
    <dgm:pt modelId="{1D5A56F4-EB80-4D09-B2A7-6F7DD1F44008}" type="pres">
      <dgm:prSet presAssocID="{912902F5-6A4B-4CBA-AA93-6210E9194485}" presName="parentText" presStyleLbl="node1" presStyleIdx="3" presStyleCnt="6">
        <dgm:presLayoutVars>
          <dgm:chMax val="0"/>
          <dgm:bulletEnabled val="1"/>
        </dgm:presLayoutVars>
      </dgm:prSet>
      <dgm:spPr/>
    </dgm:pt>
    <dgm:pt modelId="{B09F9852-BDF2-4EAB-93B4-8393BE205A13}" type="pres">
      <dgm:prSet presAssocID="{3912D96E-A5D2-41A2-8910-E34664C606F1}" presName="spacer" presStyleCnt="0"/>
      <dgm:spPr/>
    </dgm:pt>
    <dgm:pt modelId="{5597CF6C-7C59-4B70-AA45-0063FBB27CBF}" type="pres">
      <dgm:prSet presAssocID="{C312AB0F-53E2-47A9-A1D4-F18968B2AFB0}" presName="parentText" presStyleLbl="node1" presStyleIdx="4" presStyleCnt="6">
        <dgm:presLayoutVars>
          <dgm:chMax val="0"/>
          <dgm:bulletEnabled val="1"/>
        </dgm:presLayoutVars>
      </dgm:prSet>
      <dgm:spPr/>
    </dgm:pt>
    <dgm:pt modelId="{4D86092C-736B-49AB-905D-96BAAA2730B1}" type="pres">
      <dgm:prSet presAssocID="{07B3CDBA-8C54-4078-B24C-9C08900447FB}" presName="spacer" presStyleCnt="0"/>
      <dgm:spPr/>
    </dgm:pt>
    <dgm:pt modelId="{CDE65D80-5FAA-42EA-9403-195F9B65D883}" type="pres">
      <dgm:prSet presAssocID="{D1B7282F-2292-4671-A196-0EDB831A1BD7}" presName="parentText" presStyleLbl="node1" presStyleIdx="5" presStyleCnt="6">
        <dgm:presLayoutVars>
          <dgm:chMax val="0"/>
          <dgm:bulletEnabled val="1"/>
        </dgm:presLayoutVars>
      </dgm:prSet>
      <dgm:spPr/>
    </dgm:pt>
  </dgm:ptLst>
  <dgm:cxnLst>
    <dgm:cxn modelId="{33AECE09-4AB2-413E-BA26-1EB4B997DAE3}" srcId="{F7C92C95-BB8C-4DB0-B21C-C0B91456FDAD}" destId="{97817FA2-4256-4307-B2DF-CBDE7B988E26}" srcOrd="2" destOrd="0" parTransId="{A67E9689-8B84-4D8E-A23A-AD3113B825CC}" sibTransId="{14634177-874E-46DF-8B17-787C0E64E499}"/>
    <dgm:cxn modelId="{3C66A715-EBFA-40D9-A8BC-9C94B9BDF455}" srcId="{DDBEC624-9954-4645-80BD-3B10F1051460}" destId="{F7FC605B-A731-4427-80A6-9E819C41C489}" srcOrd="1" destOrd="0" parTransId="{2D75F3F4-1A70-40D3-9EB1-8CE51F82A203}" sibTransId="{B7EA7455-DB07-4039-B5F8-5F7460C0B470}"/>
    <dgm:cxn modelId="{A6DB9228-5907-4CEB-B9F9-2EC7A15748A4}" type="presOf" srcId="{F7FC605B-A731-4427-80A6-9E819C41C489}" destId="{71115158-ED41-4E3E-9059-5B1E80FE9260}" srcOrd="0" destOrd="0" presId="urn:microsoft.com/office/officeart/2005/8/layout/vList2"/>
    <dgm:cxn modelId="{98ADA73F-30F4-40E4-BEB3-0BE390FBAB7D}" type="presOf" srcId="{C312AB0F-53E2-47A9-A1D4-F18968B2AFB0}" destId="{5597CF6C-7C59-4B70-AA45-0063FBB27CBF}" srcOrd="0" destOrd="0" presId="urn:microsoft.com/office/officeart/2005/8/layout/vList2"/>
    <dgm:cxn modelId="{24B2CE64-7B0D-471F-8901-2ABB3289B99E}" srcId="{DDBEC624-9954-4645-80BD-3B10F1051460}" destId="{C312AB0F-53E2-47A9-A1D4-F18968B2AFB0}" srcOrd="4" destOrd="0" parTransId="{E7EEB11F-92F5-472D-82D9-F4BB3FC613F6}" sibTransId="{07B3CDBA-8C54-4078-B24C-9C08900447FB}"/>
    <dgm:cxn modelId="{55C0F14A-E903-4F86-9EA1-772514673493}" type="presOf" srcId="{E23DE6AA-E04C-4174-B29E-184FB6AE2481}" destId="{96A1372C-139C-46B0-998A-7040EF666144}" srcOrd="0" destOrd="0" presId="urn:microsoft.com/office/officeart/2005/8/layout/vList2"/>
    <dgm:cxn modelId="{5327D14F-EA9E-48E6-B96F-000449D91441}" srcId="{F7C92C95-BB8C-4DB0-B21C-C0B91456FDAD}" destId="{AC219F4D-AD16-4207-9265-932052679983}" srcOrd="0" destOrd="0" parTransId="{F1004DE9-4BC0-4754-AC88-4392BB7AEA09}" sibTransId="{D84C07E3-8EFD-40E3-B7B0-91E1712EAC3C}"/>
    <dgm:cxn modelId="{8D896979-9BA2-4FD5-8004-A65E6DF84E2D}" type="presOf" srcId="{912902F5-6A4B-4CBA-AA93-6210E9194485}" destId="{1D5A56F4-EB80-4D09-B2A7-6F7DD1F44008}" srcOrd="0" destOrd="0" presId="urn:microsoft.com/office/officeart/2005/8/layout/vList2"/>
    <dgm:cxn modelId="{5D923894-50F8-474F-B705-271889A0EF4A}" type="presOf" srcId="{D1B7282F-2292-4671-A196-0EDB831A1BD7}" destId="{CDE65D80-5FAA-42EA-9403-195F9B65D883}" srcOrd="0" destOrd="0" presId="urn:microsoft.com/office/officeart/2005/8/layout/vList2"/>
    <dgm:cxn modelId="{13B67595-7E61-4BC8-AF5D-EF6041B2A140}" srcId="{DDBEC624-9954-4645-80BD-3B10F1051460}" destId="{912902F5-6A4B-4CBA-AA93-6210E9194485}" srcOrd="3" destOrd="0" parTransId="{EF93C159-32E7-4BDF-B9C4-19E4514E4680}" sibTransId="{3912D96E-A5D2-41A2-8910-E34664C606F1}"/>
    <dgm:cxn modelId="{3C82B098-8198-4905-8FCC-1431C62A9464}" type="presOf" srcId="{F7C92C95-BB8C-4DB0-B21C-C0B91456FDAD}" destId="{41441F0D-2765-41F7-953A-11B6F1703572}" srcOrd="0" destOrd="0" presId="urn:microsoft.com/office/officeart/2005/8/layout/vList2"/>
    <dgm:cxn modelId="{4C420BA7-EE52-4E33-A862-7371CA3D9D2B}" srcId="{F7C92C95-BB8C-4DB0-B21C-C0B91456FDAD}" destId="{B3A73EEE-0D29-4CDB-ABFE-1C0E3EC93C9E}" srcOrd="3" destOrd="0" parTransId="{4B480B4B-E5B5-46CB-8509-1BD4945FB9FF}" sibTransId="{888B47FD-8BAF-47B3-8DA7-82FD4945A415}"/>
    <dgm:cxn modelId="{A64F9AAC-0124-47AA-8A28-74F04660F73F}" type="presOf" srcId="{97817FA2-4256-4307-B2DF-CBDE7B988E26}" destId="{67222FCB-1E23-4B91-A52B-A5F716417188}" srcOrd="0" destOrd="2" presId="urn:microsoft.com/office/officeart/2005/8/layout/vList2"/>
    <dgm:cxn modelId="{D89A4EB0-1875-4B36-AB53-101C0C47AC35}" srcId="{DDBEC624-9954-4645-80BD-3B10F1051460}" destId="{E23DE6AA-E04C-4174-B29E-184FB6AE2481}" srcOrd="0" destOrd="0" parTransId="{652F5362-8A17-4D38-BF30-2F188309193E}" sibTransId="{51116DCE-B624-431B-8403-7EEDA17B3466}"/>
    <dgm:cxn modelId="{BCDC55B3-0EFE-4185-9B71-D12A72EBA4E4}" type="presOf" srcId="{B3A73EEE-0D29-4CDB-ABFE-1C0E3EC93C9E}" destId="{67222FCB-1E23-4B91-A52B-A5F716417188}" srcOrd="0" destOrd="3" presId="urn:microsoft.com/office/officeart/2005/8/layout/vList2"/>
    <dgm:cxn modelId="{AE658BB3-0A18-4546-AB1A-6BC706700363}" type="presOf" srcId="{DDBEC624-9954-4645-80BD-3B10F1051460}" destId="{9551E3D7-575F-4C09-9A87-32587F0C3878}" srcOrd="0" destOrd="0" presId="urn:microsoft.com/office/officeart/2005/8/layout/vList2"/>
    <dgm:cxn modelId="{B0C302BE-FBD3-420C-9F33-BC62E827A3BC}" type="presOf" srcId="{AC219F4D-AD16-4207-9265-932052679983}" destId="{67222FCB-1E23-4B91-A52B-A5F716417188}" srcOrd="0" destOrd="0" presId="urn:microsoft.com/office/officeart/2005/8/layout/vList2"/>
    <dgm:cxn modelId="{E37063C2-CFAC-4C15-8B46-B478756A5E6D}" srcId="{F7C92C95-BB8C-4DB0-B21C-C0B91456FDAD}" destId="{0D65A595-3BCF-4441-8515-AC69E4A4D8B6}" srcOrd="1" destOrd="0" parTransId="{99E931BF-BD54-454F-B184-F91D76F97B32}" sibTransId="{28D7CA3E-4068-4B24-8A51-E61C3E1E53A3}"/>
    <dgm:cxn modelId="{1FDB74C7-83E3-4C7A-841F-757960FA75B9}" srcId="{DDBEC624-9954-4645-80BD-3B10F1051460}" destId="{F7C92C95-BB8C-4DB0-B21C-C0B91456FDAD}" srcOrd="2" destOrd="0" parTransId="{BF3CB58B-7159-428D-95A0-B0AE65C5FBD4}" sibTransId="{5F248162-C112-43C9-B3E6-A2D6586A029D}"/>
    <dgm:cxn modelId="{0E6933DD-FB76-4F58-A8DA-8F16CE6CCB30}" srcId="{DDBEC624-9954-4645-80BD-3B10F1051460}" destId="{D1B7282F-2292-4671-A196-0EDB831A1BD7}" srcOrd="5" destOrd="0" parTransId="{D1DB8A92-1298-43C9-AFDB-155B66ECCDDF}" sibTransId="{C66CDF9E-4176-48A2-9774-0651098B80AA}"/>
    <dgm:cxn modelId="{D80AFBF0-8EB3-4888-95D0-8834619090FC}" type="presOf" srcId="{0D65A595-3BCF-4441-8515-AC69E4A4D8B6}" destId="{67222FCB-1E23-4B91-A52B-A5F716417188}" srcOrd="0" destOrd="1" presId="urn:microsoft.com/office/officeart/2005/8/layout/vList2"/>
    <dgm:cxn modelId="{A5165015-FA0A-4A78-8B4A-862105EE1266}" type="presParOf" srcId="{9551E3D7-575F-4C09-9A87-32587F0C3878}" destId="{96A1372C-139C-46B0-998A-7040EF666144}" srcOrd="0" destOrd="0" presId="urn:microsoft.com/office/officeart/2005/8/layout/vList2"/>
    <dgm:cxn modelId="{7A49755E-AF55-4EB7-A01B-EF2526463387}" type="presParOf" srcId="{9551E3D7-575F-4C09-9A87-32587F0C3878}" destId="{9471A541-B342-4CF3-9D78-2DF411F5342E}" srcOrd="1" destOrd="0" presId="urn:microsoft.com/office/officeart/2005/8/layout/vList2"/>
    <dgm:cxn modelId="{AE168AFD-92A6-422B-8971-71F39219B12F}" type="presParOf" srcId="{9551E3D7-575F-4C09-9A87-32587F0C3878}" destId="{71115158-ED41-4E3E-9059-5B1E80FE9260}" srcOrd="2" destOrd="0" presId="urn:microsoft.com/office/officeart/2005/8/layout/vList2"/>
    <dgm:cxn modelId="{7B01A119-AC6F-4E5C-878A-CB6EC097D4B8}" type="presParOf" srcId="{9551E3D7-575F-4C09-9A87-32587F0C3878}" destId="{CD563991-9AA4-43C3-BD0B-BCEED20E3A4A}" srcOrd="3" destOrd="0" presId="urn:microsoft.com/office/officeart/2005/8/layout/vList2"/>
    <dgm:cxn modelId="{FAC53C8F-80B4-4511-ABA2-43F668911A7D}" type="presParOf" srcId="{9551E3D7-575F-4C09-9A87-32587F0C3878}" destId="{41441F0D-2765-41F7-953A-11B6F1703572}" srcOrd="4" destOrd="0" presId="urn:microsoft.com/office/officeart/2005/8/layout/vList2"/>
    <dgm:cxn modelId="{A4AAB06C-C77A-49CB-BF47-E2FFDA1FB627}" type="presParOf" srcId="{9551E3D7-575F-4C09-9A87-32587F0C3878}" destId="{67222FCB-1E23-4B91-A52B-A5F716417188}" srcOrd="5" destOrd="0" presId="urn:microsoft.com/office/officeart/2005/8/layout/vList2"/>
    <dgm:cxn modelId="{F203AF5A-F2CD-4601-9B17-A14703CDCA94}" type="presParOf" srcId="{9551E3D7-575F-4C09-9A87-32587F0C3878}" destId="{1D5A56F4-EB80-4D09-B2A7-6F7DD1F44008}" srcOrd="6" destOrd="0" presId="urn:microsoft.com/office/officeart/2005/8/layout/vList2"/>
    <dgm:cxn modelId="{CFCD14DE-4031-4DD7-8F3D-6A532C124A85}" type="presParOf" srcId="{9551E3D7-575F-4C09-9A87-32587F0C3878}" destId="{B09F9852-BDF2-4EAB-93B4-8393BE205A13}" srcOrd="7" destOrd="0" presId="urn:microsoft.com/office/officeart/2005/8/layout/vList2"/>
    <dgm:cxn modelId="{0508769D-DE71-4983-9C8A-F0F3F55D4FC5}" type="presParOf" srcId="{9551E3D7-575F-4C09-9A87-32587F0C3878}" destId="{5597CF6C-7C59-4B70-AA45-0063FBB27CBF}" srcOrd="8" destOrd="0" presId="urn:microsoft.com/office/officeart/2005/8/layout/vList2"/>
    <dgm:cxn modelId="{321D0D9C-A8DB-435B-96F9-ECA9DB22FBD6}" type="presParOf" srcId="{9551E3D7-575F-4C09-9A87-32587F0C3878}" destId="{4D86092C-736B-49AB-905D-96BAAA2730B1}" srcOrd="9" destOrd="0" presId="urn:microsoft.com/office/officeart/2005/8/layout/vList2"/>
    <dgm:cxn modelId="{5923FB0D-C179-4F09-87E0-C1351CFB4B9B}" type="presParOf" srcId="{9551E3D7-575F-4C09-9A87-32587F0C3878}" destId="{CDE65D80-5FAA-42EA-9403-195F9B65D883}" srcOrd="1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7F6EC2F-8EB8-41BD-9F7F-0409082316B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46E93769-424B-409C-AFB1-23C5E53C5B73}">
      <dgm:prSet/>
      <dgm:spPr/>
      <dgm:t>
        <a:bodyPr/>
        <a:lstStyle/>
        <a:p>
          <a:pPr algn="ctr"/>
          <a:r>
            <a:rPr lang="it-IT" b="1" i="0" baseline="0" dirty="0"/>
            <a:t>Il Piano nazionale di ripresa e resilienza – Gli Orientamenti aggiuntivi della Commissione Europea (Le iniziative «faro»)</a:t>
          </a:r>
          <a:endParaRPr lang="it-IT" dirty="0"/>
        </a:p>
      </dgm:t>
    </dgm:pt>
    <dgm:pt modelId="{83FEED6E-E840-4DE1-AB99-85EFC2452F6A}" type="parTrans" cxnId="{1FCF7BBE-8046-4980-BF6D-B0C150765036}">
      <dgm:prSet/>
      <dgm:spPr/>
      <dgm:t>
        <a:bodyPr/>
        <a:lstStyle/>
        <a:p>
          <a:endParaRPr lang="it-IT"/>
        </a:p>
      </dgm:t>
    </dgm:pt>
    <dgm:pt modelId="{B891E975-422D-48EB-A9BF-A90458E8264A}" type="sibTrans" cxnId="{1FCF7BBE-8046-4980-BF6D-B0C150765036}">
      <dgm:prSet/>
      <dgm:spPr/>
      <dgm:t>
        <a:bodyPr/>
        <a:lstStyle/>
        <a:p>
          <a:endParaRPr lang="it-IT"/>
        </a:p>
      </dgm:t>
    </dgm:pt>
    <dgm:pt modelId="{190DC618-4F9B-4537-8E9E-8B394AC2A5C7}" type="pres">
      <dgm:prSet presAssocID="{27F6EC2F-8EB8-41BD-9F7F-0409082316B1}" presName="linear" presStyleCnt="0">
        <dgm:presLayoutVars>
          <dgm:animLvl val="lvl"/>
          <dgm:resizeHandles val="exact"/>
        </dgm:presLayoutVars>
      </dgm:prSet>
      <dgm:spPr/>
    </dgm:pt>
    <dgm:pt modelId="{90151587-BF40-4516-8356-ACC709D67E71}" type="pres">
      <dgm:prSet presAssocID="{46E93769-424B-409C-AFB1-23C5E53C5B73}" presName="parentText" presStyleLbl="node1" presStyleIdx="0" presStyleCnt="1">
        <dgm:presLayoutVars>
          <dgm:chMax val="0"/>
          <dgm:bulletEnabled val="1"/>
        </dgm:presLayoutVars>
      </dgm:prSet>
      <dgm:spPr/>
    </dgm:pt>
  </dgm:ptLst>
  <dgm:cxnLst>
    <dgm:cxn modelId="{1E07B771-E62A-45B3-99AC-4E7171EB583F}" type="presOf" srcId="{46E93769-424B-409C-AFB1-23C5E53C5B73}" destId="{90151587-BF40-4516-8356-ACC709D67E71}" srcOrd="0" destOrd="0" presId="urn:microsoft.com/office/officeart/2005/8/layout/vList2"/>
    <dgm:cxn modelId="{1FCF7BBE-8046-4980-BF6D-B0C150765036}" srcId="{27F6EC2F-8EB8-41BD-9F7F-0409082316B1}" destId="{46E93769-424B-409C-AFB1-23C5E53C5B73}" srcOrd="0" destOrd="0" parTransId="{83FEED6E-E840-4DE1-AB99-85EFC2452F6A}" sibTransId="{B891E975-422D-48EB-A9BF-A90458E8264A}"/>
    <dgm:cxn modelId="{0FF8F1F1-4097-4D49-A41B-FC534BA39869}" type="presOf" srcId="{27F6EC2F-8EB8-41BD-9F7F-0409082316B1}" destId="{190DC618-4F9B-4537-8E9E-8B394AC2A5C7}" srcOrd="0" destOrd="0" presId="urn:microsoft.com/office/officeart/2005/8/layout/vList2"/>
    <dgm:cxn modelId="{90593091-5ADE-49A1-B3AB-2B0487989BB6}" type="presParOf" srcId="{190DC618-4F9B-4537-8E9E-8B394AC2A5C7}" destId="{90151587-BF40-4516-8356-ACC709D67E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44140AF0-85E0-4E78-9E55-E95EEFD31A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30A1A935-3A9A-4C16-BC2D-0491150212CC}">
      <dgm:prSet/>
      <dgm:spPr/>
      <dgm:t>
        <a:bodyPr/>
        <a:lstStyle/>
        <a:p>
          <a:pPr algn="just"/>
          <a:r>
            <a:rPr lang="it-IT" dirty="0"/>
            <a:t>Inoltre, gli Stati Membri sono stati invitati ad </a:t>
          </a:r>
          <a:r>
            <a:rPr lang="it-IT" b="1" dirty="0"/>
            <a:t>indicare come i rispettivi Piani contribuiscano al perseguimento degli obiettivi principali  rappresentati nelle sette iniziative faro (</a:t>
          </a:r>
          <a:r>
            <a:rPr lang="it-IT" b="1" i="1" dirty="0" err="1"/>
            <a:t>Flagship</a:t>
          </a:r>
          <a:r>
            <a:rPr lang="it-IT" b="1" i="1" dirty="0"/>
            <a:t> </a:t>
          </a:r>
          <a:r>
            <a:rPr lang="it-IT" b="1" i="1" dirty="0" err="1"/>
            <a:t>Iniziatives</a:t>
          </a:r>
          <a:r>
            <a:rPr lang="it-IT" b="1" dirty="0"/>
            <a:t>)</a:t>
          </a:r>
          <a:r>
            <a:rPr lang="it-IT" dirty="0"/>
            <a:t> identificate dalla Strategia di sviluppo sostenibile 2021:</a:t>
          </a:r>
        </a:p>
      </dgm:t>
    </dgm:pt>
    <dgm:pt modelId="{DF6E77B6-570E-4988-BE03-304C29AE1C86}" type="parTrans" cxnId="{BA3DC48A-7738-4167-BE1E-EF8A591D69F4}">
      <dgm:prSet/>
      <dgm:spPr/>
      <dgm:t>
        <a:bodyPr/>
        <a:lstStyle/>
        <a:p>
          <a:endParaRPr lang="it-IT"/>
        </a:p>
      </dgm:t>
    </dgm:pt>
    <dgm:pt modelId="{2146BE5A-DB36-4492-BFB2-6FC11B82EF30}" type="sibTrans" cxnId="{BA3DC48A-7738-4167-BE1E-EF8A591D69F4}">
      <dgm:prSet/>
      <dgm:spPr/>
      <dgm:t>
        <a:bodyPr/>
        <a:lstStyle/>
        <a:p>
          <a:endParaRPr lang="it-IT"/>
        </a:p>
      </dgm:t>
    </dgm:pt>
    <dgm:pt modelId="{9CC932ED-172A-48DC-A863-1FD33BA8551C}">
      <dgm:prSet/>
      <dgm:spPr/>
      <dgm:t>
        <a:bodyPr/>
        <a:lstStyle/>
        <a:p>
          <a:r>
            <a:rPr lang="it-IT" b="0" i="0" baseline="0"/>
            <a:t>1. Utilizzare più energia pulita (</a:t>
          </a:r>
          <a:r>
            <a:rPr lang="it-IT" b="0" i="1" baseline="0"/>
            <a:t>Power up</a:t>
          </a:r>
          <a:r>
            <a:rPr lang="it-IT" b="0" i="0" baseline="0"/>
            <a:t>) - Utilizzare prontamente tecnologie pulite adeguate alle esigenze future e accelerare lo sviluppo e l'uso delle energie rinnovabili.</a:t>
          </a:r>
          <a:endParaRPr lang="it-IT"/>
        </a:p>
      </dgm:t>
    </dgm:pt>
    <dgm:pt modelId="{2C6C40FF-D0E9-480C-86D0-BC2F4146BA08}" type="parTrans" cxnId="{D68B77FD-28CD-4231-9DCE-29C01986E7C8}">
      <dgm:prSet/>
      <dgm:spPr/>
      <dgm:t>
        <a:bodyPr/>
        <a:lstStyle/>
        <a:p>
          <a:endParaRPr lang="it-IT"/>
        </a:p>
      </dgm:t>
    </dgm:pt>
    <dgm:pt modelId="{F3F529AB-5A85-4FA3-B550-521449DA98D7}" type="sibTrans" cxnId="{D68B77FD-28CD-4231-9DCE-29C01986E7C8}">
      <dgm:prSet/>
      <dgm:spPr/>
      <dgm:t>
        <a:bodyPr/>
        <a:lstStyle/>
        <a:p>
          <a:endParaRPr lang="it-IT"/>
        </a:p>
      </dgm:t>
    </dgm:pt>
    <dgm:pt modelId="{73BD4116-F2DD-45AF-9DC3-60BA9FF72618}">
      <dgm:prSet/>
      <dgm:spPr/>
      <dgm:t>
        <a:bodyPr/>
        <a:lstStyle/>
        <a:p>
          <a:r>
            <a:rPr lang="it-IT" b="0" i="0" baseline="0"/>
            <a:t>2. Rinnovare (</a:t>
          </a:r>
          <a:r>
            <a:rPr lang="it-IT" b="0" i="1" baseline="0"/>
            <a:t>Renovate</a:t>
          </a:r>
          <a:r>
            <a:rPr lang="it-IT" b="0" i="0" baseline="0"/>
            <a:t>) - Migliorare l'efficienza energetica degli edifici pubblici e privati.</a:t>
          </a:r>
          <a:endParaRPr lang="it-IT"/>
        </a:p>
      </dgm:t>
    </dgm:pt>
    <dgm:pt modelId="{2A03C07E-D1A7-43F8-A311-685344365E29}" type="parTrans" cxnId="{CD64256A-21C8-413C-8FC5-3F9B88306935}">
      <dgm:prSet/>
      <dgm:spPr/>
      <dgm:t>
        <a:bodyPr/>
        <a:lstStyle/>
        <a:p>
          <a:endParaRPr lang="it-IT"/>
        </a:p>
      </dgm:t>
    </dgm:pt>
    <dgm:pt modelId="{9883A352-3659-47C3-BE0B-461744DE09EF}" type="sibTrans" cxnId="{CD64256A-21C8-413C-8FC5-3F9B88306935}">
      <dgm:prSet/>
      <dgm:spPr/>
      <dgm:t>
        <a:bodyPr/>
        <a:lstStyle/>
        <a:p>
          <a:endParaRPr lang="it-IT"/>
        </a:p>
      </dgm:t>
    </dgm:pt>
    <dgm:pt modelId="{42F2B0B8-CD6A-446A-ACE7-A7912F1C620D}">
      <dgm:prSet/>
      <dgm:spPr/>
      <dgm:t>
        <a:bodyPr/>
        <a:lstStyle/>
        <a:p>
          <a:r>
            <a:rPr lang="it-IT" b="0" i="0" baseline="0"/>
            <a:t>3. Ricaricare e rifornire (</a:t>
          </a:r>
          <a:r>
            <a:rPr lang="it-IT" b="0" i="1" baseline="0"/>
            <a:t>Recharge and Refuel</a:t>
          </a:r>
          <a:r>
            <a:rPr lang="it-IT" b="0" i="0" baseline="0"/>
            <a:t>) - Promuovere tecnologie pulite adeguate alle esigenze future per accelerare l'uso di sistemi di trasporto sostenibili, accessibili e intelligenti, stazioni di ricarica e rifornimento e l'estensione dei trasporti pubblici.</a:t>
          </a:r>
          <a:endParaRPr lang="it-IT"/>
        </a:p>
      </dgm:t>
    </dgm:pt>
    <dgm:pt modelId="{23A230F0-D646-4A61-8CE9-469BF63D66E5}" type="parTrans" cxnId="{5122F352-6963-4C45-8A67-4178CFCA903F}">
      <dgm:prSet/>
      <dgm:spPr/>
      <dgm:t>
        <a:bodyPr/>
        <a:lstStyle/>
        <a:p>
          <a:endParaRPr lang="it-IT"/>
        </a:p>
      </dgm:t>
    </dgm:pt>
    <dgm:pt modelId="{725C8717-F220-4737-8E3A-0F1721825FF3}" type="sibTrans" cxnId="{5122F352-6963-4C45-8A67-4178CFCA903F}">
      <dgm:prSet/>
      <dgm:spPr/>
      <dgm:t>
        <a:bodyPr/>
        <a:lstStyle/>
        <a:p>
          <a:endParaRPr lang="it-IT"/>
        </a:p>
      </dgm:t>
    </dgm:pt>
    <dgm:pt modelId="{D5612B5E-10FE-4634-9A73-D7211901059E}">
      <dgm:prSet/>
      <dgm:spPr/>
      <dgm:t>
        <a:bodyPr/>
        <a:lstStyle/>
        <a:p>
          <a:r>
            <a:rPr lang="it-IT" b="0" i="0" baseline="0"/>
            <a:t>4. Collegare (</a:t>
          </a:r>
          <a:r>
            <a:rPr lang="it-IT" b="0" i="1" baseline="0"/>
            <a:t>Connect</a:t>
          </a:r>
          <a:r>
            <a:rPr lang="it-IT" b="0" i="0" baseline="0"/>
            <a:t>) - Estendere rapidamente i servizi veloci a banda larga a tutte le regioni e a tutte le famiglie, comprese le reti in fibra ottica e 5G.</a:t>
          </a:r>
          <a:endParaRPr lang="it-IT"/>
        </a:p>
      </dgm:t>
    </dgm:pt>
    <dgm:pt modelId="{093FDA55-E867-4EAF-BC25-2D020E88EAA2}" type="parTrans" cxnId="{EFD8C0B2-ADD8-4947-983E-5288C18D1174}">
      <dgm:prSet/>
      <dgm:spPr/>
      <dgm:t>
        <a:bodyPr/>
        <a:lstStyle/>
        <a:p>
          <a:endParaRPr lang="it-IT"/>
        </a:p>
      </dgm:t>
    </dgm:pt>
    <dgm:pt modelId="{05CB17A9-05A6-4628-8633-91996521742F}" type="sibTrans" cxnId="{EFD8C0B2-ADD8-4947-983E-5288C18D1174}">
      <dgm:prSet/>
      <dgm:spPr/>
      <dgm:t>
        <a:bodyPr/>
        <a:lstStyle/>
        <a:p>
          <a:endParaRPr lang="it-IT"/>
        </a:p>
      </dgm:t>
    </dgm:pt>
    <dgm:pt modelId="{5EBD1105-7EF4-4747-999F-A0586246E83A}">
      <dgm:prSet/>
      <dgm:spPr/>
      <dgm:t>
        <a:bodyPr/>
        <a:lstStyle/>
        <a:p>
          <a:r>
            <a:rPr lang="it-IT" b="0" i="0" baseline="0"/>
            <a:t>5. Modernizzare (</a:t>
          </a:r>
          <a:r>
            <a:rPr lang="it-IT" b="0" i="1" baseline="0"/>
            <a:t>Modernise</a:t>
          </a:r>
          <a:r>
            <a:rPr lang="it-IT" b="0" i="0" baseline="0"/>
            <a:t>) - Digitalizzare la pubblica amministrazione e i servizi pubblici, compresi i sistemi giudiziari e sanitari.</a:t>
          </a:r>
          <a:endParaRPr lang="it-IT"/>
        </a:p>
      </dgm:t>
    </dgm:pt>
    <dgm:pt modelId="{4C701294-CA1B-48AE-8D4A-1BE05FFC8908}" type="parTrans" cxnId="{9A50674C-8EB5-4911-AECB-E5F129791B2B}">
      <dgm:prSet/>
      <dgm:spPr/>
      <dgm:t>
        <a:bodyPr/>
        <a:lstStyle/>
        <a:p>
          <a:endParaRPr lang="it-IT"/>
        </a:p>
      </dgm:t>
    </dgm:pt>
    <dgm:pt modelId="{16ACC436-5473-475B-81B1-BEA259D89F44}" type="sibTrans" cxnId="{9A50674C-8EB5-4911-AECB-E5F129791B2B}">
      <dgm:prSet/>
      <dgm:spPr/>
      <dgm:t>
        <a:bodyPr/>
        <a:lstStyle/>
        <a:p>
          <a:endParaRPr lang="it-IT"/>
        </a:p>
      </dgm:t>
    </dgm:pt>
    <dgm:pt modelId="{3021D080-A2B6-49EA-AC01-0F2B7C1B3D2C}">
      <dgm:prSet/>
      <dgm:spPr/>
      <dgm:t>
        <a:bodyPr/>
        <a:lstStyle/>
        <a:p>
          <a:r>
            <a:rPr lang="it-IT" b="0" i="0" baseline="0"/>
            <a:t>6. Espandere (</a:t>
          </a:r>
          <a:r>
            <a:rPr lang="it-IT" b="0" i="1" baseline="0"/>
            <a:t>Scale-up</a:t>
          </a:r>
          <a:r>
            <a:rPr lang="it-IT" b="0" i="0" baseline="0"/>
            <a:t>) - Aumentare le capacità di cloud industriale europeo di dati e lo sviluppo dei processori più potenti, all'avanguardia e sostenibili.</a:t>
          </a:r>
          <a:endParaRPr lang="it-IT"/>
        </a:p>
      </dgm:t>
    </dgm:pt>
    <dgm:pt modelId="{BB61F154-A794-4F2B-83A0-38FF76FE847C}" type="parTrans" cxnId="{A326C00A-7A48-464C-9132-E4159BB076C5}">
      <dgm:prSet/>
      <dgm:spPr/>
      <dgm:t>
        <a:bodyPr/>
        <a:lstStyle/>
        <a:p>
          <a:endParaRPr lang="it-IT"/>
        </a:p>
      </dgm:t>
    </dgm:pt>
    <dgm:pt modelId="{095DBEE8-7D5C-4499-AC6A-1B7B8CBDD5C8}" type="sibTrans" cxnId="{A326C00A-7A48-464C-9132-E4159BB076C5}">
      <dgm:prSet/>
      <dgm:spPr/>
      <dgm:t>
        <a:bodyPr/>
        <a:lstStyle/>
        <a:p>
          <a:endParaRPr lang="it-IT"/>
        </a:p>
      </dgm:t>
    </dgm:pt>
    <dgm:pt modelId="{C322C5C5-AED1-4BEB-99B4-B65B19FE8579}">
      <dgm:prSet/>
      <dgm:spPr/>
      <dgm:t>
        <a:bodyPr/>
        <a:lstStyle/>
        <a:p>
          <a:r>
            <a:rPr lang="it-IT" b="0" i="0" baseline="0"/>
            <a:t>7. Riqualificare e migliorare le competenze (</a:t>
          </a:r>
          <a:r>
            <a:rPr lang="it-IT" b="0" i="1" baseline="0"/>
            <a:t>reskill and upskill</a:t>
          </a:r>
          <a:r>
            <a:rPr lang="it-IT" b="0" i="0" baseline="0"/>
            <a:t>) - Adattare i sistemi d'istruzione per promuovere le competenze digitali e la formazione scolastica e professionale per tutte le età.</a:t>
          </a:r>
          <a:endParaRPr lang="it-IT"/>
        </a:p>
      </dgm:t>
    </dgm:pt>
    <dgm:pt modelId="{1F510725-B9A0-417C-95E9-A566105A2A71}" type="parTrans" cxnId="{80D1FC80-11A9-46DF-ADA7-026CC20C6356}">
      <dgm:prSet/>
      <dgm:spPr/>
      <dgm:t>
        <a:bodyPr/>
        <a:lstStyle/>
        <a:p>
          <a:endParaRPr lang="it-IT"/>
        </a:p>
      </dgm:t>
    </dgm:pt>
    <dgm:pt modelId="{D39EBF03-1DC8-4D0B-833D-5C8BC633EDEF}" type="sibTrans" cxnId="{80D1FC80-11A9-46DF-ADA7-026CC20C6356}">
      <dgm:prSet/>
      <dgm:spPr/>
      <dgm:t>
        <a:bodyPr/>
        <a:lstStyle/>
        <a:p>
          <a:endParaRPr lang="it-IT"/>
        </a:p>
      </dgm:t>
    </dgm:pt>
    <dgm:pt modelId="{EC447FA5-1627-411B-A471-D37E773E8C25}" type="pres">
      <dgm:prSet presAssocID="{44140AF0-85E0-4E78-9E55-E95EEFD31A41}" presName="linear" presStyleCnt="0">
        <dgm:presLayoutVars>
          <dgm:animLvl val="lvl"/>
          <dgm:resizeHandles val="exact"/>
        </dgm:presLayoutVars>
      </dgm:prSet>
      <dgm:spPr/>
    </dgm:pt>
    <dgm:pt modelId="{5578FE97-4195-4388-96C8-CCC696BDB178}" type="pres">
      <dgm:prSet presAssocID="{30A1A935-3A9A-4C16-BC2D-0491150212CC}" presName="parentText" presStyleLbl="node1" presStyleIdx="0" presStyleCnt="1" custScaleY="72260">
        <dgm:presLayoutVars>
          <dgm:chMax val="0"/>
          <dgm:bulletEnabled val="1"/>
        </dgm:presLayoutVars>
      </dgm:prSet>
      <dgm:spPr/>
    </dgm:pt>
    <dgm:pt modelId="{F0BEC705-6F6E-497E-91FF-39BCAE509FAC}" type="pres">
      <dgm:prSet presAssocID="{30A1A935-3A9A-4C16-BC2D-0491150212CC}" presName="childText" presStyleLbl="revTx" presStyleIdx="0" presStyleCnt="1">
        <dgm:presLayoutVars>
          <dgm:bulletEnabled val="1"/>
        </dgm:presLayoutVars>
      </dgm:prSet>
      <dgm:spPr/>
    </dgm:pt>
  </dgm:ptLst>
  <dgm:cxnLst>
    <dgm:cxn modelId="{FB843006-C517-4E03-BD7B-10CD49187FAE}" type="presOf" srcId="{D5612B5E-10FE-4634-9A73-D7211901059E}" destId="{F0BEC705-6F6E-497E-91FF-39BCAE509FAC}" srcOrd="0" destOrd="3" presId="urn:microsoft.com/office/officeart/2005/8/layout/vList2"/>
    <dgm:cxn modelId="{A326C00A-7A48-464C-9132-E4159BB076C5}" srcId="{30A1A935-3A9A-4C16-BC2D-0491150212CC}" destId="{3021D080-A2B6-49EA-AC01-0F2B7C1B3D2C}" srcOrd="5" destOrd="0" parTransId="{BB61F154-A794-4F2B-83A0-38FF76FE847C}" sibTransId="{095DBEE8-7D5C-4499-AC6A-1B7B8CBDD5C8}"/>
    <dgm:cxn modelId="{A90BEC2C-E4EE-45DC-A0C3-5D550F984559}" type="presOf" srcId="{30A1A935-3A9A-4C16-BC2D-0491150212CC}" destId="{5578FE97-4195-4388-96C8-CCC696BDB178}" srcOrd="0" destOrd="0" presId="urn:microsoft.com/office/officeart/2005/8/layout/vList2"/>
    <dgm:cxn modelId="{CD64256A-21C8-413C-8FC5-3F9B88306935}" srcId="{30A1A935-3A9A-4C16-BC2D-0491150212CC}" destId="{73BD4116-F2DD-45AF-9DC3-60BA9FF72618}" srcOrd="1" destOrd="0" parTransId="{2A03C07E-D1A7-43F8-A311-685344365E29}" sibTransId="{9883A352-3659-47C3-BE0B-461744DE09EF}"/>
    <dgm:cxn modelId="{9A50674C-8EB5-4911-AECB-E5F129791B2B}" srcId="{30A1A935-3A9A-4C16-BC2D-0491150212CC}" destId="{5EBD1105-7EF4-4747-999F-A0586246E83A}" srcOrd="4" destOrd="0" parTransId="{4C701294-CA1B-48AE-8D4A-1BE05FFC8908}" sibTransId="{16ACC436-5473-475B-81B1-BEA259D89F44}"/>
    <dgm:cxn modelId="{7582FD6E-EB8D-43B0-9FF0-762616B6F1E2}" type="presOf" srcId="{42F2B0B8-CD6A-446A-ACE7-A7912F1C620D}" destId="{F0BEC705-6F6E-497E-91FF-39BCAE509FAC}" srcOrd="0" destOrd="2" presId="urn:microsoft.com/office/officeart/2005/8/layout/vList2"/>
    <dgm:cxn modelId="{5122F352-6963-4C45-8A67-4178CFCA903F}" srcId="{30A1A935-3A9A-4C16-BC2D-0491150212CC}" destId="{42F2B0B8-CD6A-446A-ACE7-A7912F1C620D}" srcOrd="2" destOrd="0" parTransId="{23A230F0-D646-4A61-8CE9-469BF63D66E5}" sibTransId="{725C8717-F220-4737-8E3A-0F1721825FF3}"/>
    <dgm:cxn modelId="{B4694779-6DD2-4763-A39C-385321072349}" type="presOf" srcId="{5EBD1105-7EF4-4747-999F-A0586246E83A}" destId="{F0BEC705-6F6E-497E-91FF-39BCAE509FAC}" srcOrd="0" destOrd="4" presId="urn:microsoft.com/office/officeart/2005/8/layout/vList2"/>
    <dgm:cxn modelId="{80D1FC80-11A9-46DF-ADA7-026CC20C6356}" srcId="{30A1A935-3A9A-4C16-BC2D-0491150212CC}" destId="{C322C5C5-AED1-4BEB-99B4-B65B19FE8579}" srcOrd="6" destOrd="0" parTransId="{1F510725-B9A0-417C-95E9-A566105A2A71}" sibTransId="{D39EBF03-1DC8-4D0B-833D-5C8BC633EDEF}"/>
    <dgm:cxn modelId="{1D877684-4714-4FDB-AEE9-94FB929B72E9}" type="presOf" srcId="{3021D080-A2B6-49EA-AC01-0F2B7C1B3D2C}" destId="{F0BEC705-6F6E-497E-91FF-39BCAE509FAC}" srcOrd="0" destOrd="5" presId="urn:microsoft.com/office/officeart/2005/8/layout/vList2"/>
    <dgm:cxn modelId="{BA3DC48A-7738-4167-BE1E-EF8A591D69F4}" srcId="{44140AF0-85E0-4E78-9E55-E95EEFD31A41}" destId="{30A1A935-3A9A-4C16-BC2D-0491150212CC}" srcOrd="0" destOrd="0" parTransId="{DF6E77B6-570E-4988-BE03-304C29AE1C86}" sibTransId="{2146BE5A-DB36-4492-BFB2-6FC11B82EF30}"/>
    <dgm:cxn modelId="{5B495098-F260-45F7-ADF0-1FBBD4B679CC}" type="presOf" srcId="{73BD4116-F2DD-45AF-9DC3-60BA9FF72618}" destId="{F0BEC705-6F6E-497E-91FF-39BCAE509FAC}" srcOrd="0" destOrd="1" presId="urn:microsoft.com/office/officeart/2005/8/layout/vList2"/>
    <dgm:cxn modelId="{EFD8C0B2-ADD8-4947-983E-5288C18D1174}" srcId="{30A1A935-3A9A-4C16-BC2D-0491150212CC}" destId="{D5612B5E-10FE-4634-9A73-D7211901059E}" srcOrd="3" destOrd="0" parTransId="{093FDA55-E867-4EAF-BC25-2D020E88EAA2}" sibTransId="{05CB17A9-05A6-4628-8633-91996521742F}"/>
    <dgm:cxn modelId="{79E28AEE-A7B9-4677-B50F-C10171E65289}" type="presOf" srcId="{44140AF0-85E0-4E78-9E55-E95EEFD31A41}" destId="{EC447FA5-1627-411B-A471-D37E773E8C25}" srcOrd="0" destOrd="0" presId="urn:microsoft.com/office/officeart/2005/8/layout/vList2"/>
    <dgm:cxn modelId="{1DBC97FB-17DE-4C72-8EEC-D8CDBA690086}" type="presOf" srcId="{9CC932ED-172A-48DC-A863-1FD33BA8551C}" destId="{F0BEC705-6F6E-497E-91FF-39BCAE509FAC}" srcOrd="0" destOrd="0" presId="urn:microsoft.com/office/officeart/2005/8/layout/vList2"/>
    <dgm:cxn modelId="{D68B77FD-28CD-4231-9DCE-29C01986E7C8}" srcId="{30A1A935-3A9A-4C16-BC2D-0491150212CC}" destId="{9CC932ED-172A-48DC-A863-1FD33BA8551C}" srcOrd="0" destOrd="0" parTransId="{2C6C40FF-D0E9-480C-86D0-BC2F4146BA08}" sibTransId="{F3F529AB-5A85-4FA3-B550-521449DA98D7}"/>
    <dgm:cxn modelId="{7F6CB0FE-1B68-49AC-8049-3DA10FBE63A4}" type="presOf" srcId="{C322C5C5-AED1-4BEB-99B4-B65B19FE8579}" destId="{F0BEC705-6F6E-497E-91FF-39BCAE509FAC}" srcOrd="0" destOrd="6" presId="urn:microsoft.com/office/officeart/2005/8/layout/vList2"/>
    <dgm:cxn modelId="{1959BCF4-5CCD-45AA-8345-A72775ED2E84}" type="presParOf" srcId="{EC447FA5-1627-411B-A471-D37E773E8C25}" destId="{5578FE97-4195-4388-96C8-CCC696BDB178}" srcOrd="0" destOrd="0" presId="urn:microsoft.com/office/officeart/2005/8/layout/vList2"/>
    <dgm:cxn modelId="{3D3E771E-7D86-4D7A-B857-2E60F863E754}" type="presParOf" srcId="{EC447FA5-1627-411B-A471-D37E773E8C25}" destId="{F0BEC705-6F6E-497E-91FF-39BCAE509FAC}"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166191-1973-4AC9-B1E5-DD6164296B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A6EB9DF6-D1A1-4111-8CD9-84FEB43C7D95}">
      <dgm:prSet/>
      <dgm:spPr/>
      <dgm:t>
        <a:bodyPr/>
        <a:lstStyle/>
        <a:p>
          <a:pPr algn="just"/>
          <a:r>
            <a:rPr lang="it-IT" dirty="0"/>
            <a:t>Secondo le stime iniziali condotte dalla Ragioneria generale dello Stato, </a:t>
          </a:r>
          <a:r>
            <a:rPr lang="it-IT" b="1" dirty="0">
              <a:solidFill>
                <a:schemeClr val="accent4"/>
              </a:solidFill>
            </a:rPr>
            <a:t>all’Italia sarebbero spettati circa 210 miliardi di euro (a prezzi 2018)</a:t>
          </a:r>
          <a:r>
            <a:rPr lang="it-IT" dirty="0">
              <a:solidFill>
                <a:schemeClr val="accent4"/>
              </a:solidFill>
            </a:rPr>
            <a:t> </a:t>
          </a:r>
          <a:r>
            <a:rPr lang="it-IT" dirty="0"/>
            <a:t>di cui </a:t>
          </a:r>
          <a:r>
            <a:rPr lang="it-IT" b="1" dirty="0">
              <a:solidFill>
                <a:schemeClr val="accent4"/>
              </a:solidFill>
            </a:rPr>
            <a:t>193,1 per il RRF </a:t>
          </a:r>
          <a:r>
            <a:rPr lang="it-IT" dirty="0"/>
            <a:t>(65,5 in sussidi e 127,6 in prestiti) e 17,3 a carico degli altri strumenti con una quota largamente maggioritaria costituita da </a:t>
          </a:r>
          <a:r>
            <a:rPr lang="it-IT" b="1" dirty="0" err="1"/>
            <a:t>ReactEU</a:t>
          </a:r>
          <a:r>
            <a:rPr lang="it-IT" b="1" dirty="0"/>
            <a:t> (15,1 miliardi di euro</a:t>
          </a:r>
          <a:r>
            <a:rPr lang="it-IT" dirty="0"/>
            <a:t>). Dopo la revisione effettuata dalla Commissione negli ultimi mesi del 2020 e l’aggiornamento a prezzi 2019 </a:t>
          </a:r>
          <a:r>
            <a:rPr lang="it-IT" b="1" dirty="0">
              <a:solidFill>
                <a:schemeClr val="accent4"/>
              </a:solidFill>
            </a:rPr>
            <a:t>la quota spettante all’Italia per il RRF ammonta a 196,5 miliardi di cui 68,9 per i sussidi mentre la quota relativa ai prestiti è rimasta invariata</a:t>
          </a:r>
          <a:r>
            <a:rPr lang="it-IT" dirty="0">
              <a:solidFill>
                <a:schemeClr val="accent4"/>
              </a:solidFill>
            </a:rPr>
            <a:t>. </a:t>
          </a:r>
        </a:p>
      </dgm:t>
    </dgm:pt>
    <dgm:pt modelId="{5A1FA995-244E-4B38-B1C3-00993B482BEA}" type="parTrans" cxnId="{A61B8108-E027-4EA0-8BB9-0B93337674C3}">
      <dgm:prSet/>
      <dgm:spPr/>
      <dgm:t>
        <a:bodyPr/>
        <a:lstStyle/>
        <a:p>
          <a:endParaRPr lang="it-IT"/>
        </a:p>
      </dgm:t>
    </dgm:pt>
    <dgm:pt modelId="{446B2534-E038-4CCF-BD23-23F206C5B9D4}" type="sibTrans" cxnId="{A61B8108-E027-4EA0-8BB9-0B93337674C3}">
      <dgm:prSet/>
      <dgm:spPr/>
      <dgm:t>
        <a:bodyPr/>
        <a:lstStyle/>
        <a:p>
          <a:endParaRPr lang="it-IT"/>
        </a:p>
      </dgm:t>
    </dgm:pt>
    <dgm:pt modelId="{A7A06BD7-F326-4E9B-A271-73B73730F8F0}">
      <dgm:prSet/>
      <dgm:spPr/>
      <dgm:t>
        <a:bodyPr/>
        <a:lstStyle/>
        <a:p>
          <a:pPr algn="just"/>
          <a:r>
            <a:rPr lang="it-IT" dirty="0"/>
            <a:t>Oltre a queste risorse, nel </a:t>
          </a:r>
          <a:r>
            <a:rPr lang="it-IT" b="1" dirty="0">
              <a:solidFill>
                <a:schemeClr val="accent4"/>
              </a:solidFill>
            </a:rPr>
            <a:t>Quadro finanziario pluriennale </a:t>
          </a:r>
          <a:r>
            <a:rPr lang="it-IT" dirty="0"/>
            <a:t>(budget) relativo al periodo 2021 - 2027 una prima stima sui potenziali “rientri”, suddivisi per rubrica di bilancio, indica che l’Italia sarà destinataria di 13,2 miliardi di euro su 132,7 complessivi per Mercato unico e innovazione digitale, 44,2 miliardi su 377 per Coesione resilienza e valori, 35 miliardi su 356 per Risorse naturali e ambientali, 2,8 miliardi su 22,2 per Migrazione e gestione delle frontiere e 1,6 miliardi su 13 per Sicurezza e difesa per un totale di </a:t>
          </a:r>
          <a:r>
            <a:rPr lang="it-IT" b="1" dirty="0">
              <a:solidFill>
                <a:schemeClr val="accent4"/>
              </a:solidFill>
            </a:rPr>
            <a:t>96.8 miliardi di euro</a:t>
          </a:r>
          <a:r>
            <a:rPr lang="it-IT" dirty="0"/>
            <a:t>.</a:t>
          </a:r>
        </a:p>
      </dgm:t>
    </dgm:pt>
    <dgm:pt modelId="{2214C6A5-9B3B-4E07-B97D-64088A48FF9A}" type="parTrans" cxnId="{6127640B-271E-431C-A255-85997992F7A8}">
      <dgm:prSet/>
      <dgm:spPr/>
      <dgm:t>
        <a:bodyPr/>
        <a:lstStyle/>
        <a:p>
          <a:endParaRPr lang="it-IT"/>
        </a:p>
      </dgm:t>
    </dgm:pt>
    <dgm:pt modelId="{FC5902FC-C9EF-4163-8CDE-CDF641395DD4}" type="sibTrans" cxnId="{6127640B-271E-431C-A255-85997992F7A8}">
      <dgm:prSet/>
      <dgm:spPr/>
      <dgm:t>
        <a:bodyPr/>
        <a:lstStyle/>
        <a:p>
          <a:endParaRPr lang="it-IT"/>
        </a:p>
      </dgm:t>
    </dgm:pt>
    <dgm:pt modelId="{969F788B-CC63-4D86-BF15-3EC787E08AEF}">
      <dgm:prSet/>
      <dgm:spPr/>
      <dgm:t>
        <a:bodyPr/>
        <a:lstStyle/>
        <a:p>
          <a:pPr algn="just"/>
          <a:r>
            <a:rPr lang="it-IT" dirty="0"/>
            <a:t>Quindi </a:t>
          </a:r>
          <a:r>
            <a:rPr lang="it-IT" b="1" dirty="0">
              <a:solidFill>
                <a:schemeClr val="accent4"/>
              </a:solidFill>
            </a:rPr>
            <a:t>la massa di risorse finanziarie provenienti dall’Europa supererà i 310 miliardi di euro</a:t>
          </a:r>
          <a:r>
            <a:rPr lang="it-IT" dirty="0"/>
            <a:t>.</a:t>
          </a:r>
        </a:p>
      </dgm:t>
    </dgm:pt>
    <dgm:pt modelId="{305C63A4-C7B9-40E5-8ADA-ABD31EFFA637}" type="parTrans" cxnId="{497E8EA6-8B40-427D-9D39-D4593F32F6AE}">
      <dgm:prSet/>
      <dgm:spPr/>
      <dgm:t>
        <a:bodyPr/>
        <a:lstStyle/>
        <a:p>
          <a:endParaRPr lang="it-IT"/>
        </a:p>
      </dgm:t>
    </dgm:pt>
    <dgm:pt modelId="{6774CF7E-64BA-40D5-B681-A4519994DE6F}" type="sibTrans" cxnId="{497E8EA6-8B40-427D-9D39-D4593F32F6AE}">
      <dgm:prSet/>
      <dgm:spPr/>
      <dgm:t>
        <a:bodyPr/>
        <a:lstStyle/>
        <a:p>
          <a:endParaRPr lang="it-IT"/>
        </a:p>
      </dgm:t>
    </dgm:pt>
    <dgm:pt modelId="{379ADCD4-F8F8-41CA-B630-09A45163EEA8}" type="pres">
      <dgm:prSet presAssocID="{A7166191-1973-4AC9-B1E5-DD6164296B2E}" presName="linear" presStyleCnt="0">
        <dgm:presLayoutVars>
          <dgm:animLvl val="lvl"/>
          <dgm:resizeHandles val="exact"/>
        </dgm:presLayoutVars>
      </dgm:prSet>
      <dgm:spPr/>
    </dgm:pt>
    <dgm:pt modelId="{C8972E53-9447-4784-A6D6-33E431265928}" type="pres">
      <dgm:prSet presAssocID="{A6EB9DF6-D1A1-4111-8CD9-84FEB43C7D95}" presName="parentText" presStyleLbl="node1" presStyleIdx="0" presStyleCnt="3" custLinFactY="-29702" custLinFactNeighborY="-100000">
        <dgm:presLayoutVars>
          <dgm:chMax val="0"/>
          <dgm:bulletEnabled val="1"/>
        </dgm:presLayoutVars>
      </dgm:prSet>
      <dgm:spPr/>
    </dgm:pt>
    <dgm:pt modelId="{EFFCDF62-A659-4BFB-B9A7-BD76004FF04C}" type="pres">
      <dgm:prSet presAssocID="{446B2534-E038-4CCF-BD23-23F206C5B9D4}" presName="spacer" presStyleCnt="0"/>
      <dgm:spPr/>
    </dgm:pt>
    <dgm:pt modelId="{55E9C626-BC1A-42EB-A4CA-6C33FCC73D44}" type="pres">
      <dgm:prSet presAssocID="{A7A06BD7-F326-4E9B-A271-73B73730F8F0}" presName="parentText" presStyleLbl="node1" presStyleIdx="1" presStyleCnt="3" custScaleY="123787" custLinFactY="-9213" custLinFactNeighborY="-100000">
        <dgm:presLayoutVars>
          <dgm:chMax val="0"/>
          <dgm:bulletEnabled val="1"/>
        </dgm:presLayoutVars>
      </dgm:prSet>
      <dgm:spPr/>
    </dgm:pt>
    <dgm:pt modelId="{FB4A84A4-0012-4CA4-8FF8-044FD346569F}" type="pres">
      <dgm:prSet presAssocID="{FC5902FC-C9EF-4163-8CDE-CDF641395DD4}" presName="spacer" presStyleCnt="0"/>
      <dgm:spPr/>
    </dgm:pt>
    <dgm:pt modelId="{A13AE51D-2CE3-4649-8168-E54100B8B6B9}" type="pres">
      <dgm:prSet presAssocID="{969F788B-CC63-4D86-BF15-3EC787E08AEF}" presName="parentText" presStyleLbl="node1" presStyleIdx="2" presStyleCnt="3" custScaleY="32845" custLinFactY="-1681" custLinFactNeighborY="-100000">
        <dgm:presLayoutVars>
          <dgm:chMax val="0"/>
          <dgm:bulletEnabled val="1"/>
        </dgm:presLayoutVars>
      </dgm:prSet>
      <dgm:spPr/>
    </dgm:pt>
  </dgm:ptLst>
  <dgm:cxnLst>
    <dgm:cxn modelId="{A61B8108-E027-4EA0-8BB9-0B93337674C3}" srcId="{A7166191-1973-4AC9-B1E5-DD6164296B2E}" destId="{A6EB9DF6-D1A1-4111-8CD9-84FEB43C7D95}" srcOrd="0" destOrd="0" parTransId="{5A1FA995-244E-4B38-B1C3-00993B482BEA}" sibTransId="{446B2534-E038-4CCF-BD23-23F206C5B9D4}"/>
    <dgm:cxn modelId="{6127640B-271E-431C-A255-85997992F7A8}" srcId="{A7166191-1973-4AC9-B1E5-DD6164296B2E}" destId="{A7A06BD7-F326-4E9B-A271-73B73730F8F0}" srcOrd="1" destOrd="0" parTransId="{2214C6A5-9B3B-4E07-B97D-64088A48FF9A}" sibTransId="{FC5902FC-C9EF-4163-8CDE-CDF641395DD4}"/>
    <dgm:cxn modelId="{49FD436D-ECB8-4331-98AB-960075FF95E8}" type="presOf" srcId="{969F788B-CC63-4D86-BF15-3EC787E08AEF}" destId="{A13AE51D-2CE3-4649-8168-E54100B8B6B9}" srcOrd="0" destOrd="0" presId="urn:microsoft.com/office/officeart/2005/8/layout/vList2"/>
    <dgm:cxn modelId="{CEEBFF73-9B97-46E3-BA20-769F82945AB2}" type="presOf" srcId="{A7166191-1973-4AC9-B1E5-DD6164296B2E}" destId="{379ADCD4-F8F8-41CA-B630-09A45163EEA8}" srcOrd="0" destOrd="0" presId="urn:microsoft.com/office/officeart/2005/8/layout/vList2"/>
    <dgm:cxn modelId="{96548178-1AEF-4810-B6C7-3B384F325A0F}" type="presOf" srcId="{A7A06BD7-F326-4E9B-A271-73B73730F8F0}" destId="{55E9C626-BC1A-42EB-A4CA-6C33FCC73D44}" srcOrd="0" destOrd="0" presId="urn:microsoft.com/office/officeart/2005/8/layout/vList2"/>
    <dgm:cxn modelId="{497E8EA6-8B40-427D-9D39-D4593F32F6AE}" srcId="{A7166191-1973-4AC9-B1E5-DD6164296B2E}" destId="{969F788B-CC63-4D86-BF15-3EC787E08AEF}" srcOrd="2" destOrd="0" parTransId="{305C63A4-C7B9-40E5-8ADA-ABD31EFFA637}" sibTransId="{6774CF7E-64BA-40D5-B681-A4519994DE6F}"/>
    <dgm:cxn modelId="{2FE883FA-066A-4E00-B0A2-BEF45304E039}" type="presOf" srcId="{A6EB9DF6-D1A1-4111-8CD9-84FEB43C7D95}" destId="{C8972E53-9447-4784-A6D6-33E431265928}" srcOrd="0" destOrd="0" presId="urn:microsoft.com/office/officeart/2005/8/layout/vList2"/>
    <dgm:cxn modelId="{8D250ACA-4FC5-4312-B98F-07815A0B07A1}" type="presParOf" srcId="{379ADCD4-F8F8-41CA-B630-09A45163EEA8}" destId="{C8972E53-9447-4784-A6D6-33E431265928}" srcOrd="0" destOrd="0" presId="urn:microsoft.com/office/officeart/2005/8/layout/vList2"/>
    <dgm:cxn modelId="{3802D888-BD66-4193-8921-4AD7DD553634}" type="presParOf" srcId="{379ADCD4-F8F8-41CA-B630-09A45163EEA8}" destId="{EFFCDF62-A659-4BFB-B9A7-BD76004FF04C}" srcOrd="1" destOrd="0" presId="urn:microsoft.com/office/officeart/2005/8/layout/vList2"/>
    <dgm:cxn modelId="{00FBF0E1-B54F-495C-90C1-5E881014E0D0}" type="presParOf" srcId="{379ADCD4-F8F8-41CA-B630-09A45163EEA8}" destId="{55E9C626-BC1A-42EB-A4CA-6C33FCC73D44}" srcOrd="2" destOrd="0" presId="urn:microsoft.com/office/officeart/2005/8/layout/vList2"/>
    <dgm:cxn modelId="{9CCE926D-BF0D-43E5-9077-571DA3819C8F}" type="presParOf" srcId="{379ADCD4-F8F8-41CA-B630-09A45163EEA8}" destId="{FB4A84A4-0012-4CA4-8FF8-044FD346569F}" srcOrd="3" destOrd="0" presId="urn:microsoft.com/office/officeart/2005/8/layout/vList2"/>
    <dgm:cxn modelId="{B2330379-4091-4EAD-B23F-35FD9B5DF579}" type="presParOf" srcId="{379ADCD4-F8F8-41CA-B630-09A45163EEA8}" destId="{A13AE51D-2CE3-4649-8168-E54100B8B6B9}"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FAC6A4-27EA-41DE-BA8B-1E0FC5A73B0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B7F58921-F9E7-46B7-BA11-74A656CEBAC6}">
      <dgm:prSet/>
      <dgm:spPr/>
      <dgm:t>
        <a:bodyPr/>
        <a:lstStyle/>
        <a:p>
          <a:pPr algn="ctr"/>
          <a:r>
            <a:rPr lang="it-IT" b="1"/>
            <a:t>Il dispositivo per la ripresa e la resilienza - RRF </a:t>
          </a:r>
          <a:endParaRPr lang="it-IT"/>
        </a:p>
      </dgm:t>
    </dgm:pt>
    <dgm:pt modelId="{18C5DC38-6A32-4F3A-A55A-568BC8ACBA5B}" type="parTrans" cxnId="{B9031AB1-FFE8-49AD-A9AA-23969D287863}">
      <dgm:prSet/>
      <dgm:spPr/>
      <dgm:t>
        <a:bodyPr/>
        <a:lstStyle/>
        <a:p>
          <a:endParaRPr lang="it-IT"/>
        </a:p>
      </dgm:t>
    </dgm:pt>
    <dgm:pt modelId="{3E9DD4D3-843E-4046-9AE7-AB957E53B595}" type="sibTrans" cxnId="{B9031AB1-FFE8-49AD-A9AA-23969D287863}">
      <dgm:prSet/>
      <dgm:spPr/>
      <dgm:t>
        <a:bodyPr/>
        <a:lstStyle/>
        <a:p>
          <a:endParaRPr lang="it-IT"/>
        </a:p>
      </dgm:t>
    </dgm:pt>
    <dgm:pt modelId="{C284708E-338D-42BB-A3FF-057FDEB745A8}" type="pres">
      <dgm:prSet presAssocID="{13FAC6A4-27EA-41DE-BA8B-1E0FC5A73B08}" presName="linear" presStyleCnt="0">
        <dgm:presLayoutVars>
          <dgm:animLvl val="lvl"/>
          <dgm:resizeHandles val="exact"/>
        </dgm:presLayoutVars>
      </dgm:prSet>
      <dgm:spPr/>
    </dgm:pt>
    <dgm:pt modelId="{52A635BD-8F1E-49C5-97F4-0960CE36B218}" type="pres">
      <dgm:prSet presAssocID="{B7F58921-F9E7-46B7-BA11-74A656CEBAC6}" presName="parentText" presStyleLbl="node1" presStyleIdx="0" presStyleCnt="1" custLinFactNeighborX="-3136" custLinFactNeighborY="3531">
        <dgm:presLayoutVars>
          <dgm:chMax val="0"/>
          <dgm:bulletEnabled val="1"/>
        </dgm:presLayoutVars>
      </dgm:prSet>
      <dgm:spPr/>
    </dgm:pt>
  </dgm:ptLst>
  <dgm:cxnLst>
    <dgm:cxn modelId="{E4A3BA1F-71D0-4D24-8F7D-6730CF7757EE}" type="presOf" srcId="{B7F58921-F9E7-46B7-BA11-74A656CEBAC6}" destId="{52A635BD-8F1E-49C5-97F4-0960CE36B218}" srcOrd="0" destOrd="0" presId="urn:microsoft.com/office/officeart/2005/8/layout/vList2"/>
    <dgm:cxn modelId="{FC96224F-AD03-4B28-A87B-7E128F0EF8F2}" type="presOf" srcId="{13FAC6A4-27EA-41DE-BA8B-1E0FC5A73B08}" destId="{C284708E-338D-42BB-A3FF-057FDEB745A8}" srcOrd="0" destOrd="0" presId="urn:microsoft.com/office/officeart/2005/8/layout/vList2"/>
    <dgm:cxn modelId="{B9031AB1-FFE8-49AD-A9AA-23969D287863}" srcId="{13FAC6A4-27EA-41DE-BA8B-1E0FC5A73B08}" destId="{B7F58921-F9E7-46B7-BA11-74A656CEBAC6}" srcOrd="0" destOrd="0" parTransId="{18C5DC38-6A32-4F3A-A55A-568BC8ACBA5B}" sibTransId="{3E9DD4D3-843E-4046-9AE7-AB957E53B595}"/>
    <dgm:cxn modelId="{09F550AD-CBC0-4060-88B4-4605785BBF96}" type="presParOf" srcId="{C284708E-338D-42BB-A3FF-057FDEB745A8}" destId="{52A635BD-8F1E-49C5-97F4-0960CE36B2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13A1E8-42AE-47B7-9474-689398BE69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0F412086-7766-4720-BBD0-1F401D4E6466}">
      <dgm:prSet custT="1"/>
      <dgm:spPr/>
      <dgm:t>
        <a:bodyPr anchor="t"/>
        <a:lstStyle/>
        <a:p>
          <a:pPr algn="just"/>
          <a:r>
            <a:rPr lang="it-IT" sz="1400" dirty="0"/>
            <a:t>Il dispositivo per la ripresa e la resilienza (recovery and </a:t>
          </a:r>
          <a:r>
            <a:rPr lang="it-IT" sz="1400" dirty="0" err="1"/>
            <a:t>resilience</a:t>
          </a:r>
          <a:r>
            <a:rPr lang="it-IT" sz="1400" dirty="0"/>
            <a:t> facility) è il pilastro centrale del piano di ripresa per l’Europa costituito dallo NGEU. RRF fornisce il supporto finanziario per «mitigare» gli impatti sociali ed economici della crisi innescata dalla pandemia di COVID-19. </a:t>
          </a:r>
        </a:p>
      </dgm:t>
    </dgm:pt>
    <dgm:pt modelId="{8028B8BB-F753-454B-A3E9-3258BF4CE21A}" type="parTrans" cxnId="{AB5177E9-F5F8-4A6B-90E0-996CB3FB74C6}">
      <dgm:prSet/>
      <dgm:spPr/>
      <dgm:t>
        <a:bodyPr/>
        <a:lstStyle/>
        <a:p>
          <a:endParaRPr lang="it-IT"/>
        </a:p>
      </dgm:t>
    </dgm:pt>
    <dgm:pt modelId="{264B0805-4C7C-4B49-A462-70E80E5B8EF6}" type="sibTrans" cxnId="{AB5177E9-F5F8-4A6B-90E0-996CB3FB74C6}">
      <dgm:prSet/>
      <dgm:spPr/>
      <dgm:t>
        <a:bodyPr/>
        <a:lstStyle/>
        <a:p>
          <a:endParaRPr lang="it-IT"/>
        </a:p>
      </dgm:t>
    </dgm:pt>
    <dgm:pt modelId="{79D8792D-E232-45E7-9CC8-277D403B1074}">
      <dgm:prSet custT="1"/>
      <dgm:spPr/>
      <dgm:t>
        <a:bodyPr/>
        <a:lstStyle/>
        <a:p>
          <a:r>
            <a:rPr lang="it-IT" sz="1400" b="1" dirty="0">
              <a:solidFill>
                <a:schemeClr val="accent4"/>
              </a:solidFill>
            </a:rPr>
            <a:t>Il dispositivo è disciplinato dal Regolamento del Parlamento Europeo e del Consiglio 2021/241 approvato nella sua forma definitiva il 12 febbraio 2021.</a:t>
          </a:r>
        </a:p>
      </dgm:t>
    </dgm:pt>
    <dgm:pt modelId="{3653C496-56D1-48C2-8852-6600073295AF}" type="parTrans" cxnId="{A690570C-E911-4F9A-83A3-D86E93B391E4}">
      <dgm:prSet/>
      <dgm:spPr/>
      <dgm:t>
        <a:bodyPr/>
        <a:lstStyle/>
        <a:p>
          <a:endParaRPr lang="it-IT"/>
        </a:p>
      </dgm:t>
    </dgm:pt>
    <dgm:pt modelId="{D1B42CA0-9121-41CB-B2DA-5938E8726631}" type="sibTrans" cxnId="{A690570C-E911-4F9A-83A3-D86E93B391E4}">
      <dgm:prSet/>
      <dgm:spPr/>
      <dgm:t>
        <a:bodyPr/>
        <a:lstStyle/>
        <a:p>
          <a:endParaRPr lang="it-IT"/>
        </a:p>
      </dgm:t>
    </dgm:pt>
    <dgm:pt modelId="{F1A8BA84-1EA5-4155-900C-B270D55F116E}">
      <dgm:prSet custT="1"/>
      <dgm:spPr/>
      <dgm:t>
        <a:bodyPr/>
        <a:lstStyle/>
        <a:p>
          <a:r>
            <a:rPr lang="it-IT" sz="1400" dirty="0"/>
            <a:t>Proposta iniziale della Commissione europea e proposta modificata con l’accordo del 21 luglio 2020:</a:t>
          </a:r>
        </a:p>
      </dgm:t>
    </dgm:pt>
    <dgm:pt modelId="{C7817F77-D19A-4EAD-898E-D5FB83D8CDC5}" type="parTrans" cxnId="{BBBFDF93-2211-4463-9A63-968E923577BE}">
      <dgm:prSet/>
      <dgm:spPr/>
      <dgm:t>
        <a:bodyPr/>
        <a:lstStyle/>
        <a:p>
          <a:endParaRPr lang="it-IT"/>
        </a:p>
      </dgm:t>
    </dgm:pt>
    <dgm:pt modelId="{B07FA2A2-D956-48C6-A911-F87A60815CBB}" type="sibTrans" cxnId="{BBBFDF93-2211-4463-9A63-968E923577BE}">
      <dgm:prSet/>
      <dgm:spPr/>
      <dgm:t>
        <a:bodyPr/>
        <a:lstStyle/>
        <a:p>
          <a:endParaRPr lang="it-IT"/>
        </a:p>
      </dgm:t>
    </dgm:pt>
    <dgm:pt modelId="{F6EAB813-F3F8-4A42-8679-1FB678D185F4}">
      <dgm:prSet custT="1"/>
      <dgm:spPr/>
      <dgm:t>
        <a:bodyPr/>
        <a:lstStyle/>
        <a:p>
          <a:r>
            <a:rPr lang="it-IT" sz="1400" dirty="0"/>
            <a:t>Con una dotazione finanziaria di 672,5 miliardi di euro (a prezzi 2018), il dispositivo sosterrà gli investimenti pubblici e le riforme e contribuirà alla coesione economica, sociale e territoriale all'interno dell'UE. Aiuterà gli Stati membri ad affrontare l'impatto economico e sociale della pandemia, garantendo nel contempo che le loro economie intraprendano le transizioni verde e digitale e diventino più sostenibili e resilienti.</a:t>
          </a:r>
        </a:p>
      </dgm:t>
    </dgm:pt>
    <dgm:pt modelId="{D2102FB4-70FB-4EC3-B981-45872A3D8FBE}" type="parTrans" cxnId="{94C56656-8952-4C4D-BFF8-84373C666A82}">
      <dgm:prSet/>
      <dgm:spPr/>
      <dgm:t>
        <a:bodyPr/>
        <a:lstStyle/>
        <a:p>
          <a:endParaRPr lang="it-IT"/>
        </a:p>
      </dgm:t>
    </dgm:pt>
    <dgm:pt modelId="{24F304F7-FA5C-47A1-8CEB-D49D288BC6AD}" type="sibTrans" cxnId="{94C56656-8952-4C4D-BFF8-84373C666A82}">
      <dgm:prSet/>
      <dgm:spPr/>
      <dgm:t>
        <a:bodyPr/>
        <a:lstStyle/>
        <a:p>
          <a:endParaRPr lang="it-IT"/>
        </a:p>
      </dgm:t>
    </dgm:pt>
    <dgm:pt modelId="{27072DFD-664F-475C-94E3-281CC8A4BD3A}">
      <dgm:prSet/>
      <dgm:spPr/>
      <dgm:t>
        <a:bodyPr/>
        <a:lstStyle/>
        <a:p>
          <a:r>
            <a:rPr lang="it-IT" dirty="0"/>
            <a:t>Gli </a:t>
          </a:r>
          <a:r>
            <a:rPr lang="it-IT" b="1" dirty="0"/>
            <a:t>impegni giuridici </a:t>
          </a:r>
          <a:r>
            <a:rPr lang="it-IT" dirty="0"/>
            <a:t>saranno contratti </a:t>
          </a:r>
          <a:r>
            <a:rPr lang="it-IT" b="1" dirty="0">
              <a:solidFill>
                <a:schemeClr val="accent4"/>
              </a:solidFill>
            </a:rPr>
            <a:t>entro il 31 dicembre 2023 </a:t>
          </a:r>
          <a:r>
            <a:rPr lang="it-IT" dirty="0"/>
            <a:t>e i relativi </a:t>
          </a:r>
          <a:r>
            <a:rPr lang="it-IT" b="1" dirty="0">
              <a:solidFill>
                <a:schemeClr val="accent4"/>
              </a:solidFill>
            </a:rPr>
            <a:t>pagamenti</a:t>
          </a:r>
          <a:r>
            <a:rPr lang="it-IT" dirty="0"/>
            <a:t> saranno effettuati </a:t>
          </a:r>
          <a:r>
            <a:rPr lang="it-IT" b="1" dirty="0">
              <a:solidFill>
                <a:schemeClr val="accent4"/>
              </a:solidFill>
            </a:rPr>
            <a:t>entro il 31 dicembre 2026</a:t>
          </a:r>
          <a:r>
            <a:rPr lang="it-IT" dirty="0"/>
            <a:t>.</a:t>
          </a:r>
        </a:p>
      </dgm:t>
    </dgm:pt>
    <dgm:pt modelId="{EE06BDE0-70DE-498F-A666-D040969278E2}" type="parTrans" cxnId="{45C53AD8-BC62-49F1-A4D7-87558992D056}">
      <dgm:prSet/>
      <dgm:spPr/>
      <dgm:t>
        <a:bodyPr/>
        <a:lstStyle/>
        <a:p>
          <a:endParaRPr lang="it-IT"/>
        </a:p>
      </dgm:t>
    </dgm:pt>
    <dgm:pt modelId="{C66C0DE5-E762-45B6-94D7-2C0B04B365FB}" type="sibTrans" cxnId="{45C53AD8-BC62-49F1-A4D7-87558992D056}">
      <dgm:prSet/>
      <dgm:spPr/>
      <dgm:t>
        <a:bodyPr/>
        <a:lstStyle/>
        <a:p>
          <a:endParaRPr lang="it-IT"/>
        </a:p>
      </dgm:t>
    </dgm:pt>
    <dgm:pt modelId="{E4C625C4-78AD-4571-9B4D-D58B0A16301C}" type="pres">
      <dgm:prSet presAssocID="{7C13A1E8-42AE-47B7-9474-689398BE69C4}" presName="linear" presStyleCnt="0">
        <dgm:presLayoutVars>
          <dgm:animLvl val="lvl"/>
          <dgm:resizeHandles val="exact"/>
        </dgm:presLayoutVars>
      </dgm:prSet>
      <dgm:spPr/>
    </dgm:pt>
    <dgm:pt modelId="{0838E7EE-FF14-4BC4-91DD-EA391BD64C0A}" type="pres">
      <dgm:prSet presAssocID="{0F412086-7766-4720-BBD0-1F401D4E6466}" presName="parentText" presStyleLbl="node1" presStyleIdx="0" presStyleCnt="5" custScaleY="10981" custLinFactY="-13295" custLinFactNeighborY="-100000">
        <dgm:presLayoutVars>
          <dgm:chMax val="0"/>
          <dgm:bulletEnabled val="1"/>
        </dgm:presLayoutVars>
      </dgm:prSet>
      <dgm:spPr/>
    </dgm:pt>
    <dgm:pt modelId="{4B53B23B-3375-4AC1-AD94-792B2C118795}" type="pres">
      <dgm:prSet presAssocID="{264B0805-4C7C-4B49-A462-70E80E5B8EF6}" presName="spacer" presStyleCnt="0"/>
      <dgm:spPr/>
    </dgm:pt>
    <dgm:pt modelId="{E143EBDF-3D56-4405-B51F-36D32B6516BD}" type="pres">
      <dgm:prSet presAssocID="{79D8792D-E232-45E7-9CC8-277D403B1074}" presName="parentText" presStyleLbl="node1" presStyleIdx="1" presStyleCnt="5" custScaleY="10068" custLinFactY="-11227" custLinFactNeighborY="-100000">
        <dgm:presLayoutVars>
          <dgm:chMax val="0"/>
          <dgm:bulletEnabled val="1"/>
        </dgm:presLayoutVars>
      </dgm:prSet>
      <dgm:spPr/>
    </dgm:pt>
    <dgm:pt modelId="{D26B41A0-C6E6-43D4-A608-43B27C3D0B4E}" type="pres">
      <dgm:prSet presAssocID="{D1B42CA0-9121-41CB-B2DA-5938E8726631}" presName="spacer" presStyleCnt="0"/>
      <dgm:spPr/>
    </dgm:pt>
    <dgm:pt modelId="{22513D3D-D958-4D78-A309-19D67C599A42}" type="pres">
      <dgm:prSet presAssocID="{F1A8BA84-1EA5-4155-900C-B270D55F116E}" presName="parentText" presStyleLbl="node1" presStyleIdx="2" presStyleCnt="5" custScaleY="5321" custLinFactY="-13055" custLinFactNeighborY="-100000">
        <dgm:presLayoutVars>
          <dgm:chMax val="0"/>
          <dgm:bulletEnabled val="1"/>
        </dgm:presLayoutVars>
      </dgm:prSet>
      <dgm:spPr/>
    </dgm:pt>
    <dgm:pt modelId="{CCA61792-7115-423C-BEEE-3EB282BE4D67}" type="pres">
      <dgm:prSet presAssocID="{B07FA2A2-D956-48C6-A911-F87A60815CBB}" presName="spacer" presStyleCnt="0"/>
      <dgm:spPr/>
    </dgm:pt>
    <dgm:pt modelId="{662E72E8-AEB7-47ED-8412-FD8A547904D4}" type="pres">
      <dgm:prSet presAssocID="{F6EAB813-F3F8-4A42-8679-1FB678D185F4}" presName="parentText" presStyleLbl="node1" presStyleIdx="3" presStyleCnt="5" custScaleY="14383" custLinFactY="7106" custLinFactNeighborY="100000">
        <dgm:presLayoutVars>
          <dgm:chMax val="0"/>
          <dgm:bulletEnabled val="1"/>
        </dgm:presLayoutVars>
      </dgm:prSet>
      <dgm:spPr/>
    </dgm:pt>
    <dgm:pt modelId="{028DB51B-6AA7-49B3-8CF3-63A93C62B52C}" type="pres">
      <dgm:prSet presAssocID="{24F304F7-FA5C-47A1-8CEB-D49D288BC6AD}" presName="spacer" presStyleCnt="0"/>
      <dgm:spPr/>
    </dgm:pt>
    <dgm:pt modelId="{825F2B12-1A8F-41E7-A63B-A251D33EEA28}" type="pres">
      <dgm:prSet presAssocID="{27072DFD-664F-475C-94E3-281CC8A4BD3A}" presName="parentText" presStyleLbl="node1" presStyleIdx="4" presStyleCnt="5" custScaleY="4864" custLinFactY="6795" custLinFactNeighborY="100000">
        <dgm:presLayoutVars>
          <dgm:chMax val="0"/>
          <dgm:bulletEnabled val="1"/>
        </dgm:presLayoutVars>
      </dgm:prSet>
      <dgm:spPr/>
    </dgm:pt>
  </dgm:ptLst>
  <dgm:cxnLst>
    <dgm:cxn modelId="{09A07B01-5081-4CBE-8F72-958D5282CB11}" type="presOf" srcId="{79D8792D-E232-45E7-9CC8-277D403B1074}" destId="{E143EBDF-3D56-4405-B51F-36D32B6516BD}" srcOrd="0" destOrd="0" presId="urn:microsoft.com/office/officeart/2005/8/layout/vList2"/>
    <dgm:cxn modelId="{A690570C-E911-4F9A-83A3-D86E93B391E4}" srcId="{7C13A1E8-42AE-47B7-9474-689398BE69C4}" destId="{79D8792D-E232-45E7-9CC8-277D403B1074}" srcOrd="1" destOrd="0" parTransId="{3653C496-56D1-48C2-8852-6600073295AF}" sibTransId="{D1B42CA0-9121-41CB-B2DA-5938E8726631}"/>
    <dgm:cxn modelId="{FB4E6F26-ECAE-40A7-8C2E-9490F9E3A31C}" type="presOf" srcId="{7C13A1E8-42AE-47B7-9474-689398BE69C4}" destId="{E4C625C4-78AD-4571-9B4D-D58B0A16301C}" srcOrd="0" destOrd="0" presId="urn:microsoft.com/office/officeart/2005/8/layout/vList2"/>
    <dgm:cxn modelId="{591D6C44-7ABE-4B16-A500-3AD1C5D145BD}" type="presOf" srcId="{F6EAB813-F3F8-4A42-8679-1FB678D185F4}" destId="{662E72E8-AEB7-47ED-8412-FD8A547904D4}" srcOrd="0" destOrd="0" presId="urn:microsoft.com/office/officeart/2005/8/layout/vList2"/>
    <dgm:cxn modelId="{94C56656-8952-4C4D-BFF8-84373C666A82}" srcId="{7C13A1E8-42AE-47B7-9474-689398BE69C4}" destId="{F6EAB813-F3F8-4A42-8679-1FB678D185F4}" srcOrd="3" destOrd="0" parTransId="{D2102FB4-70FB-4EC3-B981-45872A3D8FBE}" sibTransId="{24F304F7-FA5C-47A1-8CEB-D49D288BC6AD}"/>
    <dgm:cxn modelId="{87285587-9864-4E51-BB98-37E311818FCD}" type="presOf" srcId="{F1A8BA84-1EA5-4155-900C-B270D55F116E}" destId="{22513D3D-D958-4D78-A309-19D67C599A42}" srcOrd="0" destOrd="0" presId="urn:microsoft.com/office/officeart/2005/8/layout/vList2"/>
    <dgm:cxn modelId="{BBBFDF93-2211-4463-9A63-968E923577BE}" srcId="{7C13A1E8-42AE-47B7-9474-689398BE69C4}" destId="{F1A8BA84-1EA5-4155-900C-B270D55F116E}" srcOrd="2" destOrd="0" parTransId="{C7817F77-D19A-4EAD-898E-D5FB83D8CDC5}" sibTransId="{B07FA2A2-D956-48C6-A911-F87A60815CBB}"/>
    <dgm:cxn modelId="{A2E1CE9C-87A9-42C2-970D-8CCD0594D90C}" type="presOf" srcId="{0F412086-7766-4720-BBD0-1F401D4E6466}" destId="{0838E7EE-FF14-4BC4-91DD-EA391BD64C0A}" srcOrd="0" destOrd="0" presId="urn:microsoft.com/office/officeart/2005/8/layout/vList2"/>
    <dgm:cxn modelId="{45C53AD8-BC62-49F1-A4D7-87558992D056}" srcId="{7C13A1E8-42AE-47B7-9474-689398BE69C4}" destId="{27072DFD-664F-475C-94E3-281CC8A4BD3A}" srcOrd="4" destOrd="0" parTransId="{EE06BDE0-70DE-498F-A666-D040969278E2}" sibTransId="{C66C0DE5-E762-45B6-94D7-2C0B04B365FB}"/>
    <dgm:cxn modelId="{B7F9FAD8-98B7-4BDF-AA57-61BBFD7F3E0D}" type="presOf" srcId="{27072DFD-664F-475C-94E3-281CC8A4BD3A}" destId="{825F2B12-1A8F-41E7-A63B-A251D33EEA28}" srcOrd="0" destOrd="0" presId="urn:microsoft.com/office/officeart/2005/8/layout/vList2"/>
    <dgm:cxn modelId="{AB5177E9-F5F8-4A6B-90E0-996CB3FB74C6}" srcId="{7C13A1E8-42AE-47B7-9474-689398BE69C4}" destId="{0F412086-7766-4720-BBD0-1F401D4E6466}" srcOrd="0" destOrd="0" parTransId="{8028B8BB-F753-454B-A3E9-3258BF4CE21A}" sibTransId="{264B0805-4C7C-4B49-A462-70E80E5B8EF6}"/>
    <dgm:cxn modelId="{81926350-949D-41AC-88B1-30F84A6C9781}" type="presParOf" srcId="{E4C625C4-78AD-4571-9B4D-D58B0A16301C}" destId="{0838E7EE-FF14-4BC4-91DD-EA391BD64C0A}" srcOrd="0" destOrd="0" presId="urn:microsoft.com/office/officeart/2005/8/layout/vList2"/>
    <dgm:cxn modelId="{EA506864-F15B-422F-8FE4-51FDBBBD6D12}" type="presParOf" srcId="{E4C625C4-78AD-4571-9B4D-D58B0A16301C}" destId="{4B53B23B-3375-4AC1-AD94-792B2C118795}" srcOrd="1" destOrd="0" presId="urn:microsoft.com/office/officeart/2005/8/layout/vList2"/>
    <dgm:cxn modelId="{349C9F82-2409-486F-BEAC-9CF21C7422A6}" type="presParOf" srcId="{E4C625C4-78AD-4571-9B4D-D58B0A16301C}" destId="{E143EBDF-3D56-4405-B51F-36D32B6516BD}" srcOrd="2" destOrd="0" presId="urn:microsoft.com/office/officeart/2005/8/layout/vList2"/>
    <dgm:cxn modelId="{01D92B80-645F-41CB-A0C0-477C5B1A6334}" type="presParOf" srcId="{E4C625C4-78AD-4571-9B4D-D58B0A16301C}" destId="{D26B41A0-C6E6-43D4-A608-43B27C3D0B4E}" srcOrd="3" destOrd="0" presId="urn:microsoft.com/office/officeart/2005/8/layout/vList2"/>
    <dgm:cxn modelId="{8D507C60-4D85-4A3D-8696-9ED875150050}" type="presParOf" srcId="{E4C625C4-78AD-4571-9B4D-D58B0A16301C}" destId="{22513D3D-D958-4D78-A309-19D67C599A42}" srcOrd="4" destOrd="0" presId="urn:microsoft.com/office/officeart/2005/8/layout/vList2"/>
    <dgm:cxn modelId="{2FCDF640-0BA5-4200-B659-69DD8FF90E8E}" type="presParOf" srcId="{E4C625C4-78AD-4571-9B4D-D58B0A16301C}" destId="{CCA61792-7115-423C-BEEE-3EB282BE4D67}" srcOrd="5" destOrd="0" presId="urn:microsoft.com/office/officeart/2005/8/layout/vList2"/>
    <dgm:cxn modelId="{93EDC01F-6B4F-43B9-B6AB-2677A1736E18}" type="presParOf" srcId="{E4C625C4-78AD-4571-9B4D-D58B0A16301C}" destId="{662E72E8-AEB7-47ED-8412-FD8A547904D4}" srcOrd="6" destOrd="0" presId="urn:microsoft.com/office/officeart/2005/8/layout/vList2"/>
    <dgm:cxn modelId="{B877F941-E911-48A8-AED6-19EB8B15FD39}" type="presParOf" srcId="{E4C625C4-78AD-4571-9B4D-D58B0A16301C}" destId="{028DB51B-6AA7-49B3-8CF3-63A93C62B52C}" srcOrd="7" destOrd="0" presId="urn:microsoft.com/office/officeart/2005/8/layout/vList2"/>
    <dgm:cxn modelId="{DE640160-0A9F-4F9F-AB60-672E0B0F574C}" type="presParOf" srcId="{E4C625C4-78AD-4571-9B4D-D58B0A16301C}" destId="{825F2B12-1A8F-41E7-A63B-A251D33EEA28}"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32C23EF-06B7-4703-A9A8-065E95CC5A8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D18A2812-04F9-4311-B53F-B540B544E5F7}">
      <dgm:prSet/>
      <dgm:spPr/>
      <dgm:t>
        <a:bodyPr/>
        <a:lstStyle/>
        <a:p>
          <a:pPr algn="ctr"/>
          <a:r>
            <a:rPr lang="it-IT" b="1" i="0" baseline="0" dirty="0"/>
            <a:t>Il dispositivo per la ripresa e la resilienza – il Regolamento</a:t>
          </a:r>
          <a:endParaRPr lang="it-IT" dirty="0"/>
        </a:p>
      </dgm:t>
    </dgm:pt>
    <dgm:pt modelId="{91F34A72-82EA-47D5-956E-A2680EB0D6CD}" type="parTrans" cxnId="{B9D208F9-4635-417C-9299-D34DD81C1271}">
      <dgm:prSet/>
      <dgm:spPr/>
      <dgm:t>
        <a:bodyPr/>
        <a:lstStyle/>
        <a:p>
          <a:endParaRPr lang="it-IT"/>
        </a:p>
      </dgm:t>
    </dgm:pt>
    <dgm:pt modelId="{91CEA8E2-BC96-4FB8-AE29-15CA0E80C2B0}" type="sibTrans" cxnId="{B9D208F9-4635-417C-9299-D34DD81C1271}">
      <dgm:prSet/>
      <dgm:spPr/>
      <dgm:t>
        <a:bodyPr/>
        <a:lstStyle/>
        <a:p>
          <a:endParaRPr lang="it-IT"/>
        </a:p>
      </dgm:t>
    </dgm:pt>
    <dgm:pt modelId="{6E119414-D9F5-4EB9-A118-F066999AABF4}" type="pres">
      <dgm:prSet presAssocID="{D32C23EF-06B7-4703-A9A8-065E95CC5A84}" presName="linear" presStyleCnt="0">
        <dgm:presLayoutVars>
          <dgm:animLvl val="lvl"/>
          <dgm:resizeHandles val="exact"/>
        </dgm:presLayoutVars>
      </dgm:prSet>
      <dgm:spPr/>
    </dgm:pt>
    <dgm:pt modelId="{9ABE6F33-8275-4B1A-BA2A-2DDDBE540A28}" type="pres">
      <dgm:prSet presAssocID="{D18A2812-04F9-4311-B53F-B540B544E5F7}" presName="parentText" presStyleLbl="node1" presStyleIdx="0" presStyleCnt="1">
        <dgm:presLayoutVars>
          <dgm:chMax val="0"/>
          <dgm:bulletEnabled val="1"/>
        </dgm:presLayoutVars>
      </dgm:prSet>
      <dgm:spPr/>
    </dgm:pt>
  </dgm:ptLst>
  <dgm:cxnLst>
    <dgm:cxn modelId="{40AAAB4C-C639-4CD7-A97A-14A5EF188F15}" type="presOf" srcId="{D32C23EF-06B7-4703-A9A8-065E95CC5A84}" destId="{6E119414-D9F5-4EB9-A118-F066999AABF4}" srcOrd="0" destOrd="0" presId="urn:microsoft.com/office/officeart/2005/8/layout/vList2"/>
    <dgm:cxn modelId="{B9D208F9-4635-417C-9299-D34DD81C1271}" srcId="{D32C23EF-06B7-4703-A9A8-065E95CC5A84}" destId="{D18A2812-04F9-4311-B53F-B540B544E5F7}" srcOrd="0" destOrd="0" parTransId="{91F34A72-82EA-47D5-956E-A2680EB0D6CD}" sibTransId="{91CEA8E2-BC96-4FB8-AE29-15CA0E80C2B0}"/>
    <dgm:cxn modelId="{7ACEEFFD-5AF7-483B-889C-F63153E0DECD}" type="presOf" srcId="{D18A2812-04F9-4311-B53F-B540B544E5F7}" destId="{9ABE6F33-8275-4B1A-BA2A-2DDDBE540A28}" srcOrd="0" destOrd="0" presId="urn:microsoft.com/office/officeart/2005/8/layout/vList2"/>
    <dgm:cxn modelId="{BDBA8AD9-2908-4F3B-BC96-B1BF3CB53B0E}" type="presParOf" srcId="{6E119414-D9F5-4EB9-A118-F066999AABF4}" destId="{9ABE6F33-8275-4B1A-BA2A-2DDDBE540A2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330C9-D861-462D-8DFB-CF25C242C7C9}">
      <dsp:nvSpPr>
        <dsp:cNvPr id="0" name=""/>
        <dsp:cNvSpPr/>
      </dsp:nvSpPr>
      <dsp:spPr>
        <a:xfrm>
          <a:off x="0" y="9341"/>
          <a:ext cx="8790137"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it-IT" sz="3100" b="1" kern="1200"/>
            <a:t>Next Generation EU</a:t>
          </a:r>
          <a:endParaRPr lang="it-IT" sz="3100" kern="1200"/>
        </a:p>
      </dsp:txBody>
      <dsp:txXfrm>
        <a:off x="36296" y="45637"/>
        <a:ext cx="8717545" cy="6709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EBA60-BC0A-4F66-8F62-F60214E06A3A}">
      <dsp:nvSpPr>
        <dsp:cNvPr id="0" name=""/>
        <dsp:cNvSpPr/>
      </dsp:nvSpPr>
      <dsp:spPr>
        <a:xfrm>
          <a:off x="0" y="0"/>
          <a:ext cx="8624709" cy="9433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dirty="0"/>
            <a:t>(art. 3</a:t>
          </a:r>
          <a:r>
            <a:rPr lang="it-IT" sz="1600" kern="1200" dirty="0"/>
            <a:t>) </a:t>
          </a:r>
          <a:r>
            <a:rPr lang="it-IT" sz="1600" b="1" kern="1200" dirty="0">
              <a:solidFill>
                <a:schemeClr val="accent4"/>
              </a:solidFill>
            </a:rPr>
            <a:t>L’ambito di applicazione del dispositivo</a:t>
          </a:r>
          <a:r>
            <a:rPr lang="it-IT" sz="1600" b="1" kern="1200" dirty="0"/>
            <a:t> </a:t>
          </a:r>
          <a:r>
            <a:rPr lang="it-IT" sz="1600" kern="1200" dirty="0"/>
            <a:t>è riferito ad aree di intervento articolate su </a:t>
          </a:r>
          <a:r>
            <a:rPr lang="it-IT" sz="1600" b="1" kern="1200" dirty="0">
              <a:solidFill>
                <a:schemeClr val="accent4"/>
              </a:solidFill>
            </a:rPr>
            <a:t>sei pilastri:</a:t>
          </a:r>
        </a:p>
      </dsp:txBody>
      <dsp:txXfrm>
        <a:off x="46052" y="46052"/>
        <a:ext cx="8532605" cy="851285"/>
      </dsp:txXfrm>
    </dsp:sp>
    <dsp:sp modelId="{50929DDD-72EF-49A0-8BC5-FCD239502320}">
      <dsp:nvSpPr>
        <dsp:cNvPr id="0" name=""/>
        <dsp:cNvSpPr/>
      </dsp:nvSpPr>
      <dsp:spPr>
        <a:xfrm>
          <a:off x="0" y="975502"/>
          <a:ext cx="8624709" cy="182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8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it-IT" sz="1400" i="1" kern="1200" dirty="0"/>
            <a:t>transizione verde;</a:t>
          </a:r>
          <a:endParaRPr lang="it-IT" sz="1400" kern="1200" dirty="0"/>
        </a:p>
        <a:p>
          <a:pPr marL="114300" lvl="1" indent="-114300" algn="l" defTabSz="622300">
            <a:lnSpc>
              <a:spcPct val="90000"/>
            </a:lnSpc>
            <a:spcBef>
              <a:spcPct val="0"/>
            </a:spcBef>
            <a:spcAft>
              <a:spcPct val="20000"/>
            </a:spcAft>
            <a:buChar char="•"/>
          </a:pPr>
          <a:r>
            <a:rPr lang="it-IT" sz="1400" i="1" kern="1200" dirty="0"/>
            <a:t>trasformazione digitale;</a:t>
          </a:r>
          <a:endParaRPr lang="it-IT" sz="1400" kern="1200" dirty="0"/>
        </a:p>
        <a:p>
          <a:pPr marL="114300" lvl="1" indent="-114300" algn="l" defTabSz="622300">
            <a:lnSpc>
              <a:spcPct val="90000"/>
            </a:lnSpc>
            <a:spcBef>
              <a:spcPct val="0"/>
            </a:spcBef>
            <a:spcAft>
              <a:spcPct val="20000"/>
            </a:spcAft>
            <a:buChar char="•"/>
          </a:pPr>
          <a:r>
            <a:rPr lang="it-IT" sz="1400" i="1" kern="1200" dirty="0"/>
            <a:t>crescita intelligente, sostenibile e inclusiva, che comprenda coesione economica, occupazione, produttività, competitività, ricerca, sviluppo e innovazione, e un mercato interno ben funzionante con PMI forti;</a:t>
          </a:r>
          <a:endParaRPr lang="it-IT" sz="1400" kern="1200" dirty="0"/>
        </a:p>
        <a:p>
          <a:pPr marL="114300" lvl="1" indent="-114300" algn="l" defTabSz="622300">
            <a:lnSpc>
              <a:spcPct val="90000"/>
            </a:lnSpc>
            <a:spcBef>
              <a:spcPct val="0"/>
            </a:spcBef>
            <a:spcAft>
              <a:spcPct val="20000"/>
            </a:spcAft>
            <a:buChar char="•"/>
          </a:pPr>
          <a:r>
            <a:rPr lang="it-IT" sz="1400" i="1" kern="1200"/>
            <a:t>coesione sociale e territoriale;</a:t>
          </a:r>
          <a:endParaRPr lang="it-IT" sz="1400" kern="1200"/>
        </a:p>
        <a:p>
          <a:pPr marL="114300" lvl="1" indent="-114300" algn="l" defTabSz="622300">
            <a:lnSpc>
              <a:spcPct val="90000"/>
            </a:lnSpc>
            <a:spcBef>
              <a:spcPct val="0"/>
            </a:spcBef>
            <a:spcAft>
              <a:spcPct val="20000"/>
            </a:spcAft>
            <a:buChar char="•"/>
          </a:pPr>
          <a:r>
            <a:rPr lang="it-IT" sz="1400" i="1" kern="1200" dirty="0"/>
            <a:t>salute e resilienza economica, sociale e istituzionale, al fine, fra l'altro, di rafforzare la capacità di risposta alle crisi e la preparazione alle crisi;</a:t>
          </a:r>
          <a:endParaRPr lang="it-IT" sz="1400" kern="1200" dirty="0"/>
        </a:p>
        <a:p>
          <a:pPr marL="114300" lvl="1" indent="-114300" algn="l" defTabSz="622300">
            <a:lnSpc>
              <a:spcPct val="90000"/>
            </a:lnSpc>
            <a:spcBef>
              <a:spcPct val="0"/>
            </a:spcBef>
            <a:spcAft>
              <a:spcPct val="20000"/>
            </a:spcAft>
            <a:buChar char="•"/>
          </a:pPr>
          <a:r>
            <a:rPr lang="it-IT" sz="1400" i="1" kern="1200" dirty="0"/>
            <a:t>politiche per la prossima generazione, l’infanzia e i giovani, come l'istruzione e le competenze.</a:t>
          </a:r>
          <a:endParaRPr lang="it-IT" sz="1400" kern="1200" dirty="0"/>
        </a:p>
      </dsp:txBody>
      <dsp:txXfrm>
        <a:off x="0" y="975502"/>
        <a:ext cx="8624709" cy="1821600"/>
      </dsp:txXfrm>
    </dsp:sp>
    <dsp:sp modelId="{11EFCE2D-E7A0-48D8-A1AB-76B7A782B602}">
      <dsp:nvSpPr>
        <dsp:cNvPr id="0" name=""/>
        <dsp:cNvSpPr/>
      </dsp:nvSpPr>
      <dsp:spPr>
        <a:xfrm>
          <a:off x="0" y="2829216"/>
          <a:ext cx="8624709" cy="2148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i="0" kern="1200" baseline="0" dirty="0"/>
            <a:t>(art.4)   </a:t>
          </a:r>
          <a:r>
            <a:rPr lang="it-IT" sz="1600" b="1" i="0" kern="1200" baseline="0" dirty="0">
              <a:solidFill>
                <a:schemeClr val="accent4"/>
              </a:solidFill>
            </a:rPr>
            <a:t>L'obiettivo generale del dispositivo</a:t>
          </a:r>
          <a:r>
            <a:rPr lang="it-IT" sz="1600" b="1" i="0" kern="1200" baseline="0" dirty="0"/>
            <a:t> </a:t>
          </a:r>
          <a:r>
            <a:rPr lang="it-IT" sz="1600" b="0" i="0" kern="1200" baseline="0" dirty="0"/>
            <a:t>per la ripresa e la resilienza è di </a:t>
          </a:r>
          <a:r>
            <a:rPr lang="it-IT" sz="1600" b="1" i="0" kern="1200" baseline="0" dirty="0">
              <a:solidFill>
                <a:schemeClr val="accent4"/>
              </a:solidFill>
            </a:rPr>
            <a:t>promuovere la coesione economica, sociale e territoriale dell'Unione</a:t>
          </a:r>
          <a:r>
            <a:rPr lang="it-IT" sz="1600" b="1" i="0" kern="1200" baseline="0" dirty="0"/>
            <a:t> </a:t>
          </a:r>
          <a:r>
            <a:rPr lang="it-IT" sz="1600" b="0" i="0" kern="1200" baseline="0" dirty="0"/>
            <a:t>migliorando la resilienza e la capacità di aggiustamento degli Stati membri ed il potenziale di crescita degli SM, </a:t>
          </a:r>
          <a:r>
            <a:rPr lang="it-IT" sz="1600" b="1" i="0" kern="1200" baseline="0" dirty="0">
              <a:solidFill>
                <a:schemeClr val="accent4"/>
              </a:solidFill>
            </a:rPr>
            <a:t>attenuando l'impatto sociale ed economico della crisi </a:t>
          </a:r>
          <a:r>
            <a:rPr lang="it-IT" sz="1600" b="0" i="0" kern="1200" baseline="0" dirty="0"/>
            <a:t>soprattutto sulle donne (attuazione pilastro europeo diritti sociali) e </a:t>
          </a:r>
          <a:r>
            <a:rPr lang="it-IT" sz="1600" b="1" i="0" kern="1200" baseline="0" dirty="0">
              <a:solidFill>
                <a:schemeClr val="accent4"/>
              </a:solidFill>
            </a:rPr>
            <a:t>sostenendo le transizioni verde </a:t>
          </a:r>
          <a:r>
            <a:rPr lang="it-IT" sz="1600" b="0" i="0" kern="1200" baseline="0" dirty="0"/>
            <a:t>(obiettivi climatici per il 2030 e neutralità climatica entro il 2050) </a:t>
          </a:r>
          <a:r>
            <a:rPr lang="it-IT" sz="1600" b="1" i="0" kern="1200" baseline="0" dirty="0">
              <a:solidFill>
                <a:schemeClr val="accent4"/>
              </a:solidFill>
            </a:rPr>
            <a:t>e</a:t>
          </a:r>
          <a:r>
            <a:rPr lang="it-IT" sz="1600" b="1" i="0" kern="1200" baseline="0" dirty="0"/>
            <a:t> </a:t>
          </a:r>
          <a:r>
            <a:rPr lang="it-IT" sz="1600" b="1" i="0" kern="1200" baseline="0" dirty="0">
              <a:solidFill>
                <a:schemeClr val="accent4"/>
              </a:solidFill>
            </a:rPr>
            <a:t>digitale</a:t>
          </a:r>
          <a:r>
            <a:rPr lang="it-IT" sz="1600" b="0" i="0" kern="1200" baseline="0" dirty="0"/>
            <a:t>, contribuendo in tal modo alla convergenza economica e sociale nell’Ue, alla promozione della crescita sostenibile, all’integrazione delle economie degli SM, alla creazione di posti di lavoro di qualità ed al conseguimento dell’autonomia strategica dell’Unione.</a:t>
          </a:r>
          <a:endParaRPr lang="it-IT" sz="1600" kern="1200" dirty="0"/>
        </a:p>
      </dsp:txBody>
      <dsp:txXfrm>
        <a:off x="104863" y="2934079"/>
        <a:ext cx="8414983" cy="19383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C22DE-1369-4A38-BED1-D490F56BDE7C}">
      <dsp:nvSpPr>
        <dsp:cNvPr id="0" name=""/>
        <dsp:cNvSpPr/>
      </dsp:nvSpPr>
      <dsp:spPr>
        <a:xfrm>
          <a:off x="0" y="10094"/>
          <a:ext cx="8624709"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b="1" i="0" kern="1200" baseline="0" dirty="0"/>
            <a:t>Il dispositivo per la ripresa e la resilienza – il Regolamento</a:t>
          </a:r>
          <a:endParaRPr lang="it-IT" sz="2600" kern="1200" dirty="0"/>
        </a:p>
      </dsp:txBody>
      <dsp:txXfrm>
        <a:off x="30442" y="40536"/>
        <a:ext cx="8563825" cy="5627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704AF-6CB6-4488-BAE2-E5C67BAC0CF1}">
      <dsp:nvSpPr>
        <dsp:cNvPr id="0" name=""/>
        <dsp:cNvSpPr/>
      </dsp:nvSpPr>
      <dsp:spPr>
        <a:xfrm>
          <a:off x="0" y="0"/>
          <a:ext cx="8624709" cy="1544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t>(art. 5) </a:t>
          </a:r>
          <a:r>
            <a:rPr lang="it-IT" sz="1300" b="0" kern="1200" dirty="0">
              <a:solidFill>
                <a:schemeClr val="bg1"/>
              </a:solidFill>
            </a:rPr>
            <a:t>L</a:t>
          </a:r>
          <a:r>
            <a:rPr lang="it-IT" sz="1600" b="0" kern="1200" dirty="0">
              <a:solidFill>
                <a:schemeClr val="bg1"/>
              </a:solidFill>
            </a:rPr>
            <a:t>e</a:t>
          </a:r>
          <a:r>
            <a:rPr lang="it-IT" sz="1600" b="1" kern="1200" dirty="0">
              <a:solidFill>
                <a:schemeClr val="accent4"/>
              </a:solidFill>
            </a:rPr>
            <a:t> risorse finanziarie </a:t>
          </a:r>
          <a:r>
            <a:rPr lang="it-IT" sz="1600" kern="1200" dirty="0"/>
            <a:t>recate dal Dispositivo di ripresa e resilienza </a:t>
          </a:r>
          <a:r>
            <a:rPr lang="it-IT" sz="1600" b="1" kern="1200" dirty="0">
              <a:solidFill>
                <a:schemeClr val="accent4"/>
              </a:solidFill>
            </a:rPr>
            <a:t>non sono sostitutive di finanziamenti nazionali,</a:t>
          </a:r>
          <a:r>
            <a:rPr lang="it-IT" sz="1600" kern="1200" dirty="0"/>
            <a:t> che viene </a:t>
          </a:r>
          <a:r>
            <a:rPr lang="it-IT" sz="1600" b="1" kern="1200" dirty="0">
              <a:solidFill>
                <a:schemeClr val="accent4"/>
              </a:solidFill>
            </a:rPr>
            <a:t>rispettato il principio di addizionalità dei finanziamenti europei </a:t>
          </a:r>
          <a:r>
            <a:rPr lang="it-IT" sz="1600" kern="1200" dirty="0">
              <a:solidFill>
                <a:schemeClr val="accent4"/>
              </a:solidFill>
            </a:rPr>
            <a:t>e</a:t>
          </a:r>
          <a:r>
            <a:rPr lang="it-IT" sz="1600" kern="1200" dirty="0"/>
            <a:t> che le </a:t>
          </a:r>
          <a:r>
            <a:rPr lang="it-IT" sz="1600" b="1" kern="1200" dirty="0">
              <a:solidFill>
                <a:schemeClr val="accent4"/>
              </a:solidFill>
            </a:rPr>
            <a:t>misure finanziate debbono rispettare il principio di “non arrecare un danno significativo” agli obiettivi ambientali </a:t>
          </a:r>
          <a:r>
            <a:rPr lang="it-IT" sz="1600" kern="1200" dirty="0"/>
            <a:t>come individuato all’articolo 17 del Regolamento 2020/852 del 18 giugno 2020 relativo all’istituzione di un quadro che favorisce gli investimenti sostenibili.</a:t>
          </a:r>
        </a:p>
      </dsp:txBody>
      <dsp:txXfrm>
        <a:off x="75373" y="75373"/>
        <a:ext cx="8473963" cy="1393276"/>
      </dsp:txXfrm>
    </dsp:sp>
    <dsp:sp modelId="{828C1485-234E-4ABB-B2AD-E3D54B09C4FE}">
      <dsp:nvSpPr>
        <dsp:cNvPr id="0" name=""/>
        <dsp:cNvSpPr/>
      </dsp:nvSpPr>
      <dsp:spPr>
        <a:xfrm>
          <a:off x="0" y="1582828"/>
          <a:ext cx="8624709" cy="1544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it-IT" sz="1600" b="1" kern="1200" dirty="0"/>
            <a:t>(art.6) </a:t>
          </a:r>
          <a:r>
            <a:rPr lang="it-IT" sz="1600" kern="1200" dirty="0"/>
            <a:t>La </a:t>
          </a:r>
          <a:r>
            <a:rPr lang="it-IT" sz="1600" b="1" kern="1200" dirty="0">
              <a:solidFill>
                <a:schemeClr val="accent4"/>
              </a:solidFill>
            </a:rPr>
            <a:t>dotazione finanziaria</a:t>
          </a:r>
          <a:r>
            <a:rPr lang="it-IT" sz="1600" b="1" kern="1200" dirty="0"/>
            <a:t> </a:t>
          </a:r>
          <a:r>
            <a:rPr lang="it-IT" sz="1600" kern="1200" dirty="0"/>
            <a:t>del Dispositivo è fissata in </a:t>
          </a:r>
          <a:r>
            <a:rPr lang="it-IT" sz="1600" b="1" kern="1200" dirty="0">
              <a:solidFill>
                <a:schemeClr val="accent4"/>
              </a:solidFill>
            </a:rPr>
            <a:t>312,5 miliardi di euro (prezzi 2018) </a:t>
          </a:r>
          <a:r>
            <a:rPr lang="it-IT" sz="1600" kern="1200" dirty="0"/>
            <a:t>per il sostegno finanziario non rimborsabile </a:t>
          </a:r>
          <a:r>
            <a:rPr lang="it-IT" sz="1600" b="1" kern="1200" dirty="0">
              <a:solidFill>
                <a:schemeClr val="accent4"/>
              </a:solidFill>
            </a:rPr>
            <a:t>(sovvenzioni/</a:t>
          </a:r>
          <a:r>
            <a:rPr lang="it-IT" sz="1600" b="1" kern="1200" dirty="0" err="1">
              <a:solidFill>
                <a:schemeClr val="accent4"/>
              </a:solidFill>
            </a:rPr>
            <a:t>grants</a:t>
          </a:r>
          <a:r>
            <a:rPr lang="it-IT" sz="1600" b="1" kern="1200" dirty="0">
              <a:solidFill>
                <a:schemeClr val="accent4"/>
              </a:solidFill>
            </a:rPr>
            <a:t>) e in 360 miliardi di euro (prezzi 2018) per i prestiti </a:t>
          </a:r>
          <a:r>
            <a:rPr lang="it-IT" sz="1600" kern="1200" dirty="0"/>
            <a:t>agli Stati membri. </a:t>
          </a:r>
          <a:r>
            <a:rPr lang="it-IT" sz="1600" b="1" kern="1200" dirty="0">
              <a:solidFill>
                <a:schemeClr val="accent4"/>
              </a:solidFill>
            </a:rPr>
            <a:t>Almeno il 70 per cento dell'importo disponibile per le sovvenzioni deve essere impegnato giuridicamente entro il 31 dicembre 2022.</a:t>
          </a:r>
          <a:r>
            <a:rPr lang="it-IT" sz="1600" kern="1200" dirty="0"/>
            <a:t> </a:t>
          </a:r>
          <a:r>
            <a:rPr lang="it-IT" sz="1600" b="1" kern="1200" dirty="0">
              <a:solidFill>
                <a:schemeClr val="accent4"/>
              </a:solidFill>
            </a:rPr>
            <a:t>Per l'importo residuo gli impegni giuridici devono essere assunti entro il 31 dicembre 2023.</a:t>
          </a:r>
          <a:r>
            <a:rPr lang="it-IT" sz="1600" kern="1200" dirty="0">
              <a:solidFill>
                <a:schemeClr val="accent4"/>
              </a:solidFill>
            </a:rPr>
            <a:t> </a:t>
          </a:r>
        </a:p>
      </dsp:txBody>
      <dsp:txXfrm>
        <a:off x="75373" y="1658201"/>
        <a:ext cx="8473963" cy="1393276"/>
      </dsp:txXfrm>
    </dsp:sp>
    <dsp:sp modelId="{5F397F3D-F805-4E59-96B8-D5C105B782C5}">
      <dsp:nvSpPr>
        <dsp:cNvPr id="0" name=""/>
        <dsp:cNvSpPr/>
      </dsp:nvSpPr>
      <dsp:spPr>
        <a:xfrm>
          <a:off x="0" y="3164290"/>
          <a:ext cx="8624709" cy="1544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solidFill>
                <a:schemeClr val="accent4"/>
              </a:solidFill>
            </a:rPr>
            <a:t>Possono essere coperte </a:t>
          </a:r>
          <a:r>
            <a:rPr lang="it-IT" sz="1300" kern="1200" dirty="0"/>
            <a:t>le spese connesse ad attività di preparazione, monitoraggio, controllo, audit e valutazione (es. studi, riunioni di esperti, consultazione dei portatori di interessi, azioni di informazione e comunicazione, comprese azioni di sensibilizzazione inclusive), la comunicazione istituzionale in merito alle priorità politiche dell'Unione, spese legate a reti informatiche destinate all'elaborazione e allo scambio delle informazioni, strumenti informatici istituzionali e spese di assistenza tecnica e amministrativa sostenute dalla Commissione ai fini della gestione del dispositivo. Anche  spese riguardanti i costi di altre attività di sostegno,  (controllo di qualità e monitoraggio dei progetti sul campo) e costi di consulenza inter </a:t>
          </a:r>
          <a:r>
            <a:rPr lang="it-IT" sz="1300" kern="1200" dirty="0" err="1"/>
            <a:t>pares</a:t>
          </a:r>
          <a:r>
            <a:rPr lang="it-IT" sz="1300" kern="1200" dirty="0"/>
            <a:t> e degli esperti per la valutazione e l'attuazione di riforme e investimenti.</a:t>
          </a:r>
        </a:p>
      </dsp:txBody>
      <dsp:txXfrm>
        <a:off x="75373" y="3239663"/>
        <a:ext cx="8473963" cy="139327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5F743-F0F7-446F-A45E-FD09A4C6D72C}">
      <dsp:nvSpPr>
        <dsp:cNvPr id="0" name=""/>
        <dsp:cNvSpPr/>
      </dsp:nvSpPr>
      <dsp:spPr>
        <a:xfrm>
          <a:off x="0" y="3241"/>
          <a:ext cx="8645237"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1" i="0" kern="1200" baseline="0"/>
            <a:t>Il dispositivo per la ripresa e la resilienza – il Regolamento</a:t>
          </a:r>
          <a:endParaRPr lang="it-IT" sz="2100" kern="1200"/>
        </a:p>
      </dsp:txBody>
      <dsp:txXfrm>
        <a:off x="24588" y="27829"/>
        <a:ext cx="8596061" cy="4545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C2D37-9817-4995-8247-6A02D58C5D77}">
      <dsp:nvSpPr>
        <dsp:cNvPr id="0" name=""/>
        <dsp:cNvSpPr/>
      </dsp:nvSpPr>
      <dsp:spPr>
        <a:xfrm>
          <a:off x="0" y="0"/>
          <a:ext cx="9144000" cy="21298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i="0" kern="1200" baseline="0" dirty="0"/>
            <a:t>(</a:t>
          </a:r>
          <a:r>
            <a:rPr lang="it-IT" sz="1600" b="1" i="0" kern="1200" baseline="0" dirty="0"/>
            <a:t>art.7) </a:t>
          </a:r>
          <a:r>
            <a:rPr lang="it-IT" sz="1600" b="1" i="0" kern="1200" baseline="0" dirty="0">
              <a:solidFill>
                <a:schemeClr val="accent4"/>
              </a:solidFill>
            </a:rPr>
            <a:t>Le risorse possono essere trasferite su base volontaria dagli Stati membri dai programmi in regime di gestione concorrente al dispositivo per la ripresa e la resilienza</a:t>
          </a:r>
          <a:r>
            <a:rPr lang="it-IT" sz="1600" i="0" kern="1200" baseline="0" dirty="0"/>
            <a:t>. Gli SM</a:t>
          </a:r>
          <a:r>
            <a:rPr lang="it-IT" sz="1600" kern="1200" dirty="0"/>
            <a:t> </a:t>
          </a:r>
          <a:r>
            <a:rPr lang="it-IT" sz="1600" b="0" i="0" kern="1200" baseline="0" dirty="0"/>
            <a:t>possono proporre di includere nel loro piano di ripresa e resilienza, come costi stimati, i pagamenti per il sostegno tecnico aggiuntivo a norma dell'articolo 7 del regolamento (UE) 2021/240 e l'importo del contributo in contanti per il comparto degli Stati membri a norma delle pertinenti disposizioni del regolamento </a:t>
          </a:r>
          <a:r>
            <a:rPr lang="it-IT" sz="1600" b="0" i="0" kern="1200" baseline="0" dirty="0" err="1"/>
            <a:t>InvestEU</a:t>
          </a:r>
          <a:r>
            <a:rPr lang="it-IT" sz="1600" b="0" i="0" kern="1200" baseline="0" dirty="0"/>
            <a:t>. Tali costi non superano il 4 per cento della dotazione finanziaria totale del piano per la ripresa e la resilienza, e le misure pertinenti stabilite nel piano di ripresa e resilienza rispettano i requisiti del presente regolamento. </a:t>
          </a:r>
          <a:r>
            <a:rPr lang="it-IT" sz="1600" i="0" kern="1200" baseline="0" dirty="0"/>
            <a:t> </a:t>
          </a:r>
          <a:endParaRPr lang="it-IT" sz="1600" kern="1200" dirty="0"/>
        </a:p>
      </dsp:txBody>
      <dsp:txXfrm>
        <a:off x="103970" y="103970"/>
        <a:ext cx="8936060" cy="1921903"/>
      </dsp:txXfrm>
    </dsp:sp>
    <dsp:sp modelId="{62D095B8-1C97-4D8F-A45C-E50B0477AD46}">
      <dsp:nvSpPr>
        <dsp:cNvPr id="0" name=""/>
        <dsp:cNvSpPr/>
      </dsp:nvSpPr>
      <dsp:spPr>
        <a:xfrm>
          <a:off x="0" y="2098265"/>
          <a:ext cx="9144000" cy="6578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t>(</a:t>
          </a:r>
          <a:r>
            <a:rPr lang="it-IT" sz="1600" b="1" kern="1200" dirty="0"/>
            <a:t>art.8)</a:t>
          </a:r>
          <a:r>
            <a:rPr lang="it-IT" sz="1600" kern="1200" dirty="0"/>
            <a:t> Il </a:t>
          </a:r>
          <a:r>
            <a:rPr lang="it-IT" sz="1600" b="1" kern="1200" dirty="0">
              <a:solidFill>
                <a:schemeClr val="accent4"/>
              </a:solidFill>
            </a:rPr>
            <a:t>dispositivo</a:t>
          </a:r>
          <a:r>
            <a:rPr lang="it-IT" sz="1600" kern="1200" dirty="0"/>
            <a:t> per la ripresa e la resilienza è </a:t>
          </a:r>
          <a:r>
            <a:rPr lang="it-IT" sz="1600" b="1" kern="1200" dirty="0">
              <a:solidFill>
                <a:schemeClr val="accent4"/>
              </a:solidFill>
            </a:rPr>
            <a:t>attuato dalla Commissione in regime di gestione diretta</a:t>
          </a:r>
          <a:r>
            <a:rPr lang="it-IT" sz="1600" kern="1200" dirty="0"/>
            <a:t>, in conformità del regolamento finanziario.</a:t>
          </a:r>
        </a:p>
      </dsp:txBody>
      <dsp:txXfrm>
        <a:off x="32113" y="2130378"/>
        <a:ext cx="9079774" cy="593604"/>
      </dsp:txXfrm>
    </dsp:sp>
    <dsp:sp modelId="{B0954D41-82B8-4ABC-B186-CCB50A44CBFC}">
      <dsp:nvSpPr>
        <dsp:cNvPr id="0" name=""/>
        <dsp:cNvSpPr/>
      </dsp:nvSpPr>
      <dsp:spPr>
        <a:xfrm>
          <a:off x="0" y="2798966"/>
          <a:ext cx="9144000" cy="15915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it-IT" sz="1600" b="1" kern="1200" dirty="0"/>
            <a:t>(art.9) </a:t>
          </a:r>
          <a:r>
            <a:rPr lang="it-IT" sz="1600" kern="1200" dirty="0"/>
            <a:t>Il </a:t>
          </a:r>
          <a:r>
            <a:rPr lang="it-IT" sz="1600" b="1" kern="1200" dirty="0">
              <a:solidFill>
                <a:schemeClr val="accent4"/>
              </a:solidFill>
            </a:rPr>
            <a:t>sostegno finanziario si aggiunge </a:t>
          </a:r>
          <a:r>
            <a:rPr lang="it-IT" sz="1600" kern="1200" dirty="0"/>
            <a:t>a quello fornito nell’ambito di altri fondi e programmi dell’UE </a:t>
          </a:r>
          <a:r>
            <a:rPr lang="it-IT" sz="1600" b="1" i="1" kern="1200" dirty="0">
              <a:solidFill>
                <a:schemeClr val="accent4"/>
              </a:solidFill>
            </a:rPr>
            <a:t>(addizionalità) </a:t>
          </a:r>
          <a:r>
            <a:rPr lang="it-IT" sz="1600" kern="1200" dirty="0"/>
            <a:t>e non può coprire lo stesso costo. </a:t>
          </a:r>
        </a:p>
      </dsp:txBody>
      <dsp:txXfrm>
        <a:off x="77692" y="2876658"/>
        <a:ext cx="8988616" cy="14361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3395B-9A95-40AF-9696-827E9748E3BF}">
      <dsp:nvSpPr>
        <dsp:cNvPr id="0" name=""/>
        <dsp:cNvSpPr/>
      </dsp:nvSpPr>
      <dsp:spPr>
        <a:xfrm>
          <a:off x="0" y="3241"/>
          <a:ext cx="8645237"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1" i="0" kern="1200" baseline="0"/>
            <a:t>Il dispositivo per la ripresa e la resilienza – il Regolamento</a:t>
          </a:r>
          <a:endParaRPr lang="it-IT" sz="2100" kern="1200"/>
        </a:p>
      </dsp:txBody>
      <dsp:txXfrm>
        <a:off x="24588" y="27829"/>
        <a:ext cx="8596061" cy="4545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66399-5CBD-4E84-8225-73E1B7759DEC}">
      <dsp:nvSpPr>
        <dsp:cNvPr id="0" name=""/>
        <dsp:cNvSpPr/>
      </dsp:nvSpPr>
      <dsp:spPr>
        <a:xfrm>
          <a:off x="0" y="188328"/>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b="1" kern="1200" dirty="0"/>
            <a:t>(art.10) </a:t>
          </a:r>
          <a:r>
            <a:rPr lang="it-IT" sz="1000" kern="1200" dirty="0"/>
            <a:t>Il Consiglio revoca la sospensione degli impegni su proposta della Commissione nei seguenti casi:</a:t>
          </a:r>
        </a:p>
      </dsp:txBody>
      <dsp:txXfrm>
        <a:off x="27270" y="215598"/>
        <a:ext cx="9089460" cy="504095"/>
      </dsp:txXfrm>
    </dsp:sp>
    <dsp:sp modelId="{ADED7C1A-43D3-4C6A-B0CD-E313C7A097B6}">
      <dsp:nvSpPr>
        <dsp:cNvPr id="0" name=""/>
        <dsp:cNvSpPr/>
      </dsp:nvSpPr>
      <dsp:spPr>
        <a:xfrm>
          <a:off x="0" y="746963"/>
          <a:ext cx="91440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2700" rIns="71120" bIns="12700" numCol="1" spcCol="1270" anchor="t" anchorCtr="0">
          <a:noAutofit/>
        </a:bodyPr>
        <a:lstStyle/>
        <a:p>
          <a:pPr marL="57150" lvl="1" indent="-57150" algn="l" defTabSz="355600">
            <a:lnSpc>
              <a:spcPct val="90000"/>
            </a:lnSpc>
            <a:spcBef>
              <a:spcPct val="0"/>
            </a:spcBef>
            <a:spcAft>
              <a:spcPct val="20000"/>
            </a:spcAft>
            <a:buChar char="•"/>
          </a:pPr>
          <a:r>
            <a:rPr lang="it-IT" sz="800" kern="1200"/>
            <a:t>a) se la procedura per disavanzo eccessivo è sospesa a norma dell'articolo 9 del regolamento (CE) n. 1467/97 o il Consiglio ha deciso, a norma dell'articolo 126, paragrafo 12, TFUE, di abrogare la decisione riguardante l'esistenza di un disavanzo eccessivo;</a:t>
          </a:r>
        </a:p>
        <a:p>
          <a:pPr marL="57150" lvl="1" indent="-57150" algn="l" defTabSz="355600">
            <a:lnSpc>
              <a:spcPct val="90000"/>
            </a:lnSpc>
            <a:spcBef>
              <a:spcPct val="0"/>
            </a:spcBef>
            <a:spcAft>
              <a:spcPct val="20000"/>
            </a:spcAft>
            <a:buChar char="•"/>
          </a:pPr>
          <a:r>
            <a:rPr lang="it-IT" sz="800" kern="1200"/>
            <a:t>b) se il Consiglio ha approvato il piano d'azione correttivo presentato dallo Stato membro interessato a norma dell'articolo 8, paragrafo 2, del regolamento (UE) n. 1176/2011 o la procedura per gli squilibri eccessivi è sospesa a norma dell'articolo 10, paragrafo 5, di detto regolamento o il Consiglio ha chiuso la procedura per gli squilibri eccessivi a norma dell'articolo 11 di detto regolamento;</a:t>
          </a:r>
        </a:p>
        <a:p>
          <a:pPr marL="57150" lvl="1" indent="-57150" algn="l" defTabSz="355600">
            <a:lnSpc>
              <a:spcPct val="90000"/>
            </a:lnSpc>
            <a:spcBef>
              <a:spcPct val="0"/>
            </a:spcBef>
            <a:spcAft>
              <a:spcPct val="20000"/>
            </a:spcAft>
            <a:buChar char="•"/>
          </a:pPr>
          <a:r>
            <a:rPr lang="it-IT" sz="800" kern="1200"/>
            <a:t>c) se la Commissione ha concluso che lo Stato membro ha adottato le misure opportune di cui al regolamento (CE) n. 332/2002;</a:t>
          </a:r>
        </a:p>
        <a:p>
          <a:pPr marL="57150" lvl="1" indent="-57150" algn="l" defTabSz="355600">
            <a:lnSpc>
              <a:spcPct val="90000"/>
            </a:lnSpc>
            <a:spcBef>
              <a:spcPct val="0"/>
            </a:spcBef>
            <a:spcAft>
              <a:spcPct val="20000"/>
            </a:spcAft>
            <a:buChar char="•"/>
          </a:pPr>
          <a:r>
            <a:rPr lang="it-IT" sz="800" kern="1200"/>
            <a:t>d) se la Commissione ha concluso che lo Stato membro interessato ha adottato le misure opportune per attuare il programma di aggiustamento macroeconomico di cui all'articolo 7 del regolamento (UE) n. 472/2013 o le misure richieste con una decisione del Consiglio adottata a norma dell'articolo 136, paragrafo 1, TFUE.</a:t>
          </a:r>
        </a:p>
      </dsp:txBody>
      <dsp:txXfrm>
        <a:off x="0" y="746963"/>
        <a:ext cx="9144000" cy="890100"/>
      </dsp:txXfrm>
    </dsp:sp>
    <dsp:sp modelId="{C3381EF8-0F98-4E16-854B-59FA4E2242C1}">
      <dsp:nvSpPr>
        <dsp:cNvPr id="0" name=""/>
        <dsp:cNvSpPr/>
      </dsp:nvSpPr>
      <dsp:spPr>
        <a:xfrm>
          <a:off x="0" y="1818209"/>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a:t>Dopo che il Consiglio ha revocato la sospensione degli impegni, la Commissione può nuovamente contrarre impegni precedentemente sospesi. </a:t>
          </a:r>
        </a:p>
      </dsp:txBody>
      <dsp:txXfrm>
        <a:off x="27270" y="1845479"/>
        <a:ext cx="9089460" cy="504095"/>
      </dsp:txXfrm>
    </dsp:sp>
    <dsp:sp modelId="{FF77F158-A7E0-4988-857E-CEB18F6C325D}">
      <dsp:nvSpPr>
        <dsp:cNvPr id="0" name=""/>
        <dsp:cNvSpPr/>
      </dsp:nvSpPr>
      <dsp:spPr>
        <a:xfrm>
          <a:off x="0" y="2375500"/>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a:t>Il Consiglio adotta una decisione relativa alla revoca della sospensione dei pagamenti su proposta della Commissione qualora siano soddisfatte le condizioni applicabili di cui al primo comma del presente paragrafo. </a:t>
          </a:r>
        </a:p>
      </dsp:txBody>
      <dsp:txXfrm>
        <a:off x="27270" y="2402770"/>
        <a:ext cx="9089460" cy="504095"/>
      </dsp:txXfrm>
    </dsp:sp>
    <dsp:sp modelId="{BD374A11-29FF-4375-B70E-73DE868E175A}">
      <dsp:nvSpPr>
        <dsp:cNvPr id="0" name=""/>
        <dsp:cNvSpPr/>
      </dsp:nvSpPr>
      <dsp:spPr>
        <a:xfrm>
          <a:off x="0" y="2954544"/>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dirty="0"/>
            <a:t>La Commissione informa il Parlamento europeo in merito all'attuazione del presente articolo. In particolare, ove la Commissione presenti una proposta ne informa immediatamente il Parlamento europeo e trasmette informazioni dettagliate sugli impegni e sui pagamenti che potrebbero essere oggetto di sospensione.</a:t>
          </a:r>
        </a:p>
      </dsp:txBody>
      <dsp:txXfrm>
        <a:off x="27270" y="2981814"/>
        <a:ext cx="9089460" cy="504095"/>
      </dsp:txXfrm>
    </dsp:sp>
    <dsp:sp modelId="{554131CC-A56D-400A-AC41-FF36F565165E}">
      <dsp:nvSpPr>
        <dsp:cNvPr id="0" name=""/>
        <dsp:cNvSpPr/>
      </dsp:nvSpPr>
      <dsp:spPr>
        <a:xfrm>
          <a:off x="0" y="3562883"/>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dirty="0"/>
            <a:t>La commissione competente del Parlamento europeo può invitare la Commissione a discutere l'applicazione della sospensione degli impegni (o della sua revoca) nel contesto di un dialogo strutturato al fine di consentire al Parlamento europeo di esprimere le proprie opinioni. La Commissione tiene in debita considerazione le opinioni espresse dal Parlamento europeo. </a:t>
          </a:r>
        </a:p>
      </dsp:txBody>
      <dsp:txXfrm>
        <a:off x="27270" y="3590153"/>
        <a:ext cx="9089460" cy="504095"/>
      </dsp:txXfrm>
    </dsp:sp>
    <dsp:sp modelId="{ABF5D8C9-87BE-47D3-8218-353392A373A7}">
      <dsp:nvSpPr>
        <dsp:cNvPr id="0" name=""/>
        <dsp:cNvSpPr/>
      </dsp:nvSpPr>
      <dsp:spPr>
        <a:xfrm>
          <a:off x="0" y="4146196"/>
          <a:ext cx="9144000" cy="558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a:t>La Commissione trasmette la proposta di sospensione o la proposta di revoca della sospensione al Parlamento europeo e al Consiglio senza ritardo dopo la sua adozione. Il Parlamento europeo può chiedere alla Commissione di esporre i motivi della sua proposta.</a:t>
          </a:r>
        </a:p>
      </dsp:txBody>
      <dsp:txXfrm>
        <a:off x="27270" y="4173466"/>
        <a:ext cx="9089460" cy="5040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E6739-4368-4939-8982-EBFE5F05BD3D}">
      <dsp:nvSpPr>
        <dsp:cNvPr id="0" name=""/>
        <dsp:cNvSpPr/>
      </dsp:nvSpPr>
      <dsp:spPr>
        <a:xfrm>
          <a:off x="0" y="3241"/>
          <a:ext cx="8645237"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1" i="0" kern="1200" baseline="0"/>
            <a:t>Il dispositivo per la ripresa e la resilienza – il Regolamento</a:t>
          </a:r>
          <a:endParaRPr lang="it-IT" sz="2100" kern="1200"/>
        </a:p>
      </dsp:txBody>
      <dsp:txXfrm>
        <a:off x="24588" y="27829"/>
        <a:ext cx="8596061" cy="45450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D1D8-01F1-4329-965B-467537D42CE9}">
      <dsp:nvSpPr>
        <dsp:cNvPr id="0" name=""/>
        <dsp:cNvSpPr/>
      </dsp:nvSpPr>
      <dsp:spPr>
        <a:xfrm>
          <a:off x="0" y="0"/>
          <a:ext cx="9144000" cy="945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None/>
          </a:pPr>
          <a:r>
            <a:rPr lang="it-IT" sz="1000" b="1" kern="1200" dirty="0"/>
            <a:t>(</a:t>
          </a:r>
          <a:r>
            <a:rPr lang="it-IT" sz="1400" b="1" kern="1200" dirty="0"/>
            <a:t>art.10) </a:t>
          </a:r>
          <a:r>
            <a:rPr lang="it-IT" sz="1400" kern="1200" dirty="0"/>
            <a:t>Entro il 31 dicembre 2024 la Commissione procede a un riesame dell'applicazione del presente articolo. A tal fine la Commissione elabora una relazione che trasmette al Parlamento europeo e al Consiglio, corredata se del caso di una proposta legislativa. </a:t>
          </a:r>
        </a:p>
      </dsp:txBody>
      <dsp:txXfrm>
        <a:off x="46133" y="46133"/>
        <a:ext cx="9051734" cy="852764"/>
      </dsp:txXfrm>
    </dsp:sp>
    <dsp:sp modelId="{1979DF4E-66A0-4F59-B3FA-CE20D15945E0}">
      <dsp:nvSpPr>
        <dsp:cNvPr id="0" name=""/>
        <dsp:cNvSpPr/>
      </dsp:nvSpPr>
      <dsp:spPr>
        <a:xfrm>
          <a:off x="0" y="819508"/>
          <a:ext cx="9144000" cy="864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Qualora subentrino importanti cambiamenti nella situazione socioeconomica dell'Unione, la Commissione può presentare una proposta di riesame dell'applicazione del presente articolo, oppure il Parlamento europeo o il Consiglio, agendo rispettivamente a norma dell'articolo 225 o 241 TFUE, possono richiedere alla Commissione di presentare tale proposta.</a:t>
          </a:r>
        </a:p>
      </dsp:txBody>
      <dsp:txXfrm>
        <a:off x="42202" y="861710"/>
        <a:ext cx="9059596" cy="780098"/>
      </dsp:txXfrm>
    </dsp:sp>
    <dsp:sp modelId="{527DE180-528A-465F-B6A0-191D41C343E5}">
      <dsp:nvSpPr>
        <dsp:cNvPr id="0" name=""/>
        <dsp:cNvSpPr/>
      </dsp:nvSpPr>
      <dsp:spPr>
        <a:xfrm>
          <a:off x="0" y="1720198"/>
          <a:ext cx="9144000" cy="10184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just" defTabSz="488950">
            <a:lnSpc>
              <a:spcPct val="90000"/>
            </a:lnSpc>
            <a:spcBef>
              <a:spcPct val="0"/>
            </a:spcBef>
            <a:spcAft>
              <a:spcPct val="35000"/>
            </a:spcAft>
            <a:buNone/>
          </a:pPr>
          <a:r>
            <a:rPr lang="it-IT" sz="1100" b="1" kern="1200" dirty="0"/>
            <a:t>(art.11) </a:t>
          </a:r>
          <a:r>
            <a:rPr lang="it-IT" sz="1100" kern="1200" dirty="0"/>
            <a:t>Per ciascuno Stato membro è calcolato un contributo finanziario massimo per l'assegnazione dell'importo relativo al sostegno non rimborsabile (</a:t>
          </a:r>
          <a:r>
            <a:rPr lang="it-IT" sz="1100" i="1" kern="1200" dirty="0" err="1"/>
            <a:t>grants</a:t>
          </a:r>
          <a:r>
            <a:rPr lang="it-IT" sz="1100" b="1" kern="1200" dirty="0">
              <a:solidFill>
                <a:schemeClr val="accent4"/>
              </a:solidFill>
            </a:rPr>
            <a:t>) utilizzando la metodologia basata sulla popolazione, l'inverso del prodotto interno lordo (PIL) pro capite e il relativo tasso di disoccupazione di ciascuno Stato membro</a:t>
          </a:r>
          <a:r>
            <a:rPr lang="it-IT" sz="1100" kern="1200" dirty="0"/>
            <a:t>. </a:t>
          </a:r>
          <a:r>
            <a:rPr lang="it-IT" sz="1100" i="1" kern="1200" dirty="0"/>
            <a:t>(Per il 2023, il criterio della disoccupazione viene sostituito, in pari proporzioni, dalla diminuzione percentuale del PIL reale nel 2020 e dalla variazione percentuale aggregata del PIL reale nel periodo 2020-2021, basandosi, in via preliminare, sulle previsioni di autunno 2020 della Commissione, da aggiornare poi entro il 30 giugno 2022 con dati statistici più recenti).</a:t>
          </a:r>
          <a:endParaRPr lang="it-IT" sz="1100" kern="1200" dirty="0"/>
        </a:p>
      </dsp:txBody>
      <dsp:txXfrm>
        <a:off x="49716" y="1769914"/>
        <a:ext cx="9044568" cy="919012"/>
      </dsp:txXfrm>
    </dsp:sp>
    <dsp:sp modelId="{5FCC5BF4-0FC6-4F60-B5BA-BCD0BF4AA64A}">
      <dsp:nvSpPr>
        <dsp:cNvPr id="0" name=""/>
        <dsp:cNvSpPr/>
      </dsp:nvSpPr>
      <dsp:spPr>
        <a:xfrm>
          <a:off x="0" y="2806195"/>
          <a:ext cx="9144000" cy="864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None/>
          </a:pPr>
          <a:r>
            <a:rPr lang="it-IT" sz="1000" b="1" kern="1200" dirty="0">
              <a:solidFill>
                <a:schemeClr val="accent4"/>
              </a:solidFill>
            </a:rPr>
            <a:t>(</a:t>
          </a:r>
          <a:r>
            <a:rPr lang="it-IT" sz="1200" b="1" kern="1200" dirty="0">
              <a:solidFill>
                <a:schemeClr val="accent4"/>
              </a:solidFill>
            </a:rPr>
            <a:t>art. 12</a:t>
          </a:r>
          <a:r>
            <a:rPr lang="it-IT" sz="1200" kern="1200" dirty="0">
              <a:solidFill>
                <a:schemeClr val="accent4"/>
              </a:solidFill>
            </a:rPr>
            <a:t>) </a:t>
          </a:r>
          <a:r>
            <a:rPr lang="it-IT" sz="1200" kern="1200" dirty="0"/>
            <a:t>Per il periodo </a:t>
          </a:r>
          <a:r>
            <a:rPr lang="it-IT" sz="1200" b="1" kern="1200" dirty="0">
              <a:solidFill>
                <a:schemeClr val="accent4"/>
              </a:solidFill>
            </a:rPr>
            <a:t>fino al 31 dicembre 2022 </a:t>
          </a:r>
          <a:r>
            <a:rPr lang="it-IT" sz="1200" kern="1200" dirty="0"/>
            <a:t>la Commissione mette a disposizione per </a:t>
          </a:r>
          <a:r>
            <a:rPr lang="it-IT" sz="1200" b="1" kern="1200" dirty="0">
              <a:solidFill>
                <a:schemeClr val="accent4"/>
              </a:solidFill>
            </a:rPr>
            <a:t>assegnazione il 70 per cento </a:t>
          </a:r>
          <a:r>
            <a:rPr lang="it-IT" sz="1200" kern="1200" dirty="0"/>
            <a:t>dell'importo di </a:t>
          </a:r>
          <a:r>
            <a:rPr lang="it-IT" sz="1200" b="1" kern="1200" dirty="0">
              <a:solidFill>
                <a:schemeClr val="accent4"/>
              </a:solidFill>
            </a:rPr>
            <a:t>312,5 miliardi di euro</a:t>
          </a:r>
          <a:r>
            <a:rPr lang="it-IT" sz="1200" b="1" kern="1200" dirty="0"/>
            <a:t> </a:t>
          </a:r>
          <a:r>
            <a:rPr lang="it-IT" sz="1200" kern="1200" dirty="0"/>
            <a:t>(sussidi/</a:t>
          </a:r>
          <a:r>
            <a:rPr lang="it-IT" sz="1200" i="1" kern="1200" dirty="0" err="1"/>
            <a:t>grants</a:t>
          </a:r>
          <a:r>
            <a:rPr lang="it-IT" sz="1200" kern="1200" dirty="0"/>
            <a:t>). Al fine di attuare i propri Piani per la ripresa e la resilienza (</a:t>
          </a:r>
          <a:r>
            <a:rPr lang="it-IT" sz="1200" i="1" kern="1200" dirty="0"/>
            <a:t>definiti negli articoli successivi</a:t>
          </a:r>
          <a:r>
            <a:rPr lang="it-IT" sz="1200" kern="1200" dirty="0"/>
            <a:t>), ciascuno Stato membro può presentare richieste entro il limite del rispettivo contributo finanziario massimo. </a:t>
          </a:r>
          <a:r>
            <a:rPr lang="it-IT" sz="1200" b="1" kern="1200" dirty="0">
              <a:solidFill>
                <a:schemeClr val="accent4"/>
              </a:solidFill>
            </a:rPr>
            <a:t>Per il periodo compreso tra il 31 dicembre 2022 e il 31 dicembre 2023 il restante 30 per cento.</a:t>
          </a:r>
          <a:endParaRPr lang="it-IT" sz="1200" kern="1200" dirty="0">
            <a:solidFill>
              <a:schemeClr val="accent4"/>
            </a:solidFill>
          </a:endParaRPr>
        </a:p>
      </dsp:txBody>
      <dsp:txXfrm>
        <a:off x="42202" y="2848397"/>
        <a:ext cx="9059596" cy="780098"/>
      </dsp:txXfrm>
    </dsp:sp>
    <dsp:sp modelId="{93AEE795-EAA8-4060-9B12-44D7384B647D}">
      <dsp:nvSpPr>
        <dsp:cNvPr id="0" name=""/>
        <dsp:cNvSpPr/>
      </dsp:nvSpPr>
      <dsp:spPr>
        <a:xfrm>
          <a:off x="0" y="3740092"/>
          <a:ext cx="9144000" cy="9804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just" defTabSz="222250">
            <a:lnSpc>
              <a:spcPct val="90000"/>
            </a:lnSpc>
            <a:spcBef>
              <a:spcPct val="0"/>
            </a:spcBef>
            <a:spcAft>
              <a:spcPct val="35000"/>
            </a:spcAft>
            <a:buNone/>
          </a:pPr>
          <a:r>
            <a:rPr lang="it-IT" sz="500" b="1" kern="1200" dirty="0"/>
            <a:t>(</a:t>
          </a:r>
          <a:r>
            <a:rPr lang="it-IT" sz="1100" b="1" kern="1200" dirty="0"/>
            <a:t>art.13</a:t>
          </a:r>
          <a:r>
            <a:rPr lang="it-IT" sz="1100" kern="1200" dirty="0"/>
            <a:t>) Previa adozione entro il 31 dicembre 2021 da parte del Consiglio della decisione di esecuzione indicata nell’articolo 20, e su richiesta presentata da uno Stato membro unitamente al proprio piano per la ripresa e la resilienza, </a:t>
          </a:r>
          <a:r>
            <a:rPr lang="it-IT" sz="1100" b="1" kern="1200" dirty="0"/>
            <a:t>la Commissione versa un prefinanziamento per un importo fino al 13 per cento del contributo finanziario e, se del caso, fino al 13 per cento del prestito conformemente all'articolo 20</a:t>
          </a:r>
          <a:r>
            <a:rPr lang="it-IT" sz="1100" kern="1200" dirty="0"/>
            <a:t>. La Commissione effettua il pagamento corrispondente entro due mesi dall'adozione, da parte della Commissione, dell'impegno giuridico di cui all'articolo 23. </a:t>
          </a:r>
        </a:p>
      </dsp:txBody>
      <dsp:txXfrm>
        <a:off x="47863" y="3787955"/>
        <a:ext cx="9048274" cy="884757"/>
      </dsp:txXfrm>
    </dsp:sp>
    <dsp:sp modelId="{3E85E912-3EE7-4603-89CB-E863D836497A}">
      <dsp:nvSpPr>
        <dsp:cNvPr id="0" name=""/>
        <dsp:cNvSpPr/>
      </dsp:nvSpPr>
      <dsp:spPr>
        <a:xfrm>
          <a:off x="0" y="4723489"/>
          <a:ext cx="9144000" cy="3938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In caso di prefinanziamento, i contributi finanziari e, laddove applicabile, il prestito da versare, sono adeguati proporzionalmente</a:t>
          </a:r>
          <a:r>
            <a:rPr lang="it-IT" sz="1000" kern="1200" dirty="0"/>
            <a:t>. </a:t>
          </a:r>
        </a:p>
      </dsp:txBody>
      <dsp:txXfrm>
        <a:off x="19225" y="4742714"/>
        <a:ext cx="9105550" cy="355382"/>
      </dsp:txXfrm>
    </dsp:sp>
    <dsp:sp modelId="{90E685E4-5769-48B3-9049-B8B7412E47D0}">
      <dsp:nvSpPr>
        <dsp:cNvPr id="0" name=""/>
        <dsp:cNvSpPr/>
      </dsp:nvSpPr>
      <dsp:spPr>
        <a:xfrm>
          <a:off x="0" y="5116564"/>
          <a:ext cx="9144000" cy="864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Qualora l'importo del prefinanziamento del contributo finanziario superi il 13 per cento del contributo finanziario massimo calcolato in conformità dell'articolo 11, entro il 30 giugno 2022, il pagamento seguente autorizzato in conformità dell'articolo 24 e, se necessario, i pagamenti successivi sono ridotti fino a compensare l'importo eccedente. Se i rimanenti pagamenti sono insufficienti, l'importo eccedente è restituito.</a:t>
          </a:r>
        </a:p>
      </dsp:txBody>
      <dsp:txXfrm>
        <a:off x="42202" y="5158766"/>
        <a:ext cx="9059596" cy="78009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3C2CB-91D0-4827-A3BC-177FD7F80ED4}">
      <dsp:nvSpPr>
        <dsp:cNvPr id="0" name=""/>
        <dsp:cNvSpPr/>
      </dsp:nvSpPr>
      <dsp:spPr>
        <a:xfrm>
          <a:off x="0" y="11115"/>
          <a:ext cx="8722381"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t-IT" sz="2500" b="1" i="0" kern="1200" baseline="0"/>
            <a:t>Il dispositivo per la ripresa e la resilienza – Il Regolamento</a:t>
          </a:r>
          <a:endParaRPr lang="it-IT" sz="2500" kern="1200"/>
        </a:p>
      </dsp:txBody>
      <dsp:txXfrm>
        <a:off x="29271" y="40386"/>
        <a:ext cx="8663839" cy="541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50B67-E796-4150-BB8E-FC5AE855A1F3}">
      <dsp:nvSpPr>
        <dsp:cNvPr id="0" name=""/>
        <dsp:cNvSpPr/>
      </dsp:nvSpPr>
      <dsp:spPr>
        <a:xfrm>
          <a:off x="0" y="44687"/>
          <a:ext cx="10515600" cy="7148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kern="1200" dirty="0"/>
            <a:t>L’accordo raggiunto il 21 luglio 2020 tra i leader dell'UE consiste in un pacchetto articolato di risorse finanziarie inizialmente pari a 1.824,3 miliardi di euro (di cui 1.074,3 dal Quadro finanziario pluriennale (QFP) e 750 dallo strumento Next Generation EU), incrementate dopo l’accordo del 10 novembre a </a:t>
          </a:r>
          <a:r>
            <a:rPr lang="it-IT" sz="1300" b="1" kern="1200" dirty="0">
              <a:solidFill>
                <a:schemeClr val="accent4"/>
              </a:solidFill>
            </a:rPr>
            <a:t>1.835,3 miliardi di euro a prezzi 2018 (di cui 1.085,3 provenienti dal QFP)</a:t>
          </a:r>
          <a:r>
            <a:rPr lang="it-IT" sz="1300" kern="1200" dirty="0">
              <a:solidFill>
                <a:schemeClr val="accent4"/>
              </a:solidFill>
            </a:rPr>
            <a:t>.</a:t>
          </a:r>
        </a:p>
      </dsp:txBody>
      <dsp:txXfrm>
        <a:off x="34897" y="79584"/>
        <a:ext cx="10445806" cy="645076"/>
      </dsp:txXfrm>
    </dsp:sp>
    <dsp:sp modelId="{B87E353D-B559-4865-B99B-3D3FA3F78F01}">
      <dsp:nvSpPr>
        <dsp:cNvPr id="0" name=""/>
        <dsp:cNvSpPr/>
      </dsp:nvSpPr>
      <dsp:spPr>
        <a:xfrm>
          <a:off x="0" y="796997"/>
          <a:ext cx="10515600" cy="7148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Il </a:t>
          </a:r>
          <a:r>
            <a:rPr lang="it-IT" sz="1300" b="1" i="1" kern="1200" dirty="0">
              <a:solidFill>
                <a:schemeClr val="accent4"/>
              </a:solidFill>
            </a:rPr>
            <a:t>Next Generation EU</a:t>
          </a:r>
          <a:r>
            <a:rPr lang="it-IT" sz="1300" kern="1200" dirty="0">
              <a:solidFill>
                <a:schemeClr val="accent4"/>
              </a:solidFill>
            </a:rPr>
            <a:t> </a:t>
          </a:r>
          <a:r>
            <a:rPr lang="it-IT" sz="1300" kern="1200" dirty="0"/>
            <a:t>(NGEU) è articolato in sette distinti programmi:</a:t>
          </a:r>
        </a:p>
      </dsp:txBody>
      <dsp:txXfrm>
        <a:off x="34897" y="831894"/>
        <a:ext cx="10445806" cy="645076"/>
      </dsp:txXfrm>
    </dsp:sp>
    <dsp:sp modelId="{35AEFB14-D8FB-40E9-89A3-8A8DB2AB9747}">
      <dsp:nvSpPr>
        <dsp:cNvPr id="0" name=""/>
        <dsp:cNvSpPr/>
      </dsp:nvSpPr>
      <dsp:spPr>
        <a:xfrm>
          <a:off x="0" y="1511867"/>
          <a:ext cx="10515600"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it-IT" sz="1600" i="1" kern="1200" dirty="0"/>
            <a:t>Recovery and </a:t>
          </a:r>
          <a:r>
            <a:rPr lang="it-IT" sz="1600" i="1" kern="1200" dirty="0" err="1"/>
            <a:t>resilience</a:t>
          </a:r>
          <a:r>
            <a:rPr lang="it-IT" sz="1600" i="1" kern="1200" dirty="0"/>
            <a:t> facility (RRF) Dispositivo per la ripresa e la resilienza</a:t>
          </a:r>
          <a:r>
            <a:rPr lang="it-IT" sz="1600" kern="1200" dirty="0"/>
            <a:t>: 672,5 miliardi di euro di cui 360 miliardi sotto forma di prestiti (</a:t>
          </a:r>
          <a:r>
            <a:rPr lang="it-IT" sz="1600" i="1" kern="1200" dirty="0" err="1"/>
            <a:t>loans</a:t>
          </a:r>
          <a:r>
            <a:rPr lang="it-IT" sz="1600" kern="1200" dirty="0"/>
            <a:t>) e 312,5 in sovvenzioni (</a:t>
          </a:r>
          <a:r>
            <a:rPr lang="it-IT" sz="1600" i="1" kern="1200" dirty="0" err="1"/>
            <a:t>grants</a:t>
          </a:r>
          <a:r>
            <a:rPr lang="it-IT" sz="1600" kern="1200" dirty="0"/>
            <a:t>);</a:t>
          </a:r>
        </a:p>
        <a:p>
          <a:pPr marL="171450" lvl="1" indent="-171450" algn="l" defTabSz="711200">
            <a:lnSpc>
              <a:spcPct val="90000"/>
            </a:lnSpc>
            <a:spcBef>
              <a:spcPct val="0"/>
            </a:spcBef>
            <a:spcAft>
              <a:spcPct val="20000"/>
            </a:spcAft>
            <a:buChar char="•"/>
          </a:pPr>
          <a:r>
            <a:rPr lang="en-US" sz="1600" i="1" kern="1200" dirty="0"/>
            <a:t>Recovery assistance for cohesion and the territories of Europe (</a:t>
          </a:r>
          <a:r>
            <a:rPr lang="it-IT" sz="1600" i="1" kern="1200" dirty="0"/>
            <a:t>REACT-EU)</a:t>
          </a:r>
          <a:r>
            <a:rPr lang="it-IT" sz="1600" kern="1200" dirty="0"/>
            <a:t>: 47,5 miliardi di euro; </a:t>
          </a:r>
        </a:p>
        <a:p>
          <a:pPr marL="171450" lvl="1" indent="-171450" algn="l" defTabSz="711200">
            <a:lnSpc>
              <a:spcPct val="90000"/>
            </a:lnSpc>
            <a:spcBef>
              <a:spcPct val="0"/>
            </a:spcBef>
            <a:spcAft>
              <a:spcPct val="20000"/>
            </a:spcAft>
            <a:buChar char="•"/>
          </a:pPr>
          <a:r>
            <a:rPr lang="it-IT" sz="1600" i="1" kern="1200" dirty="0"/>
            <a:t>Horizon Europe</a:t>
          </a:r>
          <a:r>
            <a:rPr lang="it-IT" sz="1600" kern="1200" dirty="0"/>
            <a:t>: 5 miliardi di euro;</a:t>
          </a:r>
        </a:p>
        <a:p>
          <a:pPr marL="171450" lvl="1" indent="-171450" algn="l" defTabSz="711200">
            <a:lnSpc>
              <a:spcPct val="90000"/>
            </a:lnSpc>
            <a:spcBef>
              <a:spcPct val="0"/>
            </a:spcBef>
            <a:spcAft>
              <a:spcPct val="20000"/>
            </a:spcAft>
            <a:buChar char="•"/>
          </a:pPr>
          <a:r>
            <a:rPr lang="it-IT" sz="1600" i="1" kern="1200" dirty="0" err="1"/>
            <a:t>InvestEU</a:t>
          </a:r>
          <a:r>
            <a:rPr lang="it-IT" sz="1600" kern="1200" dirty="0"/>
            <a:t>: 5,6 miliardi di euro; </a:t>
          </a:r>
        </a:p>
        <a:p>
          <a:pPr marL="171450" lvl="1" indent="-171450" algn="l" defTabSz="711200">
            <a:lnSpc>
              <a:spcPct val="90000"/>
            </a:lnSpc>
            <a:spcBef>
              <a:spcPct val="0"/>
            </a:spcBef>
            <a:spcAft>
              <a:spcPct val="20000"/>
            </a:spcAft>
            <a:buChar char="•"/>
          </a:pPr>
          <a:r>
            <a:rPr lang="it-IT" sz="1600" i="1" kern="1200" dirty="0"/>
            <a:t>Fondo agricolo per lo sviluppo rurale</a:t>
          </a:r>
          <a:r>
            <a:rPr lang="it-IT" sz="1600" kern="1200" dirty="0"/>
            <a:t>: 7,5 miliardi di euro;</a:t>
          </a:r>
        </a:p>
        <a:p>
          <a:pPr marL="171450" lvl="1" indent="-171450" algn="l" defTabSz="711200">
            <a:lnSpc>
              <a:spcPct val="90000"/>
            </a:lnSpc>
            <a:spcBef>
              <a:spcPct val="0"/>
            </a:spcBef>
            <a:spcAft>
              <a:spcPct val="20000"/>
            </a:spcAft>
            <a:buChar char="•"/>
          </a:pPr>
          <a:r>
            <a:rPr lang="it-IT" sz="1600" i="1" kern="1200" dirty="0"/>
            <a:t>Just </a:t>
          </a:r>
          <a:r>
            <a:rPr lang="it-IT" sz="1600" i="1" kern="1200" dirty="0" err="1"/>
            <a:t>transition</a:t>
          </a:r>
          <a:r>
            <a:rPr lang="it-IT" sz="1600" i="1" kern="1200" dirty="0"/>
            <a:t> Fund </a:t>
          </a:r>
          <a:r>
            <a:rPr lang="it-IT" sz="1600" kern="1200" dirty="0"/>
            <a:t>(JTF): 10 miliardi di euro;</a:t>
          </a:r>
        </a:p>
        <a:p>
          <a:pPr marL="171450" lvl="1" indent="-171450" algn="l" defTabSz="711200">
            <a:lnSpc>
              <a:spcPct val="90000"/>
            </a:lnSpc>
            <a:spcBef>
              <a:spcPct val="0"/>
            </a:spcBef>
            <a:spcAft>
              <a:spcPct val="20000"/>
            </a:spcAft>
            <a:buChar char="•"/>
          </a:pPr>
          <a:r>
            <a:rPr lang="it-IT" sz="1600" i="1" kern="1200" dirty="0" err="1"/>
            <a:t>RescEU</a:t>
          </a:r>
          <a:r>
            <a:rPr lang="it-IT" sz="1600" kern="1200" dirty="0"/>
            <a:t>: 1,9 miliardi di euro.</a:t>
          </a:r>
        </a:p>
      </dsp:txBody>
      <dsp:txXfrm>
        <a:off x="0" y="1511867"/>
        <a:ext cx="10515600" cy="2152800"/>
      </dsp:txXfrm>
    </dsp:sp>
    <dsp:sp modelId="{5B7C4321-9D4A-4070-B477-026351F14728}">
      <dsp:nvSpPr>
        <dsp:cNvPr id="0" name=""/>
        <dsp:cNvSpPr/>
      </dsp:nvSpPr>
      <dsp:spPr>
        <a:xfrm>
          <a:off x="0" y="3664667"/>
          <a:ext cx="10515600" cy="7148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Il NGEU </a:t>
          </a:r>
          <a:r>
            <a:rPr lang="it-IT" sz="1300" b="1" kern="1200" dirty="0">
              <a:solidFill>
                <a:schemeClr val="accent4"/>
              </a:solidFill>
            </a:rPr>
            <a:t>viene finanziato mediante prestiti sui mercati di capitali</a:t>
          </a:r>
          <a:r>
            <a:rPr lang="it-IT" sz="1300" kern="1200" dirty="0"/>
            <a:t>, contratti dalla Commissione europea, per conto dell’Unione europea, fino alla totale copertura dell’importo di 750 miliardi di euro (a prezzi 2018). L’assunzione dei prestiti potrà durare fino 31 dicembre 2026 mentre il rimborso dei prestiti inizierà a partire dal 1° gennaio 2027 con termine fissato al 31 dicembre 2058.</a:t>
          </a:r>
        </a:p>
      </dsp:txBody>
      <dsp:txXfrm>
        <a:off x="34897" y="3699564"/>
        <a:ext cx="10445806" cy="645076"/>
      </dsp:txXfrm>
    </dsp:sp>
    <dsp:sp modelId="{3D08F9A6-258E-4E9F-8572-7FD31E34FAA0}">
      <dsp:nvSpPr>
        <dsp:cNvPr id="0" name=""/>
        <dsp:cNvSpPr/>
      </dsp:nvSpPr>
      <dsp:spPr>
        <a:xfrm>
          <a:off x="0" y="4416977"/>
          <a:ext cx="10515600" cy="7148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La Commissione si è impegnata ad emettere </a:t>
          </a:r>
          <a:r>
            <a:rPr lang="it-IT" sz="1300" b="1" kern="1200" dirty="0"/>
            <a:t>il 30 per cento del totale delle obbligazioni </a:t>
          </a:r>
          <a:r>
            <a:rPr lang="it-IT" sz="1300" kern="1200" dirty="0"/>
            <a:t>nell'ambito di Next Generation EU sotto forma di </a:t>
          </a:r>
          <a:r>
            <a:rPr lang="it-IT" sz="1300" b="1" kern="1200" dirty="0">
              <a:solidFill>
                <a:schemeClr val="accent4"/>
              </a:solidFill>
            </a:rPr>
            <a:t>obbligazioni verdi (green bonds). </a:t>
          </a:r>
          <a:endParaRPr lang="it-IT" sz="1300" kern="1200" dirty="0">
            <a:solidFill>
              <a:schemeClr val="accent4"/>
            </a:solidFill>
          </a:endParaRPr>
        </a:p>
      </dsp:txBody>
      <dsp:txXfrm>
        <a:off x="34897" y="4451874"/>
        <a:ext cx="10445806" cy="64507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61F5A-6417-48D3-8FB0-9E5101E5D500}">
      <dsp:nvSpPr>
        <dsp:cNvPr id="0" name=""/>
        <dsp:cNvSpPr/>
      </dsp:nvSpPr>
      <dsp:spPr>
        <a:xfrm>
          <a:off x="0" y="0"/>
          <a:ext cx="9550167" cy="26983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it-IT" sz="1800" b="1" kern="1200" dirty="0"/>
            <a:t>(art.14) </a:t>
          </a:r>
          <a:r>
            <a:rPr lang="it-IT" sz="1800" b="1" kern="1200" dirty="0">
              <a:solidFill>
                <a:schemeClr val="accent4"/>
              </a:solidFill>
            </a:rPr>
            <a:t>Fino al 31 dicembre 2023, gli Stati membri, su richiesta inoltrata entro il 31 agosto 2023, potranno beneficiare di un contributo finanziario sotto forma di prestito </a:t>
          </a:r>
          <a:r>
            <a:rPr lang="it-IT" sz="1800" kern="1200" dirty="0"/>
            <a:t>che mirerà a finanziare ulteriori riforme e investimenti. La richiesta può essere avanzata sia contestualmente alla presentazione del Piano per la ripresa e la resilienza oppure in un secondo momento ma accompagnata da un Piano rivisto</a:t>
          </a:r>
          <a:r>
            <a:rPr lang="it-IT" sz="1800" kern="1200" dirty="0">
              <a:solidFill>
                <a:schemeClr val="accent4"/>
              </a:solidFill>
            </a:rPr>
            <a:t>. </a:t>
          </a:r>
          <a:r>
            <a:rPr lang="it-IT" sz="1800" b="1" kern="1200" dirty="0">
              <a:solidFill>
                <a:schemeClr val="accent4"/>
              </a:solidFill>
            </a:rPr>
            <a:t>L’importo massimo del prestito per Stato membro non potrà superare il 6,8% del suo RNL 2019 a prezzi correnti</a:t>
          </a:r>
          <a:r>
            <a:rPr lang="it-IT" sz="1800" kern="1200" dirty="0"/>
            <a:t>, tuttavia in circostanze eccezionali e compatibilmente con le risorse disponibili sarà possibile incrementare l’importo massimo.</a:t>
          </a:r>
        </a:p>
      </dsp:txBody>
      <dsp:txXfrm>
        <a:off x="131721" y="131721"/>
        <a:ext cx="9286725" cy="2434870"/>
      </dsp:txXfrm>
    </dsp:sp>
    <dsp:sp modelId="{78EF6AD4-755A-425E-9251-92E312C03A76}">
      <dsp:nvSpPr>
        <dsp:cNvPr id="0" name=""/>
        <dsp:cNvSpPr/>
      </dsp:nvSpPr>
      <dsp:spPr>
        <a:xfrm>
          <a:off x="0" y="2689041"/>
          <a:ext cx="9550167" cy="26983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it-IT" sz="1800" b="1" kern="1200" dirty="0"/>
            <a:t>(art.15) </a:t>
          </a:r>
          <a:r>
            <a:rPr lang="it-IT" sz="1800" b="0" kern="1200" dirty="0">
              <a:solidFill>
                <a:schemeClr val="accent4"/>
              </a:solidFill>
            </a:rPr>
            <a:t>L’accordo di prestito sarà sottoscritto dalla Commissione se, a seguito di una sua valutazione, </a:t>
          </a:r>
          <a:r>
            <a:rPr lang="it-IT" sz="1800" b="1" kern="1200" dirty="0">
              <a:solidFill>
                <a:schemeClr val="accent4"/>
              </a:solidFill>
            </a:rPr>
            <a:t>la motivazione della richiesta e l’importo del prestito saranno ritenuti ragionevoli e plausibili in relazione alle riforme e agli investimenti supplementari nonché siano rispettati i criteri</a:t>
          </a:r>
          <a:r>
            <a:rPr lang="it-IT" sz="1800" kern="1200" dirty="0"/>
            <a:t> </a:t>
          </a:r>
          <a:r>
            <a:rPr lang="it-IT" sz="1800" kern="1200" dirty="0">
              <a:solidFill>
                <a:schemeClr val="accent4"/>
              </a:solidFill>
            </a:rPr>
            <a:t>di </a:t>
          </a:r>
          <a:r>
            <a:rPr lang="it-IT" sz="1800" b="1" kern="1200" dirty="0">
              <a:solidFill>
                <a:schemeClr val="accent4"/>
              </a:solidFill>
            </a:rPr>
            <a:t>pertinenza, efficacia, efficienza e coerenza </a:t>
          </a:r>
          <a:r>
            <a:rPr lang="it-IT" sz="1800" b="0" kern="1200" dirty="0">
              <a:solidFill>
                <a:schemeClr val="bg1"/>
              </a:solidFill>
            </a:rPr>
            <a:t>(</a:t>
          </a:r>
          <a:r>
            <a:rPr lang="it-IT" sz="1800" b="0" kern="1200" dirty="0"/>
            <a:t>elencati nel terzo paragrafo dell’articolo 19) </a:t>
          </a:r>
          <a:r>
            <a:rPr lang="it-IT" sz="1800" b="1" kern="1200" dirty="0">
              <a:solidFill>
                <a:schemeClr val="accent4"/>
              </a:solidFill>
            </a:rPr>
            <a:t>e se</a:t>
          </a:r>
          <a:r>
            <a:rPr lang="it-IT" sz="1800" b="1" i="0" kern="1200" baseline="0" dirty="0">
              <a:solidFill>
                <a:schemeClr val="accent4"/>
              </a:solidFill>
            </a:rPr>
            <a:t> il piano è in grado di affrontare efficacemente le sfide individuate nel semestre europeo, se contribuisce al rafforzamento del potenziale di crescita, della resilienza economica e sociale dello Stato membro e della coesione economica, sociale e territoriale; se il piano prevede misure pertinenti per le transizioni verde e digitale e se la stima dei costi fornita dallo Stato membro sia ragionevole nonché commisurata all'impatto previsto sull'economia.</a:t>
          </a:r>
          <a:endParaRPr lang="it-IT" sz="1800" b="1" kern="1200" dirty="0">
            <a:solidFill>
              <a:schemeClr val="accent4"/>
            </a:solidFill>
          </a:endParaRPr>
        </a:p>
      </dsp:txBody>
      <dsp:txXfrm>
        <a:off x="131721" y="2820762"/>
        <a:ext cx="9286725" cy="243487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EDAD8-26FB-4154-9733-E3B86258A164}">
      <dsp:nvSpPr>
        <dsp:cNvPr id="0" name=""/>
        <dsp:cNvSpPr/>
      </dsp:nvSpPr>
      <dsp:spPr>
        <a:xfrm>
          <a:off x="0" y="0"/>
          <a:ext cx="9108134"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i="0" kern="1200" baseline="0"/>
            <a:t>Il dispositivo per la ripresa e la resilienza – Il Regolamento</a:t>
          </a:r>
          <a:endParaRPr lang="it-IT" sz="2500" kern="1200"/>
        </a:p>
      </dsp:txBody>
      <dsp:txXfrm>
        <a:off x="29271" y="29271"/>
        <a:ext cx="9049592" cy="54108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CA408-73D3-4547-B173-C378D462B9AD}">
      <dsp:nvSpPr>
        <dsp:cNvPr id="0" name=""/>
        <dsp:cNvSpPr/>
      </dsp:nvSpPr>
      <dsp:spPr>
        <a:xfrm>
          <a:off x="0" y="0"/>
          <a:ext cx="9550167" cy="1133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dirty="0"/>
            <a:t>(art.16) </a:t>
          </a:r>
          <a:r>
            <a:rPr lang="it-IT" sz="1600" b="1" kern="1200" dirty="0">
              <a:solidFill>
                <a:schemeClr val="accent2"/>
              </a:solidFill>
            </a:rPr>
            <a:t>Entro il 31 luglio 2022 </a:t>
          </a:r>
          <a:r>
            <a:rPr lang="it-IT" sz="1600" kern="1200" dirty="0"/>
            <a:t>la Commissione presenta al Parlamento europeo e al Consiglio una relazione di riesame sull'attuazione del dispositivo che deve presentare: </a:t>
          </a:r>
        </a:p>
      </dsp:txBody>
      <dsp:txXfrm>
        <a:off x="55344" y="55344"/>
        <a:ext cx="9439479" cy="1023042"/>
      </dsp:txXfrm>
    </dsp:sp>
    <dsp:sp modelId="{FF4AFC0E-2919-4BC6-8C89-7A5466D577CF}">
      <dsp:nvSpPr>
        <dsp:cNvPr id="0" name=""/>
        <dsp:cNvSpPr/>
      </dsp:nvSpPr>
      <dsp:spPr>
        <a:xfrm>
          <a:off x="0" y="1287118"/>
          <a:ext cx="9550167"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218"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it-IT" sz="1200" kern="1200" dirty="0"/>
            <a:t>La valutazione della misura in cui l'attuazione dei piani per la ripresa e la resilienza è in linea con l'ambito di applicazione e contribuisce all'obiettivo generale del presente regolamento in linea con i sei pilastri di cui all'articolo 3 compreso il modo in cui i piani per la ripresa e la resilienza affrontano le disuguaglianze tra donne e uomini; </a:t>
          </a:r>
        </a:p>
        <a:p>
          <a:pPr marL="114300" lvl="1" indent="-114300" algn="just" defTabSz="533400">
            <a:lnSpc>
              <a:spcPct val="90000"/>
            </a:lnSpc>
            <a:spcBef>
              <a:spcPct val="0"/>
            </a:spcBef>
            <a:spcAft>
              <a:spcPct val="20000"/>
            </a:spcAft>
            <a:buChar char="•"/>
          </a:pPr>
          <a:r>
            <a:rPr lang="it-IT" sz="1200" kern="1200" dirty="0"/>
            <a:t>La valutazione quantitativa del contributo dei piani per la ripresa e la resilienza al raggiungimento dell’obiettivo climatico (37%), di quello digitale (20%), dei sei pilastri (art. 3) nonché lo stato di attuazione dei piani per la ripresa e la resilienza e le osservazioni e gli orientamenti destinati agli Stati membri prima dell'aggiornamento dei rispettivi piani per la ripresa e la resilienza.</a:t>
          </a:r>
        </a:p>
      </dsp:txBody>
      <dsp:txXfrm>
        <a:off x="0" y="1287118"/>
        <a:ext cx="9550167" cy="1092960"/>
      </dsp:txXfrm>
    </dsp:sp>
    <dsp:sp modelId="{EBBD944A-9363-49E0-BC9F-FD5E3692D838}">
      <dsp:nvSpPr>
        <dsp:cNvPr id="0" name=""/>
        <dsp:cNvSpPr/>
      </dsp:nvSpPr>
      <dsp:spPr>
        <a:xfrm>
          <a:off x="0" y="2656912"/>
          <a:ext cx="9550167" cy="1133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dirty="0"/>
            <a:t>La Commissione tiene conto del </a:t>
          </a:r>
          <a:r>
            <a:rPr lang="it-IT" sz="1600" b="1" kern="1200" dirty="0">
              <a:solidFill>
                <a:schemeClr val="accent2"/>
              </a:solidFill>
            </a:rPr>
            <a:t>quadro di valutazione </a:t>
          </a:r>
          <a:r>
            <a:rPr lang="it-IT" sz="1600" kern="1200" dirty="0"/>
            <a:t>definito nell'articolo 30, delle relazioni sullo stato dei progressi compiuti che lo SM deve presentare due volte l’anno (art. 27) e di ogni altra informazione pertinente sul conseguimento dei traguardi e degli obiettivi dei piani per la ripresa e la resilienza, quali disponibili in base alle procedure di pagamento, sospensione e risoluzione indicate nell’articolo 24 del regolamento. </a:t>
          </a:r>
        </a:p>
      </dsp:txBody>
      <dsp:txXfrm>
        <a:off x="55344" y="2712256"/>
        <a:ext cx="9439479" cy="1023042"/>
      </dsp:txXfrm>
    </dsp:sp>
    <dsp:sp modelId="{67D3163A-B387-4E24-BB5D-BE0E9219449F}">
      <dsp:nvSpPr>
        <dsp:cNvPr id="0" name=""/>
        <dsp:cNvSpPr/>
      </dsp:nvSpPr>
      <dsp:spPr>
        <a:xfrm>
          <a:off x="0" y="3836722"/>
          <a:ext cx="9550167" cy="1133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it-IT" sz="1600" kern="1200" dirty="0"/>
            <a:t>La commissione competente del Parlamento europeo può invitare la Commissione a presentare i principali risultati della relazione di riesame nel contesto del dialogo tra le istituzioni dell’Unione previsto dall’articolo 26 del regolamento.</a:t>
          </a:r>
        </a:p>
      </dsp:txBody>
      <dsp:txXfrm>
        <a:off x="55344" y="3892066"/>
        <a:ext cx="9439479" cy="102304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E54A4-8F09-467F-829D-7FCF5B320C53}">
      <dsp:nvSpPr>
        <dsp:cNvPr id="0" name=""/>
        <dsp:cNvSpPr/>
      </dsp:nvSpPr>
      <dsp:spPr>
        <a:xfrm>
          <a:off x="0" y="143372"/>
          <a:ext cx="891168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b="1" i="0" kern="1200" baseline="0"/>
            <a:t>Il dispositivo per la ripresa e la resilienza – </a:t>
          </a:r>
          <a:r>
            <a:rPr lang="it-IT" sz="2800" b="1" kern="1200"/>
            <a:t>Il </a:t>
          </a:r>
          <a:r>
            <a:rPr lang="it-IT" sz="2800" b="1" i="0" kern="1200" baseline="0"/>
            <a:t>Regolamento </a:t>
          </a:r>
          <a:endParaRPr lang="it-IT" sz="2800" kern="1200"/>
        </a:p>
      </dsp:txBody>
      <dsp:txXfrm>
        <a:off x="32784" y="176156"/>
        <a:ext cx="8846119" cy="60601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5E5F-27DC-4006-B280-A8887268DD7C}">
      <dsp:nvSpPr>
        <dsp:cNvPr id="0" name=""/>
        <dsp:cNvSpPr/>
      </dsp:nvSpPr>
      <dsp:spPr>
        <a:xfrm>
          <a:off x="0" y="93045"/>
          <a:ext cx="9293630" cy="198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it-IT" sz="1700" b="1" i="0" kern="1200" baseline="0" dirty="0"/>
            <a:t>(art.17</a:t>
          </a:r>
          <a:r>
            <a:rPr lang="it-IT" sz="1700" i="0" kern="1200" baseline="0" dirty="0"/>
            <a:t>) </a:t>
          </a:r>
          <a:r>
            <a:rPr lang="it-IT" sz="1700" b="1" i="0" kern="1200" baseline="0" dirty="0">
              <a:solidFill>
                <a:schemeClr val="accent4"/>
              </a:solidFill>
            </a:rPr>
            <a:t>Gli Stati membri devono elaborare Piani nazionali di ripresa e resilienza che definiscano il programma di riforme e investimenti per gli anni successivi</a:t>
          </a:r>
          <a:r>
            <a:rPr lang="it-IT" sz="1700" i="0" kern="1200" baseline="0" dirty="0">
              <a:solidFill>
                <a:schemeClr val="accent4"/>
              </a:solidFill>
            </a:rPr>
            <a:t>. </a:t>
          </a:r>
          <a:r>
            <a:rPr lang="it-IT" sz="1700" i="0" kern="1200" baseline="0" dirty="0"/>
            <a:t>Tali piani devono comprendere misure per l'attuazione di riforme e di progetti di investimenti pubblici mediante un pacchetto coerente. </a:t>
          </a:r>
          <a:r>
            <a:rPr lang="it-IT" sz="1700" b="1" i="0" kern="1200" baseline="0" dirty="0">
              <a:solidFill>
                <a:schemeClr val="accent4"/>
              </a:solidFill>
            </a:rPr>
            <a:t>I piani devono essere coerenti con le pertinenti sfide e priorità individuate nel contesto del semestre europeo, i programmi nazionali di riforma, i piani nazionali per l'energia e il clima, i piani territoriali per una transizione giusta, i piani di attuazione della garanzia giovani nonché gli accordi di partenariato e i programmi operativi adottati nell'ambito dei fondi dell'Unione.</a:t>
          </a:r>
          <a:endParaRPr lang="it-IT" sz="1700" b="1" kern="1200" dirty="0">
            <a:solidFill>
              <a:schemeClr val="accent4"/>
            </a:solidFill>
          </a:endParaRPr>
        </a:p>
      </dsp:txBody>
      <dsp:txXfrm>
        <a:off x="97095" y="190140"/>
        <a:ext cx="9099440" cy="1794809"/>
      </dsp:txXfrm>
    </dsp:sp>
    <dsp:sp modelId="{F26A4B04-1224-425D-9186-6356D9C84CA5}">
      <dsp:nvSpPr>
        <dsp:cNvPr id="0" name=""/>
        <dsp:cNvSpPr/>
      </dsp:nvSpPr>
      <dsp:spPr>
        <a:xfrm>
          <a:off x="0" y="2131005"/>
          <a:ext cx="9293630" cy="198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i="0" kern="1200" baseline="0" dirty="0"/>
            <a:t>Essi devono rispettare i principi orizzontali citati nell’articolo </a:t>
          </a:r>
          <a:r>
            <a:rPr lang="it-IT" sz="1700" kern="1200" dirty="0"/>
            <a:t>5 ed </a:t>
          </a:r>
          <a:r>
            <a:rPr lang="it-IT" sz="1700" b="1" i="0" kern="1200" baseline="0" dirty="0">
              <a:solidFill>
                <a:schemeClr val="accent4"/>
              </a:solidFill>
            </a:rPr>
            <a:t>includere misure volte ad affrontare le sfide cui sono confrontati gli Stati membri per quanto riguarda le transizioni verde e digitale, favorendo pertanto un percorso di ripresa sostenibile.</a:t>
          </a:r>
          <a:r>
            <a:rPr lang="it-IT" sz="1700" i="0" kern="1200" baseline="0" dirty="0"/>
            <a:t> Le misure avviate a decorrere dal 1° febbraio 2020 sono ammissibili se soddisfano i requisiti descritti nel regolamento.</a:t>
          </a:r>
          <a:endParaRPr lang="it-IT" sz="1700" kern="1200" dirty="0"/>
        </a:p>
      </dsp:txBody>
      <dsp:txXfrm>
        <a:off x="97095" y="2228100"/>
        <a:ext cx="9099440" cy="179480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CEE77-F1CF-4084-9F8C-99B757E3B913}">
      <dsp:nvSpPr>
        <dsp:cNvPr id="0" name=""/>
        <dsp:cNvSpPr/>
      </dsp:nvSpPr>
      <dsp:spPr>
        <a:xfrm>
          <a:off x="0" y="138588"/>
          <a:ext cx="8573549"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b="1" i="0" kern="1200" baseline="0"/>
            <a:t>Il dispositivo per la ripresa e la resilienza – il Regolamento </a:t>
          </a:r>
          <a:endParaRPr lang="it-IT" sz="2700" kern="1200"/>
        </a:p>
      </dsp:txBody>
      <dsp:txXfrm>
        <a:off x="31613" y="170201"/>
        <a:ext cx="8510323" cy="58436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3CE69-B276-4C23-B1EF-571BA379CC46}">
      <dsp:nvSpPr>
        <dsp:cNvPr id="0" name=""/>
        <dsp:cNvSpPr/>
      </dsp:nvSpPr>
      <dsp:spPr>
        <a:xfrm>
          <a:off x="0" y="90942"/>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b="1" i="0" kern="1200" baseline="0" dirty="0"/>
            <a:t>(art.18) </a:t>
          </a:r>
          <a:r>
            <a:rPr lang="it-IT" sz="1000" b="1" i="0" kern="1200" baseline="0" dirty="0">
              <a:solidFill>
                <a:schemeClr val="accent4"/>
              </a:solidFill>
            </a:rPr>
            <a:t>Lo Stato membro </a:t>
          </a:r>
          <a:r>
            <a:rPr lang="it-IT" sz="1000" b="0" i="0" kern="1200" baseline="0" dirty="0"/>
            <a:t>che desidera ricevere sostegno a titolo del dispositivo </a:t>
          </a:r>
          <a:r>
            <a:rPr lang="it-IT" sz="1000" b="1" i="0" kern="1200" baseline="0" dirty="0"/>
            <a:t>presenta alla Commissione </a:t>
          </a:r>
          <a:r>
            <a:rPr lang="it-IT" sz="1000" b="1" i="0" kern="1200" baseline="0" dirty="0">
              <a:solidFill>
                <a:schemeClr val="accent4"/>
              </a:solidFill>
            </a:rPr>
            <a:t>entro il 30 aprile un Piano per la ripresa e la resilienza</a:t>
          </a:r>
          <a:r>
            <a:rPr lang="it-IT" sz="1000" b="0" i="0" kern="1200" baseline="0" dirty="0">
              <a:solidFill>
                <a:schemeClr val="accent4"/>
              </a:solidFill>
            </a:rPr>
            <a:t> </a:t>
          </a:r>
          <a:r>
            <a:rPr lang="it-IT" sz="1000" b="0" i="0" kern="1200" baseline="0" dirty="0"/>
            <a:t>che costituisce un allegato del suo Programma nazionale di riforma (PNR). Lo Stato membro </a:t>
          </a:r>
          <a:r>
            <a:rPr lang="it-IT" sz="1000" b="1" i="0" kern="1200" baseline="0" dirty="0"/>
            <a:t>può presentare un progetto di piano a decorrere dal 15 ottobre </a:t>
          </a:r>
          <a:r>
            <a:rPr lang="it-IT" sz="1000" b="0" i="0" kern="1200" baseline="0" dirty="0"/>
            <a:t>dell’anno precedente. </a:t>
          </a:r>
          <a:endParaRPr lang="it-IT" sz="1000" kern="1200" dirty="0"/>
        </a:p>
      </dsp:txBody>
      <dsp:txXfrm>
        <a:off x="26844" y="117786"/>
        <a:ext cx="8135560" cy="496212"/>
      </dsp:txXfrm>
    </dsp:sp>
    <dsp:sp modelId="{B748C946-6B4F-474F-869D-EAC15AED3B70}">
      <dsp:nvSpPr>
        <dsp:cNvPr id="0" name=""/>
        <dsp:cNvSpPr/>
      </dsp:nvSpPr>
      <dsp:spPr>
        <a:xfrm>
          <a:off x="0" y="669642"/>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i="0" kern="1200" baseline="0" dirty="0">
              <a:solidFill>
                <a:schemeClr val="accent4"/>
              </a:solidFill>
            </a:rPr>
            <a:t>Il Piano deve presentare in particolare i seguenti elementi di spiegazione</a:t>
          </a:r>
          <a:r>
            <a:rPr lang="it-IT" sz="1000" b="0" i="0" kern="1200" baseline="0" dirty="0">
              <a:solidFill>
                <a:schemeClr val="accent4"/>
              </a:solidFill>
            </a:rPr>
            <a:t>:</a:t>
          </a:r>
          <a:endParaRPr lang="it-IT" sz="1000" kern="1200" dirty="0">
            <a:solidFill>
              <a:schemeClr val="accent4"/>
            </a:solidFill>
          </a:endParaRPr>
        </a:p>
      </dsp:txBody>
      <dsp:txXfrm>
        <a:off x="26844" y="696486"/>
        <a:ext cx="8135560" cy="496212"/>
      </dsp:txXfrm>
    </dsp:sp>
    <dsp:sp modelId="{2BADB357-7D46-49E9-A5B2-DF417DDECA90}">
      <dsp:nvSpPr>
        <dsp:cNvPr id="0" name=""/>
        <dsp:cNvSpPr/>
      </dsp:nvSpPr>
      <dsp:spPr>
        <a:xfrm>
          <a:off x="0" y="1248342"/>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i="0" kern="1200" baseline="0" dirty="0"/>
            <a:t>come rappresenta una </a:t>
          </a:r>
          <a:r>
            <a:rPr lang="it-IT" sz="1000" b="1" i="0" kern="1200" baseline="0" dirty="0">
              <a:solidFill>
                <a:schemeClr val="accent4"/>
              </a:solidFill>
            </a:rPr>
            <a:t>risposta completa e adeguatamente equilibrata alla situazione socioeconomica dello Stato membro e come contribuisca in modo appropriato ai sei pilastri </a:t>
          </a:r>
          <a:r>
            <a:rPr lang="it-IT" sz="1000" b="1" i="0" kern="1200" baseline="0" dirty="0"/>
            <a:t>indicati nell’articolo 3 e come tiene conto delle sfide specifiche</a:t>
          </a:r>
          <a:r>
            <a:rPr lang="it-IT" sz="1000" b="0" i="0" kern="1200" baseline="0" dirty="0"/>
            <a:t>;</a:t>
          </a:r>
          <a:endParaRPr lang="it-IT" sz="1000" kern="1200" dirty="0"/>
        </a:p>
      </dsp:txBody>
      <dsp:txXfrm>
        <a:off x="26844" y="1275186"/>
        <a:ext cx="8135560" cy="496212"/>
      </dsp:txXfrm>
    </dsp:sp>
    <dsp:sp modelId="{9E177B97-0A69-4C3B-B24A-21347E683156}">
      <dsp:nvSpPr>
        <dsp:cNvPr id="0" name=""/>
        <dsp:cNvSpPr/>
      </dsp:nvSpPr>
      <dsp:spPr>
        <a:xfrm>
          <a:off x="0" y="1827043"/>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dirty="0"/>
            <a:t>come contribuisca </a:t>
          </a:r>
          <a:r>
            <a:rPr lang="it-IT" sz="1000" b="1" i="0" kern="1200" baseline="0" dirty="0"/>
            <a:t>ad affrontare in modo efficace le sfide, individuate nelle pertinenti raccomandazioni specifiche per paese;</a:t>
          </a:r>
          <a:endParaRPr lang="it-IT" sz="1000" kern="1200" dirty="0"/>
        </a:p>
      </dsp:txBody>
      <dsp:txXfrm>
        <a:off x="26844" y="1853887"/>
        <a:ext cx="8135560" cy="496212"/>
      </dsp:txXfrm>
    </dsp:sp>
    <dsp:sp modelId="{575A970C-6EC9-44F2-B0CE-F634F3F7A3DA}">
      <dsp:nvSpPr>
        <dsp:cNvPr id="0" name=""/>
        <dsp:cNvSpPr/>
      </dsp:nvSpPr>
      <dsp:spPr>
        <a:xfrm>
          <a:off x="0" y="2405743"/>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dirty="0"/>
            <a:t>in che modo si </a:t>
          </a:r>
          <a:r>
            <a:rPr lang="it-IT" sz="1000" b="1" i="0" kern="1200" baseline="0" dirty="0">
              <a:solidFill>
                <a:schemeClr val="accent4"/>
              </a:solidFill>
            </a:rPr>
            <a:t>rafforza il potenziale di crescita, la creazione di posti di lavoro e la resilienza economica, sociale e istituzionale dello Stato membro interessato</a:t>
          </a:r>
          <a:r>
            <a:rPr lang="it-IT" sz="1000" b="0" i="0" kern="1200" baseline="0" dirty="0">
              <a:solidFill>
                <a:schemeClr val="accent4"/>
              </a:solidFill>
            </a:rPr>
            <a:t> e si </a:t>
          </a:r>
          <a:r>
            <a:rPr lang="it-IT" sz="1000" b="1" i="0" kern="1200" baseline="0" dirty="0">
              <a:solidFill>
                <a:schemeClr val="accent4"/>
              </a:solidFill>
            </a:rPr>
            <a:t>attenua l'impatto sociale ed economico della crisi COVID-19</a:t>
          </a:r>
          <a:r>
            <a:rPr lang="it-IT" sz="1000" b="0" i="0" kern="1200" baseline="0" dirty="0"/>
            <a:t>, contribuendo all'attuazione del pilastro europeo dei diritti sociali migliorando così la coesione economica, sociale e territoriale e la convergenza all'interno dell'Unione;</a:t>
          </a:r>
          <a:endParaRPr lang="it-IT" sz="1000" kern="1200" dirty="0"/>
        </a:p>
      </dsp:txBody>
      <dsp:txXfrm>
        <a:off x="26844" y="2432587"/>
        <a:ext cx="8135560" cy="496212"/>
      </dsp:txXfrm>
    </dsp:sp>
    <dsp:sp modelId="{A1A9A182-12F2-4D62-893D-BA0089ED75C6}">
      <dsp:nvSpPr>
        <dsp:cNvPr id="0" name=""/>
        <dsp:cNvSpPr/>
      </dsp:nvSpPr>
      <dsp:spPr>
        <a:xfrm>
          <a:off x="0" y="2984443"/>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b="1" i="0" kern="1200" baseline="0" dirty="0">
              <a:solidFill>
                <a:schemeClr val="accent4"/>
              </a:solidFill>
            </a:rPr>
            <a:t>come sia rispettato il principio di «non arrecare un danno significativo</a:t>
          </a:r>
          <a:r>
            <a:rPr lang="it-IT" sz="1000" kern="1200" dirty="0">
              <a:solidFill>
                <a:schemeClr val="accent4"/>
              </a:solidFill>
            </a:rPr>
            <a:t>»</a:t>
          </a:r>
          <a:r>
            <a:rPr lang="it-IT" sz="1000" b="0" i="0" kern="1200" baseline="0" dirty="0"/>
            <a:t> di cui all’articolo 17 del regolamento (UE) 2020/852; </a:t>
          </a:r>
          <a:endParaRPr lang="it-IT" sz="1000" kern="1200" dirty="0"/>
        </a:p>
      </dsp:txBody>
      <dsp:txXfrm>
        <a:off x="26844" y="3011287"/>
        <a:ext cx="8135560" cy="496212"/>
      </dsp:txXfrm>
    </dsp:sp>
    <dsp:sp modelId="{B2F71F71-CCA1-465A-818F-7892646DC315}">
      <dsp:nvSpPr>
        <dsp:cNvPr id="0" name=""/>
        <dsp:cNvSpPr/>
      </dsp:nvSpPr>
      <dsp:spPr>
        <a:xfrm>
          <a:off x="0" y="3563143"/>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i="0" kern="1200" baseline="0" dirty="0"/>
            <a:t>spiegare qualitativamente </a:t>
          </a:r>
          <a:r>
            <a:rPr lang="it-IT" sz="1000" b="1" i="0" kern="1200" baseline="0" dirty="0">
              <a:solidFill>
                <a:schemeClr val="accent4"/>
              </a:solidFill>
            </a:rPr>
            <a:t>come le misure </a:t>
          </a:r>
          <a:r>
            <a:rPr lang="it-IT" sz="1000" b="1" kern="1200" dirty="0">
              <a:solidFill>
                <a:schemeClr val="accent4"/>
              </a:solidFill>
            </a:rPr>
            <a:t>del Piano s</a:t>
          </a:r>
          <a:r>
            <a:rPr lang="it-IT" sz="1000" b="1" i="0" kern="1200" baseline="0" dirty="0">
              <a:solidFill>
                <a:schemeClr val="accent4"/>
              </a:solidFill>
            </a:rPr>
            <a:t>iano in grado di contribuire alla transizione verde, compresa la biodiversità</a:t>
          </a:r>
          <a:r>
            <a:rPr lang="it-IT" sz="1000" b="1" i="0" kern="1200" baseline="0" dirty="0"/>
            <a:t>, o ad affrontare le sfide che ne conseguono</a:t>
          </a:r>
          <a:r>
            <a:rPr lang="it-IT" sz="1000" b="0" i="0" kern="1200" baseline="0" dirty="0"/>
            <a:t>, ed indichi se tali misure rappresentano </a:t>
          </a:r>
          <a:r>
            <a:rPr lang="it-IT" sz="1000" b="1" i="0" kern="1200" baseline="0" dirty="0"/>
            <a:t>almeno il 37 per cento della dotazione totale del piano;</a:t>
          </a:r>
          <a:endParaRPr lang="it-IT" sz="1000" kern="1200" dirty="0"/>
        </a:p>
      </dsp:txBody>
      <dsp:txXfrm>
        <a:off x="26844" y="3589987"/>
        <a:ext cx="8135560" cy="496212"/>
      </dsp:txXfrm>
    </dsp:sp>
    <dsp:sp modelId="{1A9AEE2D-2534-4638-9120-34724F191BEF}">
      <dsp:nvSpPr>
        <dsp:cNvPr id="0" name=""/>
        <dsp:cNvSpPr/>
      </dsp:nvSpPr>
      <dsp:spPr>
        <a:xfrm>
          <a:off x="0" y="4141843"/>
          <a:ext cx="8189248" cy="54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it-IT" sz="1000" kern="1200" dirty="0"/>
            <a:t>i</a:t>
          </a:r>
          <a:r>
            <a:rPr lang="it-IT" sz="1000" i="0" kern="1200" baseline="0" dirty="0"/>
            <a:t>n quale modo le misure del piano dovrebbero</a:t>
          </a:r>
          <a:r>
            <a:rPr lang="it-IT" sz="1000" b="1" i="0" kern="1200" baseline="0" dirty="0"/>
            <a:t> </a:t>
          </a:r>
          <a:r>
            <a:rPr lang="it-IT" sz="1000" b="1" i="0" kern="1200" baseline="0" dirty="0">
              <a:solidFill>
                <a:schemeClr val="accent4"/>
              </a:solidFill>
            </a:rPr>
            <a:t>contribuire alla transizione digitale o ad affrontare le sfide che ne conseguono </a:t>
          </a:r>
          <a:r>
            <a:rPr lang="it-IT" sz="1000" b="0" i="0" kern="1200" baseline="0" dirty="0"/>
            <a:t>ed indichi se tali misure rappresentano un importo pari ad </a:t>
          </a:r>
          <a:r>
            <a:rPr lang="it-IT" sz="1000" b="1" i="0" kern="1200" baseline="0" dirty="0"/>
            <a:t>almeno il 20 per cento della dotazione totale del piano;</a:t>
          </a:r>
          <a:endParaRPr lang="it-IT" sz="1000" kern="1200" dirty="0"/>
        </a:p>
      </dsp:txBody>
      <dsp:txXfrm>
        <a:off x="26844" y="4168687"/>
        <a:ext cx="8135560" cy="49621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4647F-3889-464D-9026-B0174A6F6D4B}">
      <dsp:nvSpPr>
        <dsp:cNvPr id="0" name=""/>
        <dsp:cNvSpPr/>
      </dsp:nvSpPr>
      <dsp:spPr>
        <a:xfrm>
          <a:off x="0" y="138588"/>
          <a:ext cx="8573549"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b="1" i="0" kern="1200" baseline="0"/>
            <a:t>Il dispositivo per la ripresa e la resilienza – il Regolamento </a:t>
          </a:r>
          <a:endParaRPr lang="it-IT" sz="2700" kern="1200"/>
        </a:p>
      </dsp:txBody>
      <dsp:txXfrm>
        <a:off x="31613" y="170201"/>
        <a:ext cx="8510323" cy="58436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148D8-50C6-43B5-BBAC-76BF4EB29743}">
      <dsp:nvSpPr>
        <dsp:cNvPr id="0" name=""/>
        <dsp:cNvSpPr/>
      </dsp:nvSpPr>
      <dsp:spPr>
        <a:xfrm>
          <a:off x="0" y="2181"/>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it-IT" sz="1050" b="1" i="0" kern="1200" baseline="0" dirty="0">
              <a:solidFill>
                <a:schemeClr val="accent4"/>
              </a:solidFill>
            </a:rPr>
            <a:t>un'autovalutazione della sicurezza basata su criteri oggettivi comuni per gli investimenti nelle capacità e nella connettività digitali</a:t>
          </a:r>
          <a:r>
            <a:rPr lang="it-IT" sz="1050" b="1" i="0" kern="1200" baseline="0" dirty="0"/>
            <a:t>, </a:t>
          </a:r>
          <a:r>
            <a:rPr lang="it-IT" sz="1050" b="0" i="0" kern="1200" baseline="0" dirty="0"/>
            <a:t>che identifichi eventuali problemi di sicurezza e specifichi in che modo tali questioni saranno affrontate al fine di conformarsi alla pertinente normativa dell'Unione e nazionale; </a:t>
          </a:r>
          <a:endParaRPr lang="it-IT" sz="1050" kern="1200" dirty="0"/>
        </a:p>
      </dsp:txBody>
      <dsp:txXfrm>
        <a:off x="23151" y="25332"/>
        <a:ext cx="8142946" cy="427957"/>
      </dsp:txXfrm>
    </dsp:sp>
    <dsp:sp modelId="{2BB37914-0FFB-4C90-8206-691F3A265281}">
      <dsp:nvSpPr>
        <dsp:cNvPr id="0" name=""/>
        <dsp:cNvSpPr/>
      </dsp:nvSpPr>
      <dsp:spPr>
        <a:xfrm>
          <a:off x="0" y="487760"/>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s</a:t>
          </a:r>
          <a:r>
            <a:rPr lang="it-IT" sz="1100" b="0" i="0" kern="1200" baseline="0" dirty="0"/>
            <a:t>e le misure incluse nel piano comprendano o meno </a:t>
          </a:r>
          <a:r>
            <a:rPr lang="it-IT" sz="1100" b="0" i="0" kern="1200" baseline="0" dirty="0">
              <a:solidFill>
                <a:schemeClr val="accent4"/>
              </a:solidFill>
            </a:rPr>
            <a:t>progetti transfrontalieri o multinazionali</a:t>
          </a:r>
          <a:r>
            <a:rPr lang="it-IT" sz="1050" b="0" i="0" kern="1200" baseline="0" dirty="0"/>
            <a:t>;</a:t>
          </a:r>
          <a:endParaRPr lang="it-IT" sz="1050" kern="1200" dirty="0"/>
        </a:p>
      </dsp:txBody>
      <dsp:txXfrm>
        <a:off x="23151" y="510911"/>
        <a:ext cx="8142946" cy="427957"/>
      </dsp:txXfrm>
    </dsp:sp>
    <dsp:sp modelId="{E4D79E18-6393-4E00-BDD5-2DD865848802}">
      <dsp:nvSpPr>
        <dsp:cNvPr id="0" name=""/>
        <dsp:cNvSpPr/>
      </dsp:nvSpPr>
      <dsp:spPr>
        <a:xfrm>
          <a:off x="0" y="973340"/>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i="0" kern="1200" baseline="0" dirty="0">
              <a:solidFill>
                <a:schemeClr val="accent4"/>
              </a:solidFill>
            </a:rPr>
            <a:t>i </a:t>
          </a:r>
          <a:r>
            <a:rPr lang="it-IT" sz="1100" b="1" i="1" kern="1200" baseline="0" dirty="0">
              <a:solidFill>
                <a:schemeClr val="accent4"/>
              </a:solidFill>
            </a:rPr>
            <a:t>traguardi </a:t>
          </a:r>
          <a:r>
            <a:rPr lang="it-IT" sz="1100" b="1" i="0" kern="1200" baseline="0" dirty="0">
              <a:solidFill>
                <a:schemeClr val="accent4"/>
              </a:solidFill>
            </a:rPr>
            <a:t>e gli obiettivi previsti </a:t>
          </a:r>
          <a:r>
            <a:rPr lang="it-IT" sz="1100" b="0" i="0" kern="1200" baseline="0" dirty="0"/>
            <a:t>e un calendario indicativo dell'attuazione delle riforme nonché degli investimenti da </a:t>
          </a:r>
          <a:r>
            <a:rPr lang="it-IT" sz="1100" b="1" i="0" kern="1200" baseline="0" dirty="0">
              <a:solidFill>
                <a:schemeClr val="accent4"/>
              </a:solidFill>
            </a:rPr>
            <a:t>completare entro il 31 agosto 2026; </a:t>
          </a:r>
          <a:endParaRPr lang="it-IT" sz="1100" b="1" kern="1200" dirty="0">
            <a:solidFill>
              <a:schemeClr val="accent4"/>
            </a:solidFill>
          </a:endParaRPr>
        </a:p>
      </dsp:txBody>
      <dsp:txXfrm>
        <a:off x="23151" y="996491"/>
        <a:ext cx="8142946" cy="427957"/>
      </dsp:txXfrm>
    </dsp:sp>
    <dsp:sp modelId="{508D16FD-1CEE-4A49-B924-CCB882628B01}">
      <dsp:nvSpPr>
        <dsp:cNvPr id="0" name=""/>
        <dsp:cNvSpPr/>
      </dsp:nvSpPr>
      <dsp:spPr>
        <a:xfrm>
          <a:off x="0" y="1458919"/>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b="0" i="0" kern="1200" baseline="0" dirty="0"/>
            <a:t>i </a:t>
          </a:r>
          <a:r>
            <a:rPr lang="it-IT" sz="1200" b="1" i="0" kern="1200" baseline="0" dirty="0">
              <a:solidFill>
                <a:schemeClr val="accent4"/>
              </a:solidFill>
            </a:rPr>
            <a:t>progetti di investimento previsti e il relativo periodo di investimento</a:t>
          </a:r>
          <a:r>
            <a:rPr lang="it-IT" sz="1200" b="0" i="0" kern="1200" baseline="0" dirty="0"/>
            <a:t>; </a:t>
          </a:r>
          <a:endParaRPr lang="it-IT" sz="1200" kern="1200" dirty="0"/>
        </a:p>
      </dsp:txBody>
      <dsp:txXfrm>
        <a:off x="23151" y="1482070"/>
        <a:ext cx="8142946" cy="427957"/>
      </dsp:txXfrm>
    </dsp:sp>
    <dsp:sp modelId="{638A2111-1334-4BE5-88C3-98FAE9641F10}">
      <dsp:nvSpPr>
        <dsp:cNvPr id="0" name=""/>
        <dsp:cNvSpPr/>
      </dsp:nvSpPr>
      <dsp:spPr>
        <a:xfrm>
          <a:off x="0" y="1944499"/>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0" i="0" kern="1200" baseline="0" dirty="0"/>
            <a:t>la </a:t>
          </a:r>
          <a:r>
            <a:rPr lang="it-IT" sz="1100" b="1" i="0" kern="1200" baseline="0" dirty="0">
              <a:solidFill>
                <a:schemeClr val="accent4"/>
              </a:solidFill>
            </a:rPr>
            <a:t>stima dei costi totali delle riforme e degli investimenti </a:t>
          </a:r>
          <a:r>
            <a:rPr lang="it-IT" sz="1100" b="0" i="0" kern="1200" baseline="0" dirty="0"/>
            <a:t>oggetto del PNRR fondata su una motivazione adeguata e su una spiegazione di come tale costo sia in linea con il principio dell'efficienza sotto il profilo dei costi e commisurato all'impatto economico e sociale nazionale atteso;</a:t>
          </a:r>
          <a:endParaRPr lang="it-IT" sz="1100" kern="1200" dirty="0"/>
        </a:p>
      </dsp:txBody>
      <dsp:txXfrm>
        <a:off x="23151" y="1967650"/>
        <a:ext cx="8142946" cy="427957"/>
      </dsp:txXfrm>
    </dsp:sp>
    <dsp:sp modelId="{9D1D414F-F7A7-4C5C-AA32-82144530A9CF}">
      <dsp:nvSpPr>
        <dsp:cNvPr id="0" name=""/>
        <dsp:cNvSpPr/>
      </dsp:nvSpPr>
      <dsp:spPr>
        <a:xfrm>
          <a:off x="0" y="2430078"/>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b="1" i="0" kern="1200" baseline="0" dirty="0"/>
            <a:t>informazioni su </a:t>
          </a:r>
          <a:r>
            <a:rPr lang="it-IT" sz="1200" b="1" i="0" kern="1200" baseline="0" dirty="0">
              <a:solidFill>
                <a:schemeClr val="accent4"/>
              </a:solidFill>
            </a:rPr>
            <a:t>finanziamenti dell'Unione esistenti o previsti</a:t>
          </a:r>
          <a:r>
            <a:rPr lang="it-IT" sz="1200" b="0" i="0" kern="1200" baseline="0" dirty="0"/>
            <a:t>; </a:t>
          </a:r>
          <a:endParaRPr lang="it-IT" sz="1200" kern="1200" dirty="0"/>
        </a:p>
      </dsp:txBody>
      <dsp:txXfrm>
        <a:off x="23151" y="2453229"/>
        <a:ext cx="8142946" cy="427957"/>
      </dsp:txXfrm>
    </dsp:sp>
    <dsp:sp modelId="{8629048E-22F1-449E-87EF-6B6DAACF2D17}">
      <dsp:nvSpPr>
        <dsp:cNvPr id="0" name=""/>
        <dsp:cNvSpPr/>
      </dsp:nvSpPr>
      <dsp:spPr>
        <a:xfrm>
          <a:off x="0" y="2915658"/>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b="1" i="0" kern="1200" baseline="0" dirty="0">
              <a:solidFill>
                <a:schemeClr val="accent4"/>
              </a:solidFill>
            </a:rPr>
            <a:t>misure di accompagnamento </a:t>
          </a:r>
          <a:r>
            <a:rPr lang="it-IT" sz="1200" b="0" i="0" kern="1200" baseline="0" dirty="0"/>
            <a:t>che possono essere necessarie;</a:t>
          </a:r>
          <a:endParaRPr lang="it-IT" sz="1200" kern="1200" dirty="0"/>
        </a:p>
      </dsp:txBody>
      <dsp:txXfrm>
        <a:off x="23151" y="2938809"/>
        <a:ext cx="8142946" cy="427957"/>
      </dsp:txXfrm>
    </dsp:sp>
    <dsp:sp modelId="{F8F37834-1879-4877-AD88-74FCB77E91A6}">
      <dsp:nvSpPr>
        <dsp:cNvPr id="0" name=""/>
        <dsp:cNvSpPr/>
      </dsp:nvSpPr>
      <dsp:spPr>
        <a:xfrm>
          <a:off x="0" y="3401237"/>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dirty="0"/>
            <a:t>u</a:t>
          </a:r>
          <a:r>
            <a:rPr lang="it-IT" sz="1100" b="1" i="0" kern="1200" baseline="0" dirty="0"/>
            <a:t>na </a:t>
          </a:r>
          <a:r>
            <a:rPr lang="it-IT" sz="1100" b="1" i="0" kern="1200" baseline="0" dirty="0">
              <a:solidFill>
                <a:schemeClr val="accent4"/>
              </a:solidFill>
            </a:rPr>
            <a:t>giustificazione della coerenza del piano per la ripresa e la resilienza</a:t>
          </a:r>
          <a:r>
            <a:rPr lang="it-IT" sz="1100" kern="1200" dirty="0">
              <a:solidFill>
                <a:schemeClr val="accent4"/>
              </a:solidFill>
            </a:rPr>
            <a:t> e sulla </a:t>
          </a:r>
          <a:r>
            <a:rPr lang="it-IT" sz="1100" b="0" i="0" kern="1200" baseline="0" dirty="0">
              <a:solidFill>
                <a:schemeClr val="accent4"/>
              </a:solidFill>
            </a:rPr>
            <a:t>coerenza rispetto ai principi, ai piani e ai programmi </a:t>
          </a:r>
          <a:r>
            <a:rPr lang="it-IT" sz="1100" b="0" i="0" kern="1200" baseline="0" dirty="0"/>
            <a:t>indicati nel precedente articolo 17;</a:t>
          </a:r>
          <a:endParaRPr lang="it-IT" sz="1100" kern="1200" dirty="0"/>
        </a:p>
      </dsp:txBody>
      <dsp:txXfrm>
        <a:off x="23151" y="3424388"/>
        <a:ext cx="8142946" cy="427957"/>
      </dsp:txXfrm>
    </dsp:sp>
    <dsp:sp modelId="{7DDFCF09-7812-449D-9517-E2E8B795D82C}">
      <dsp:nvSpPr>
        <dsp:cNvPr id="0" name=""/>
        <dsp:cNvSpPr/>
      </dsp:nvSpPr>
      <dsp:spPr>
        <a:xfrm>
          <a:off x="0" y="3886817"/>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i</a:t>
          </a:r>
          <a:r>
            <a:rPr lang="it-IT" sz="1100" b="0" i="0" kern="1200" baseline="0" dirty="0"/>
            <a:t>n che </a:t>
          </a:r>
          <a:r>
            <a:rPr lang="it-IT" sz="1100" b="1" i="0" kern="1200" baseline="0" dirty="0">
              <a:solidFill>
                <a:schemeClr val="accent4"/>
              </a:solidFill>
            </a:rPr>
            <a:t>modo le misure del piano per la ripresa e la resilienza contribuiscono alla parità di genere e alle pari opportunità per tutti</a:t>
          </a:r>
          <a:r>
            <a:rPr lang="it-IT" sz="1100" b="0" i="0" kern="1200" baseline="0" dirty="0"/>
            <a:t>, come pure all'integrazione di tali obiettivi, in linea con i principi 2 e 3 del pilastro europeo dei diritti sociali, nonché con l'obiettivo di sviluppo sostenibile dell'ONU 5 e, ove pertinente, la strategia nazionale per la parità di genere;</a:t>
          </a:r>
          <a:endParaRPr lang="it-IT" sz="1100" kern="1200" dirty="0"/>
        </a:p>
      </dsp:txBody>
      <dsp:txXfrm>
        <a:off x="23151" y="3909968"/>
        <a:ext cx="8142946" cy="427957"/>
      </dsp:txXfrm>
    </dsp:sp>
    <dsp:sp modelId="{EFDF5FBB-FAE5-430C-A4D8-B3FFA5F28C2E}">
      <dsp:nvSpPr>
        <dsp:cNvPr id="0" name=""/>
        <dsp:cNvSpPr/>
      </dsp:nvSpPr>
      <dsp:spPr>
        <a:xfrm>
          <a:off x="0" y="4372396"/>
          <a:ext cx="8189248" cy="4742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quali sono </a:t>
          </a:r>
          <a:r>
            <a:rPr lang="it-IT" sz="1100" b="0" i="0" kern="1200" baseline="0" dirty="0"/>
            <a:t> le </a:t>
          </a:r>
          <a:r>
            <a:rPr lang="it-IT" sz="1100" b="1" i="0" kern="1200" baseline="0" dirty="0">
              <a:solidFill>
                <a:schemeClr val="accent4"/>
              </a:solidFill>
            </a:rPr>
            <a:t>modalità per il monitoraggio e l'attuazione efficaci del piano per la ripresa e la resilienza da parte dello Stato membro </a:t>
          </a:r>
          <a:r>
            <a:rPr lang="it-IT" sz="1100" b="0" i="0" kern="1200" baseline="0" dirty="0"/>
            <a:t>interessato, compresi i traguardi e gli obiettivi proposti e i relativi indicatori; </a:t>
          </a:r>
          <a:endParaRPr lang="it-IT" sz="1100" kern="1200" dirty="0"/>
        </a:p>
      </dsp:txBody>
      <dsp:txXfrm>
        <a:off x="23151" y="4395547"/>
        <a:ext cx="8142946" cy="42795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371CC-CCC5-47E1-A4DD-45E71B10E2A7}">
      <dsp:nvSpPr>
        <dsp:cNvPr id="0" name=""/>
        <dsp:cNvSpPr/>
      </dsp:nvSpPr>
      <dsp:spPr>
        <a:xfrm>
          <a:off x="0" y="17125"/>
          <a:ext cx="8573549" cy="8905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b="1" i="0" kern="1200" baseline="0" dirty="0"/>
            <a:t>Il dispositivo per la ripresa e la resilienza – il Regolamento </a:t>
          </a:r>
          <a:endParaRPr lang="it-IT" sz="2600" kern="1200" dirty="0"/>
        </a:p>
      </dsp:txBody>
      <dsp:txXfrm>
        <a:off x="43472" y="60597"/>
        <a:ext cx="8486605" cy="803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318E5-134F-4E43-BBD6-846E242CC0DF}">
      <dsp:nvSpPr>
        <dsp:cNvPr id="0" name=""/>
        <dsp:cNvSpPr/>
      </dsp:nvSpPr>
      <dsp:spPr>
        <a:xfrm>
          <a:off x="0" y="0"/>
          <a:ext cx="8425547"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b="1" kern="1200" dirty="0"/>
            <a:t>Next generation EU (NGEU) e </a:t>
          </a:r>
          <a:r>
            <a:rPr lang="it-IT" sz="2400" b="1" kern="1200" dirty="0" err="1"/>
            <a:t>Multiannual</a:t>
          </a:r>
          <a:r>
            <a:rPr lang="it-IT" sz="2400" b="1" kern="1200" dirty="0"/>
            <a:t> Financial Framework </a:t>
          </a:r>
          <a:endParaRPr lang="it-IT" sz="2400" kern="1200" dirty="0"/>
        </a:p>
      </dsp:txBody>
      <dsp:txXfrm>
        <a:off x="28100" y="28100"/>
        <a:ext cx="8369347" cy="51943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FCEF5-4F04-4874-B675-A903A55D749F}">
      <dsp:nvSpPr>
        <dsp:cNvPr id="0" name=""/>
        <dsp:cNvSpPr/>
      </dsp:nvSpPr>
      <dsp:spPr>
        <a:xfrm>
          <a:off x="0" y="73279"/>
          <a:ext cx="8189248" cy="986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s</a:t>
          </a:r>
          <a:r>
            <a:rPr lang="it-IT" sz="1400" b="0" i="0" kern="1200" baseline="0" dirty="0"/>
            <a:t>ul </a:t>
          </a:r>
          <a:r>
            <a:rPr lang="it-IT" sz="1400" b="1" i="0" kern="1200" baseline="0" dirty="0">
              <a:solidFill>
                <a:schemeClr val="accent4"/>
              </a:solidFill>
            </a:rPr>
            <a:t>processo di consultazione</a:t>
          </a:r>
          <a:r>
            <a:rPr lang="it-IT" sz="1400" b="0" i="0" kern="1200" baseline="0" dirty="0"/>
            <a:t> delle autorità locali e regionali, delle parti sociali, delle organizzazioni della società civile, delle organizzazioni giovanili e di altri portatori di interessi e sul modo in cui il piano per la ripresa e la resilienza tiene conto dei contributi dei portatori di interessi;</a:t>
          </a:r>
          <a:endParaRPr lang="it-IT" sz="1400" kern="1200" dirty="0"/>
        </a:p>
      </dsp:txBody>
      <dsp:txXfrm>
        <a:off x="48151" y="121430"/>
        <a:ext cx="8092946" cy="890081"/>
      </dsp:txXfrm>
    </dsp:sp>
    <dsp:sp modelId="{C6F91FF4-9E1F-4F78-9D7B-D82B2F961A71}">
      <dsp:nvSpPr>
        <dsp:cNvPr id="0" name=""/>
        <dsp:cNvSpPr/>
      </dsp:nvSpPr>
      <dsp:spPr>
        <a:xfrm>
          <a:off x="0" y="1099982"/>
          <a:ext cx="8189248" cy="986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u</a:t>
          </a:r>
          <a:r>
            <a:rPr lang="it-IT" sz="1400" b="0" i="0" kern="1200" baseline="0" dirty="0"/>
            <a:t>na spiegazione riguardo al </a:t>
          </a:r>
          <a:r>
            <a:rPr lang="it-IT" sz="1400" b="1" i="0" kern="1200" baseline="0" dirty="0">
              <a:solidFill>
                <a:schemeClr val="accent4"/>
              </a:solidFill>
            </a:rPr>
            <a:t>sistema predisposto dallo Stato membro per prevenire, individuare e correggere la corruzione, la frode e i conflitti di interessi </a:t>
          </a:r>
          <a:r>
            <a:rPr lang="it-IT" sz="1400" b="0" i="0" kern="1200" baseline="0" dirty="0"/>
            <a:t>nell'utilizzo dei fondi forniti nell'ambito del dispositivo e le modalità volte a evitare la duplicazione dei finanziamenti da parte del dispositivo e di altri programmi dell'Unione; </a:t>
          </a:r>
          <a:endParaRPr lang="it-IT" sz="1400" kern="1200" dirty="0"/>
        </a:p>
      </dsp:txBody>
      <dsp:txXfrm>
        <a:off x="48151" y="1148133"/>
        <a:ext cx="8092946" cy="890081"/>
      </dsp:txXfrm>
    </dsp:sp>
    <dsp:sp modelId="{BE065434-89EA-44BC-8A7E-3E825A2CADDE}">
      <dsp:nvSpPr>
        <dsp:cNvPr id="0" name=""/>
        <dsp:cNvSpPr/>
      </dsp:nvSpPr>
      <dsp:spPr>
        <a:xfrm>
          <a:off x="0" y="2126685"/>
          <a:ext cx="8189248" cy="986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1" i="0" kern="1200" baseline="0" dirty="0">
              <a:solidFill>
                <a:schemeClr val="accent4"/>
              </a:solidFill>
            </a:rPr>
            <a:t>in caso di richiesta del prestito  </a:t>
          </a:r>
          <a:r>
            <a:rPr lang="it-IT" sz="1400" b="0" i="0" kern="1200" baseline="0" dirty="0"/>
            <a:t>indicare i target intermedi supplementari e i relativi elementi.</a:t>
          </a:r>
          <a:endParaRPr lang="it-IT" sz="1400" kern="1200" dirty="0"/>
        </a:p>
      </dsp:txBody>
      <dsp:txXfrm>
        <a:off x="48151" y="2174836"/>
        <a:ext cx="8092946" cy="890081"/>
      </dsp:txXfrm>
    </dsp:sp>
    <dsp:sp modelId="{A6D1477F-C0FA-4CDB-A54E-60B0C0189CA2}">
      <dsp:nvSpPr>
        <dsp:cNvPr id="0" name=""/>
        <dsp:cNvSpPr/>
      </dsp:nvSpPr>
      <dsp:spPr>
        <a:xfrm>
          <a:off x="0" y="3153388"/>
          <a:ext cx="8189248" cy="986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0" i="0" kern="1200" baseline="0" dirty="0"/>
            <a:t>gli Stati membri possono chiedere alla Commissione di organizzare uno </a:t>
          </a:r>
          <a:r>
            <a:rPr lang="it-IT" sz="1400" b="1" i="0" kern="1200" baseline="0" dirty="0">
              <a:solidFill>
                <a:schemeClr val="accent4"/>
              </a:solidFill>
            </a:rPr>
            <a:t>scambio di buone pratiche </a:t>
          </a:r>
          <a:r>
            <a:rPr lang="it-IT" sz="1400" b="0" i="0" kern="1200" baseline="0" dirty="0"/>
            <a:t>al fine di consentire agli Stati membri richiedenti di beneficiare dell'esperienza di altri Stati membri e  possono chiedere </a:t>
          </a:r>
          <a:r>
            <a:rPr lang="it-IT" sz="1400" b="1" i="0" kern="1200" baseline="0" dirty="0">
              <a:solidFill>
                <a:schemeClr val="accent4"/>
              </a:solidFill>
            </a:rPr>
            <a:t>assistenza tecnica nell'ambito dello strumento di sostegno tecnico</a:t>
          </a:r>
          <a:r>
            <a:rPr lang="it-IT" sz="1400" b="0" i="0" kern="1200" baseline="0" dirty="0"/>
            <a:t>. Gli Stati membri sono incoraggiati a promuovere sinergie con i piani per la ripresa e la resilienza di altri Stati membri.</a:t>
          </a:r>
          <a:endParaRPr lang="it-IT" sz="1400" kern="1200" dirty="0"/>
        </a:p>
      </dsp:txBody>
      <dsp:txXfrm>
        <a:off x="48151" y="3201539"/>
        <a:ext cx="8092946" cy="890081"/>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7677B-5BD1-4982-9600-306FB780237A}">
      <dsp:nvSpPr>
        <dsp:cNvPr id="0" name=""/>
        <dsp:cNvSpPr/>
      </dsp:nvSpPr>
      <dsp:spPr>
        <a:xfrm>
          <a:off x="0" y="19033"/>
          <a:ext cx="8381399" cy="8867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b="1" i="0" kern="1200" baseline="0" dirty="0"/>
            <a:t>Il dispositivo per la ripresa e la resilienza – il Regolamento </a:t>
          </a:r>
          <a:endParaRPr lang="it-IT" sz="2600" kern="1200" dirty="0"/>
        </a:p>
      </dsp:txBody>
      <dsp:txXfrm>
        <a:off x="43285" y="62318"/>
        <a:ext cx="8294829" cy="800134"/>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383BD-17B7-4C59-B2FB-79E0FA6E6205}">
      <dsp:nvSpPr>
        <dsp:cNvPr id="0" name=""/>
        <dsp:cNvSpPr/>
      </dsp:nvSpPr>
      <dsp:spPr>
        <a:xfrm>
          <a:off x="0" y="0"/>
          <a:ext cx="8189248" cy="9725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it-IT" sz="1400" b="1" i="0" kern="1200" baseline="0" dirty="0"/>
            <a:t>(art. 19</a:t>
          </a:r>
          <a:r>
            <a:rPr lang="it-IT" sz="1400" i="0" kern="1200" baseline="0" dirty="0"/>
            <a:t>) </a:t>
          </a:r>
          <a:r>
            <a:rPr lang="it-IT" sz="1400" b="1" kern="1200" baseline="0" dirty="0">
              <a:solidFill>
                <a:schemeClr val="accent4"/>
              </a:solidFill>
            </a:rPr>
            <a:t>La Commissione valuta il piano per la ripresa e la resilienza</a:t>
          </a:r>
          <a:r>
            <a:rPr lang="it-IT" sz="1400" i="1" kern="1200" baseline="0" dirty="0"/>
            <a:t> </a:t>
          </a:r>
          <a:r>
            <a:rPr lang="it-IT" sz="1400" i="0" kern="1200" baseline="0" dirty="0"/>
            <a:t>o, se del caso, il suo aggiornamento presentato dallo Stato membro </a:t>
          </a:r>
          <a:r>
            <a:rPr lang="it-IT" sz="1400" b="1" i="0" kern="1200" baseline="0" dirty="0">
              <a:solidFill>
                <a:schemeClr val="accent4"/>
              </a:solidFill>
            </a:rPr>
            <a:t>entro due mesi dalla presentazione ufficiale, e formula una proposta di decisione</a:t>
          </a:r>
          <a:r>
            <a:rPr lang="it-IT" sz="1400" i="0" kern="1200" baseline="0" dirty="0"/>
            <a:t>. </a:t>
          </a:r>
          <a:endParaRPr lang="it-IT" sz="1400" kern="1200" dirty="0"/>
        </a:p>
      </dsp:txBody>
      <dsp:txXfrm>
        <a:off x="47474" y="47474"/>
        <a:ext cx="8094300" cy="877565"/>
      </dsp:txXfrm>
    </dsp:sp>
    <dsp:sp modelId="{FCF4357B-51E9-4CAD-BDA9-0B9A8A7A3BF4}">
      <dsp:nvSpPr>
        <dsp:cNvPr id="0" name=""/>
        <dsp:cNvSpPr/>
      </dsp:nvSpPr>
      <dsp:spPr>
        <a:xfrm>
          <a:off x="0" y="977049"/>
          <a:ext cx="8189248" cy="9630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just" defTabSz="488950">
            <a:lnSpc>
              <a:spcPct val="90000"/>
            </a:lnSpc>
            <a:spcBef>
              <a:spcPct val="0"/>
            </a:spcBef>
            <a:spcAft>
              <a:spcPct val="35000"/>
            </a:spcAft>
            <a:buNone/>
          </a:pPr>
          <a:r>
            <a:rPr lang="it-IT" sz="1100" kern="1200" dirty="0"/>
            <a:t>in</a:t>
          </a:r>
          <a:r>
            <a:rPr lang="it-IT" sz="1100" b="1" i="0" kern="1200" baseline="0" dirty="0"/>
            <a:t> </a:t>
          </a:r>
          <a:r>
            <a:rPr lang="it-IT" sz="1100" i="0" kern="1200" baseline="0" dirty="0"/>
            <a:t>sede di tale valutazione </a:t>
          </a:r>
          <a:r>
            <a:rPr lang="it-IT" sz="1100" b="1" i="0" kern="1200" baseline="0" dirty="0">
              <a:solidFill>
                <a:schemeClr val="accent4"/>
              </a:solidFill>
            </a:rPr>
            <a:t>la Commissione agisce in stretta collaborazione con lo Stato membro interessato</a:t>
          </a:r>
          <a:r>
            <a:rPr lang="it-IT" sz="1100" i="0" kern="1200" baseline="0" dirty="0"/>
            <a:t>. La Commissione può formulare osservazioni o richiedere informazioni supplementari. Lo Stato membro interessato fornisce le informazioni supplementari richieste e, se necessario, può rivedere il piano per la ripresa e la resilienza, anche dopo la sua presentazione ufficiale. </a:t>
          </a:r>
          <a:r>
            <a:rPr lang="it-IT" sz="1100" b="1" i="0" kern="1200" baseline="0" dirty="0">
              <a:solidFill>
                <a:schemeClr val="accent4"/>
              </a:solidFill>
            </a:rPr>
            <a:t>Lo Stato membro interessato e la Commissione possono concordare di prorogare il termine per la valutazione per un periodo di tempo ragionevole, se necessario</a:t>
          </a:r>
          <a:r>
            <a:rPr lang="it-IT" sz="1100" i="0" kern="1200" baseline="0" dirty="0">
              <a:solidFill>
                <a:schemeClr val="accent4"/>
              </a:solidFill>
            </a:rPr>
            <a:t>.</a:t>
          </a:r>
          <a:endParaRPr lang="it-IT" sz="1100" kern="1200" dirty="0">
            <a:solidFill>
              <a:schemeClr val="accent4"/>
            </a:solidFill>
          </a:endParaRPr>
        </a:p>
      </dsp:txBody>
      <dsp:txXfrm>
        <a:off x="47014" y="1024063"/>
        <a:ext cx="8095220" cy="869051"/>
      </dsp:txXfrm>
    </dsp:sp>
    <dsp:sp modelId="{7881E4D5-1F00-423A-A4FB-6DF90A5CD297}">
      <dsp:nvSpPr>
        <dsp:cNvPr id="0" name=""/>
        <dsp:cNvSpPr/>
      </dsp:nvSpPr>
      <dsp:spPr>
        <a:xfrm>
          <a:off x="0" y="2033617"/>
          <a:ext cx="8189248" cy="967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it-IT" sz="900" kern="1200" dirty="0"/>
            <a:t>n</a:t>
          </a:r>
          <a:r>
            <a:rPr lang="it-IT" sz="900" i="0" kern="1200" baseline="0" dirty="0"/>
            <a:t>el valutare il piano per la ripresa e la resilienza e nel determinare l'importo da assegnare allo Stato membro interessato, la </a:t>
          </a:r>
          <a:r>
            <a:rPr lang="it-IT" sz="900" b="1" i="0" kern="1200" baseline="0" dirty="0"/>
            <a:t>Commissione tiene conto delle informazioni analitiche sullo Stato </a:t>
          </a:r>
          <a:r>
            <a:rPr lang="it-IT" sz="1100" b="1" i="0" kern="1200" baseline="0" dirty="0"/>
            <a:t>membro</a:t>
          </a:r>
          <a:r>
            <a:rPr lang="it-IT" sz="900" b="1" i="0" kern="1200" baseline="0" dirty="0"/>
            <a:t> interessato disponibili nell'ambito del semestre europeo, nonché della motivazione e degli elementi forniti da tale Stato membro indicati nel precedente articolo 18</a:t>
          </a:r>
          <a:r>
            <a:rPr lang="it-IT" sz="900" b="1" kern="1200" dirty="0"/>
            <a:t> </a:t>
          </a:r>
          <a:r>
            <a:rPr lang="it-IT" sz="900" kern="1200" dirty="0"/>
            <a:t>e</a:t>
          </a:r>
          <a:r>
            <a:rPr lang="it-IT" sz="900" i="0" kern="1200" baseline="0" dirty="0"/>
            <a:t> di ogni altra informazione pertinente tra cui, in particolare, quelle contenute nel programma nazionale di riforma e nel piano nazionale per l'energia e il clima di tale Stato membro, nei piani territoriali per una transizione giusta a titolo del regolamento sul Fondo per una transizione giusta, nei piani di attuazione della garanzia per i giovani e, se del caso, le informazioni ricevute nell'ambito dell'assistenza tecnica fornita dallo strumento di assistenza tecnica. </a:t>
          </a:r>
          <a:endParaRPr lang="it-IT" sz="900" kern="1200" dirty="0"/>
        </a:p>
      </dsp:txBody>
      <dsp:txXfrm>
        <a:off x="47221" y="2080838"/>
        <a:ext cx="8094806" cy="872880"/>
      </dsp:txXfrm>
    </dsp:sp>
    <dsp:sp modelId="{3703FA29-FCBA-4945-80CC-A712A8DEF883}">
      <dsp:nvSpPr>
        <dsp:cNvPr id="0" name=""/>
        <dsp:cNvSpPr/>
      </dsp:nvSpPr>
      <dsp:spPr>
        <a:xfrm>
          <a:off x="0" y="3153099"/>
          <a:ext cx="8189248" cy="803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b="1" kern="1200" dirty="0">
              <a:solidFill>
                <a:schemeClr val="accent4"/>
              </a:solidFill>
            </a:rPr>
            <a:t>l</a:t>
          </a:r>
          <a:r>
            <a:rPr lang="it-IT" sz="1800" b="1" i="0" kern="1200" baseline="0" dirty="0">
              <a:solidFill>
                <a:schemeClr val="accent4"/>
              </a:solidFill>
            </a:rPr>
            <a:t>a Commissione valuta la pertinenza, l'efficacia, l'efficienza e la coerenza del piano per la ripresa e la resilienza </a:t>
          </a:r>
          <a:r>
            <a:rPr lang="it-IT" sz="1800" i="0" kern="1200" baseline="0" dirty="0"/>
            <a:t>secondo i criteri elencati nel medesimo articolo</a:t>
          </a:r>
          <a:r>
            <a:rPr lang="it-IT" sz="1800" b="1" i="0" kern="1200" baseline="0" dirty="0"/>
            <a:t>.</a:t>
          </a:r>
          <a:r>
            <a:rPr lang="it-IT" sz="1800" b="1" kern="1200" dirty="0"/>
            <a:t> </a:t>
          </a:r>
          <a:endParaRPr lang="it-IT" sz="1800" kern="1200" dirty="0"/>
        </a:p>
      </dsp:txBody>
      <dsp:txXfrm>
        <a:off x="39227" y="3192326"/>
        <a:ext cx="8110794" cy="725116"/>
      </dsp:txXfrm>
    </dsp:sp>
    <dsp:sp modelId="{6B6946BD-A562-458D-990B-236EE5BD8E15}">
      <dsp:nvSpPr>
        <dsp:cNvPr id="0" name=""/>
        <dsp:cNvSpPr/>
      </dsp:nvSpPr>
      <dsp:spPr>
        <a:xfrm>
          <a:off x="0" y="4008509"/>
          <a:ext cx="8189248" cy="8035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dirty="0"/>
            <a:t>u</a:t>
          </a:r>
          <a:r>
            <a:rPr lang="it-IT" sz="1800" i="0" kern="1200" baseline="0" dirty="0"/>
            <a:t>na </a:t>
          </a:r>
          <a:r>
            <a:rPr lang="it-IT" sz="1800" kern="1200" dirty="0"/>
            <a:t>eventuale </a:t>
          </a:r>
          <a:r>
            <a:rPr lang="it-IT" sz="1800" b="1" kern="1200" dirty="0">
              <a:solidFill>
                <a:schemeClr val="accent4"/>
              </a:solidFill>
            </a:rPr>
            <a:t>valutazione negativa </a:t>
          </a:r>
          <a:r>
            <a:rPr lang="it-IT" sz="1800" kern="1200" dirty="0"/>
            <a:t>viene </a:t>
          </a:r>
          <a:r>
            <a:rPr lang="it-IT" sz="1800" b="1" kern="1200" dirty="0">
              <a:solidFill>
                <a:schemeClr val="accent4"/>
              </a:solidFill>
            </a:rPr>
            <a:t>comunicata e debitamente motivata </a:t>
          </a:r>
          <a:r>
            <a:rPr lang="it-IT" sz="1800" kern="1200" dirty="0"/>
            <a:t>dalla </a:t>
          </a:r>
          <a:r>
            <a:rPr lang="it-IT" sz="1800" i="0" kern="1200" baseline="0" dirty="0"/>
            <a:t>Commissione </a:t>
          </a:r>
          <a:r>
            <a:rPr lang="it-IT" sz="1800" b="1" i="0" kern="1200" baseline="0" dirty="0">
              <a:solidFill>
                <a:schemeClr val="accent4"/>
              </a:solidFill>
            </a:rPr>
            <a:t>entro</a:t>
          </a:r>
          <a:r>
            <a:rPr lang="it-IT" sz="1800" i="0" kern="1200" baseline="0" dirty="0"/>
            <a:t> il termine di </a:t>
          </a:r>
          <a:r>
            <a:rPr lang="it-IT" sz="1800" b="1" i="0" kern="1200" baseline="0" dirty="0">
              <a:solidFill>
                <a:schemeClr val="accent4"/>
              </a:solidFill>
            </a:rPr>
            <a:t>due mesi dalla presentazione del piano</a:t>
          </a:r>
          <a:r>
            <a:rPr lang="it-IT" sz="1800" i="0" kern="1200" baseline="0" dirty="0"/>
            <a:t>.</a:t>
          </a:r>
          <a:endParaRPr lang="it-IT" sz="1800" kern="1200" dirty="0"/>
        </a:p>
      </dsp:txBody>
      <dsp:txXfrm>
        <a:off x="39227" y="4047736"/>
        <a:ext cx="8110794" cy="725116"/>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5070F-1A96-4942-A36D-26EA930FE37C}">
      <dsp:nvSpPr>
        <dsp:cNvPr id="0" name=""/>
        <dsp:cNvSpPr/>
      </dsp:nvSpPr>
      <dsp:spPr>
        <a:xfrm>
          <a:off x="0" y="0"/>
          <a:ext cx="8573549"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t-IT" sz="2600" b="1" i="0" kern="1200" baseline="0" dirty="0"/>
            <a:t>Il dispositivo per la ripresa e la resilienza – Il Regolamento </a:t>
          </a:r>
          <a:endParaRPr lang="it-IT" sz="2600" kern="1200" dirty="0"/>
        </a:p>
      </dsp:txBody>
      <dsp:txXfrm>
        <a:off x="30442" y="30442"/>
        <a:ext cx="8512665" cy="562726"/>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61F20-9F12-4406-B679-2F2A9D44C22A}">
      <dsp:nvSpPr>
        <dsp:cNvPr id="0" name=""/>
        <dsp:cNvSpPr/>
      </dsp:nvSpPr>
      <dsp:spPr>
        <a:xfrm>
          <a:off x="0" y="98935"/>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i="0" kern="1200" baseline="0" dirty="0">
              <a:solidFill>
                <a:schemeClr val="accent4"/>
              </a:solidFill>
            </a:rPr>
            <a:t>(art. 20) </a:t>
          </a:r>
          <a:r>
            <a:rPr lang="it-IT" sz="1100" i="0" kern="1200" baseline="0" dirty="0"/>
            <a:t>Su proposta della Commissione, il </a:t>
          </a:r>
          <a:r>
            <a:rPr lang="it-IT" sz="1400" b="1" i="0" kern="1200" baseline="0" dirty="0">
              <a:solidFill>
                <a:schemeClr val="accent4"/>
              </a:solidFill>
            </a:rPr>
            <a:t>Consiglio approva, mediante decisione di esecuzione</a:t>
          </a:r>
          <a:r>
            <a:rPr lang="it-IT" sz="1100" i="0" kern="1200" baseline="0" dirty="0"/>
            <a:t>, la valutazione del piano per la ripresa e la resilienza presentato dallo Stato membro ovvero del suo aggiornamento presentato a norma dell'articolo 18. </a:t>
          </a:r>
          <a:endParaRPr lang="it-IT" sz="1100" kern="1200" dirty="0"/>
        </a:p>
      </dsp:txBody>
      <dsp:txXfrm>
        <a:off x="29842" y="128777"/>
        <a:ext cx="8129564" cy="551641"/>
      </dsp:txXfrm>
    </dsp:sp>
    <dsp:sp modelId="{432D7544-D052-487F-8306-AD81053796CE}">
      <dsp:nvSpPr>
        <dsp:cNvPr id="0" name=""/>
        <dsp:cNvSpPr/>
      </dsp:nvSpPr>
      <dsp:spPr>
        <a:xfrm>
          <a:off x="0" y="741940"/>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i="0" kern="1200" baseline="0"/>
            <a:t>in caso di valutazione positiva della Commissione la proposta della Commissione di decisione di esecuzione del Consiglio stabilisce le riforme e i progetti di investimento che dovranno essere attuati dallo Stato membro, compresi i traguardi e gli obiettivi e i contributi finanziari calcolati conformemente all'articolo 11. </a:t>
          </a:r>
          <a:endParaRPr lang="it-IT" sz="1100" kern="1200"/>
        </a:p>
      </dsp:txBody>
      <dsp:txXfrm>
        <a:off x="29842" y="771782"/>
        <a:ext cx="8129564" cy="551641"/>
      </dsp:txXfrm>
    </dsp:sp>
    <dsp:sp modelId="{7E777131-6AFC-401D-AB32-E4F07823A2C5}">
      <dsp:nvSpPr>
        <dsp:cNvPr id="0" name=""/>
        <dsp:cNvSpPr/>
      </dsp:nvSpPr>
      <dsp:spPr>
        <a:xfrm>
          <a:off x="0" y="1384945"/>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a:t>i</a:t>
          </a:r>
          <a:r>
            <a:rPr lang="it-IT" sz="1100" i="0" kern="1200" baseline="0"/>
            <a:t>n caso di richiesta di sostegno sotto forma di prestito, la proposta della Commissione di decisione di esecuzione del Consiglio stabilisce inoltre l'importo del sostegno sotto forma di prestito di cui all'articolo 14 e le riforme e i progetti di investimento supplementari che lo Stato membro deve attuare avvalendosi di tale prestito, compresi i target intermedi e i target finali supplementari. </a:t>
          </a:r>
          <a:endParaRPr lang="it-IT" sz="1100" kern="1200"/>
        </a:p>
      </dsp:txBody>
      <dsp:txXfrm>
        <a:off x="29842" y="1414787"/>
        <a:ext cx="8129564" cy="551641"/>
      </dsp:txXfrm>
    </dsp:sp>
    <dsp:sp modelId="{5C863260-8873-417F-9386-228DEE7A0034}">
      <dsp:nvSpPr>
        <dsp:cNvPr id="0" name=""/>
        <dsp:cNvSpPr/>
      </dsp:nvSpPr>
      <dsp:spPr>
        <a:xfrm>
          <a:off x="0" y="2027950"/>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1" i="0" kern="1200" baseline="0" dirty="0">
              <a:solidFill>
                <a:schemeClr val="accent4"/>
              </a:solidFill>
            </a:rPr>
            <a:t>il contributo finanziario è determinato in base ai costi totali stimati del piano per la ripresa e la resilienza proposto dallo Stato membro interessato, valutato secondo i criteri indicati nell’articolo 19</a:t>
          </a:r>
          <a:r>
            <a:rPr lang="it-IT" sz="1400" i="0" kern="1200" baseline="0" dirty="0">
              <a:solidFill>
                <a:schemeClr val="accent4"/>
              </a:solidFill>
            </a:rPr>
            <a:t>. </a:t>
          </a:r>
          <a:endParaRPr lang="it-IT" sz="1400" kern="1200" dirty="0">
            <a:solidFill>
              <a:schemeClr val="accent4"/>
            </a:solidFill>
          </a:endParaRPr>
        </a:p>
      </dsp:txBody>
      <dsp:txXfrm>
        <a:off x="29842" y="2057792"/>
        <a:ext cx="8129564" cy="551641"/>
      </dsp:txXfrm>
    </dsp:sp>
    <dsp:sp modelId="{BB66D061-3070-474D-9B45-4A223B3DEA99}">
      <dsp:nvSpPr>
        <dsp:cNvPr id="0" name=""/>
        <dsp:cNvSpPr/>
      </dsp:nvSpPr>
      <dsp:spPr>
        <a:xfrm>
          <a:off x="0" y="2670955"/>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i="0" kern="1200" baseline="0" dirty="0">
              <a:solidFill>
                <a:schemeClr val="accent4"/>
              </a:solidFill>
            </a:rPr>
            <a:t>Importo del contributo finanziario</a:t>
          </a:r>
          <a:r>
            <a:rPr lang="it-IT" sz="2000" b="1" i="0" kern="1200" baseline="0" dirty="0"/>
            <a:t>:</a:t>
          </a:r>
          <a:endParaRPr lang="it-IT" sz="2000" kern="1200" dirty="0"/>
        </a:p>
      </dsp:txBody>
      <dsp:txXfrm>
        <a:off x="29842" y="2700797"/>
        <a:ext cx="8129564" cy="551641"/>
      </dsp:txXfrm>
    </dsp:sp>
    <dsp:sp modelId="{4DC1D0E0-B502-47AF-8506-08AB3B6136DF}">
      <dsp:nvSpPr>
        <dsp:cNvPr id="0" name=""/>
        <dsp:cNvSpPr/>
      </dsp:nvSpPr>
      <dsp:spPr>
        <a:xfrm>
          <a:off x="0" y="3313960"/>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i="0" kern="1200" baseline="0" dirty="0"/>
            <a:t>se il </a:t>
          </a:r>
          <a:r>
            <a:rPr lang="it-IT" sz="1100" kern="1200" dirty="0"/>
            <a:t>Piano </a:t>
          </a:r>
          <a:r>
            <a:rPr lang="it-IT" sz="1100" i="0" kern="1200" baseline="0" dirty="0"/>
            <a:t>soddisfa i criteri indicati nell’articolo 19 e </a:t>
          </a:r>
          <a:r>
            <a:rPr lang="it-IT" sz="1100" b="1" i="0" kern="1200" baseline="0" dirty="0">
              <a:solidFill>
                <a:schemeClr val="accent4"/>
              </a:solidFill>
            </a:rPr>
            <a:t>se l'importo dei costi totali stimati è pari o superiore al contributo finanziario massimo</a:t>
          </a:r>
          <a:r>
            <a:rPr lang="it-IT" sz="1100" i="0" kern="1200" baseline="0" dirty="0">
              <a:solidFill>
                <a:schemeClr val="accent4"/>
              </a:solidFill>
            </a:rPr>
            <a:t> </a:t>
          </a:r>
          <a:r>
            <a:rPr lang="it-IT" sz="1100" i="0" kern="1200" baseline="0" dirty="0"/>
            <a:t>calcolato per lo Stato membro in questione, il contributo finanziario assegnato allo Stato membro interessato </a:t>
          </a:r>
          <a:r>
            <a:rPr lang="it-IT" sz="1100" b="1" i="0" kern="1200" baseline="0" dirty="0">
              <a:solidFill>
                <a:schemeClr val="accent4"/>
              </a:solidFill>
            </a:rPr>
            <a:t>è pari all'importo totale del contributo finanziario massimo</a:t>
          </a:r>
          <a:r>
            <a:rPr lang="it-IT" sz="1100" i="0" kern="1200" baseline="0" dirty="0"/>
            <a:t> calcolato per lo Stato membro in questione (vedi art. 11);</a:t>
          </a:r>
          <a:endParaRPr lang="it-IT" sz="1100" kern="1200" dirty="0"/>
        </a:p>
      </dsp:txBody>
      <dsp:txXfrm>
        <a:off x="29842" y="3343802"/>
        <a:ext cx="8129564" cy="551641"/>
      </dsp:txXfrm>
    </dsp:sp>
    <dsp:sp modelId="{4AA03792-1946-4A9A-8047-D29D7520FBD7}">
      <dsp:nvSpPr>
        <dsp:cNvPr id="0" name=""/>
        <dsp:cNvSpPr/>
      </dsp:nvSpPr>
      <dsp:spPr>
        <a:xfrm>
          <a:off x="0" y="3956965"/>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i="0" kern="1200" baseline="0" dirty="0"/>
            <a:t>se il Piano soddisfa i criteri indicati nell’articolo 19 e </a:t>
          </a:r>
          <a:r>
            <a:rPr lang="it-IT" sz="1100" b="1" i="0" kern="1200" baseline="0" dirty="0">
              <a:solidFill>
                <a:schemeClr val="accent4"/>
              </a:solidFill>
            </a:rPr>
            <a:t>se l'importo dei costi totali stimati è inferiore </a:t>
          </a:r>
          <a:r>
            <a:rPr lang="it-IT" sz="1100" i="0" kern="1200" baseline="0" dirty="0">
              <a:solidFill>
                <a:schemeClr val="accent4"/>
              </a:solidFill>
            </a:rPr>
            <a:t>al contributo finanziario massimo </a:t>
          </a:r>
          <a:r>
            <a:rPr lang="it-IT" sz="1100" i="0" kern="1200" baseline="0" dirty="0"/>
            <a:t>calcolato per lo Stato membro in questione, il contributo finanziario assegnato allo Stato membro interessato </a:t>
          </a:r>
          <a:r>
            <a:rPr lang="it-IT" sz="1100" b="1" i="0" kern="1200" baseline="0" dirty="0">
              <a:solidFill>
                <a:schemeClr val="accent4"/>
              </a:solidFill>
            </a:rPr>
            <a:t>è pari all'importo dei costi totali stimati del Piano</a:t>
          </a:r>
          <a:r>
            <a:rPr lang="it-IT" sz="1100" b="1" i="0" kern="1200" baseline="0" dirty="0"/>
            <a:t>;</a:t>
          </a:r>
          <a:endParaRPr lang="it-IT" sz="1100" kern="1200" dirty="0"/>
        </a:p>
      </dsp:txBody>
      <dsp:txXfrm>
        <a:off x="29842" y="3986807"/>
        <a:ext cx="8129564" cy="551641"/>
      </dsp:txXfrm>
    </dsp:sp>
    <dsp:sp modelId="{EA651E94-FEE9-46C0-8BA8-47488E089662}">
      <dsp:nvSpPr>
        <dsp:cNvPr id="0" name=""/>
        <dsp:cNvSpPr/>
      </dsp:nvSpPr>
      <dsp:spPr>
        <a:xfrm>
          <a:off x="0" y="4599970"/>
          <a:ext cx="8189248" cy="6113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i="0" kern="1200" baseline="0" dirty="0"/>
            <a:t>se il Piano </a:t>
          </a:r>
          <a:r>
            <a:rPr lang="it-IT" sz="1100" b="1" i="0" kern="1200" baseline="0" dirty="0">
              <a:solidFill>
                <a:schemeClr val="accent4"/>
              </a:solidFill>
            </a:rPr>
            <a:t>non risponde in misura soddisfacente ai criteri </a:t>
          </a:r>
          <a:r>
            <a:rPr lang="it-IT" sz="1100" i="0" kern="1200" baseline="0" dirty="0"/>
            <a:t>indicati nell’articolo 19 allo Stato membro interessato </a:t>
          </a:r>
          <a:r>
            <a:rPr lang="it-IT" sz="1100" b="1" i="0" kern="1200" baseline="0" dirty="0">
              <a:solidFill>
                <a:schemeClr val="accent4"/>
              </a:solidFill>
            </a:rPr>
            <a:t>non è assegnato alcun contributo finanziario</a:t>
          </a:r>
          <a:r>
            <a:rPr lang="it-IT" sz="1100" b="1" i="0" kern="1200" baseline="0" dirty="0"/>
            <a:t>. </a:t>
          </a:r>
          <a:endParaRPr lang="it-IT" sz="1100" kern="1200" dirty="0"/>
        </a:p>
      </dsp:txBody>
      <dsp:txXfrm>
        <a:off x="29842" y="4629812"/>
        <a:ext cx="8129564" cy="55164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53C0E-0309-469C-9A8E-BBDDA4E98EDA}">
      <dsp:nvSpPr>
        <dsp:cNvPr id="0" name=""/>
        <dsp:cNvSpPr/>
      </dsp:nvSpPr>
      <dsp:spPr>
        <a:xfrm>
          <a:off x="0" y="0"/>
          <a:ext cx="8573549"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b="1" i="0" kern="1200" baseline="0" dirty="0"/>
            <a:t>Il dispositivo per la ripresa e la resilienza – il Regolamento </a:t>
          </a:r>
          <a:endParaRPr lang="it-IT" sz="2400" kern="1200" dirty="0"/>
        </a:p>
      </dsp:txBody>
      <dsp:txXfrm>
        <a:off x="28100" y="28100"/>
        <a:ext cx="8517349" cy="51943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BD36E-0F45-4323-9A03-74655DC5092D}">
      <dsp:nvSpPr>
        <dsp:cNvPr id="0" name=""/>
        <dsp:cNvSpPr/>
      </dsp:nvSpPr>
      <dsp:spPr>
        <a:xfrm>
          <a:off x="0" y="0"/>
          <a:ext cx="8189248" cy="5664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i="0" kern="1200" baseline="0" dirty="0"/>
            <a:t>(segue art.20) </a:t>
          </a:r>
          <a:r>
            <a:rPr lang="it-IT" sz="1200" b="1" i="0" kern="1200" baseline="0" dirty="0">
              <a:solidFill>
                <a:schemeClr val="accent4"/>
              </a:solidFill>
            </a:rPr>
            <a:t>La proposta della Commissione stabilisce inoltre </a:t>
          </a:r>
          <a:endParaRPr lang="it-IT" sz="1200" kern="1200" dirty="0">
            <a:solidFill>
              <a:schemeClr val="accent4"/>
            </a:solidFill>
          </a:endParaRPr>
        </a:p>
      </dsp:txBody>
      <dsp:txXfrm>
        <a:off x="27650" y="27650"/>
        <a:ext cx="8133948" cy="511110"/>
      </dsp:txXfrm>
    </dsp:sp>
    <dsp:sp modelId="{FEEF9B7C-7125-4C65-BF50-DF741A043DC0}">
      <dsp:nvSpPr>
        <dsp:cNvPr id="0" name=""/>
        <dsp:cNvSpPr/>
      </dsp:nvSpPr>
      <dsp:spPr>
        <a:xfrm>
          <a:off x="0" y="583933"/>
          <a:ext cx="8189248" cy="3437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009" tIns="15240" rIns="85344" bIns="15240" numCol="1" spcCol="1270" anchor="t" anchorCtr="0">
          <a:noAutofit/>
        </a:bodyPr>
        <a:lstStyle/>
        <a:p>
          <a:pPr marL="114300" lvl="1" indent="-114300" algn="just" defTabSz="533400">
            <a:lnSpc>
              <a:spcPct val="90000"/>
            </a:lnSpc>
            <a:spcBef>
              <a:spcPct val="0"/>
            </a:spcBef>
            <a:spcAft>
              <a:spcPct val="20000"/>
            </a:spcAft>
            <a:buChar char="•"/>
          </a:pPr>
          <a:endParaRPr lang="it-IT" sz="1200" kern="1200" dirty="0"/>
        </a:p>
        <a:p>
          <a:pPr marL="114300" lvl="1" indent="-114300" algn="just" defTabSz="533400">
            <a:lnSpc>
              <a:spcPct val="90000"/>
            </a:lnSpc>
            <a:spcBef>
              <a:spcPct val="0"/>
            </a:spcBef>
            <a:spcAft>
              <a:spcPct val="20000"/>
            </a:spcAft>
            <a:buChar char="•"/>
          </a:pPr>
          <a:r>
            <a:rPr lang="it-IT" sz="1200" i="0" kern="1200" baseline="0" dirty="0"/>
            <a:t>il </a:t>
          </a:r>
          <a:r>
            <a:rPr lang="it-IT" sz="1200" b="1" i="0" kern="1200" baseline="0" dirty="0"/>
            <a:t>contributo finanziario da erogare a rate </a:t>
          </a:r>
          <a:r>
            <a:rPr lang="it-IT" sz="1200" i="0" kern="1200" baseline="0" dirty="0"/>
            <a:t>successivamente al conseguimento soddisfacente, da parte dello Stato membro, dei pertinenti traguardi e obiettivi individuati in relazione all'attuazione del piano per la ripresa e la resilienza; </a:t>
          </a:r>
          <a:endParaRPr lang="it-IT" sz="1200" kern="1200" dirty="0"/>
        </a:p>
        <a:p>
          <a:pPr marL="114300" lvl="1" indent="-114300" algn="just" defTabSz="533400">
            <a:lnSpc>
              <a:spcPct val="90000"/>
            </a:lnSpc>
            <a:spcBef>
              <a:spcPct val="0"/>
            </a:spcBef>
            <a:spcAft>
              <a:spcPct val="20000"/>
            </a:spcAft>
            <a:buChar char="•"/>
          </a:pPr>
          <a:r>
            <a:rPr lang="it-IT" sz="1200" i="0" kern="1200" baseline="0" dirty="0"/>
            <a:t>il </a:t>
          </a:r>
          <a:r>
            <a:rPr lang="it-IT" sz="1200" b="1" i="0" kern="1200" baseline="0" dirty="0"/>
            <a:t>contributo finanziario </a:t>
          </a:r>
          <a:r>
            <a:rPr lang="it-IT" sz="1200" i="0" kern="1200" baseline="0" dirty="0"/>
            <a:t>e, se del caso, l'importo del sostegno sotto forma di prestito d</a:t>
          </a:r>
          <a:r>
            <a:rPr lang="it-IT" sz="1200" b="1" i="0" kern="1200" baseline="0" dirty="0"/>
            <a:t>a erogare in forma di prefinanziamento</a:t>
          </a:r>
          <a:r>
            <a:rPr lang="it-IT" sz="1200" i="0" kern="1200" baseline="0" dirty="0"/>
            <a:t>  successivamente all'approvazione del piano per la ripresa e la resilienza;</a:t>
          </a:r>
          <a:endParaRPr lang="it-IT" sz="1200" kern="1200" dirty="0"/>
        </a:p>
        <a:p>
          <a:pPr marL="114300" lvl="1" indent="-114300" algn="just" defTabSz="533400">
            <a:lnSpc>
              <a:spcPct val="90000"/>
            </a:lnSpc>
            <a:spcBef>
              <a:spcPct val="0"/>
            </a:spcBef>
            <a:spcAft>
              <a:spcPct val="20000"/>
            </a:spcAft>
            <a:buChar char="•"/>
          </a:pPr>
          <a:r>
            <a:rPr lang="it-IT" sz="1200" i="0" kern="1200" baseline="0" dirty="0"/>
            <a:t>la </a:t>
          </a:r>
          <a:r>
            <a:rPr lang="it-IT" sz="1200" b="1" i="0" kern="1200" baseline="0" dirty="0"/>
            <a:t>descrizione delle riforme e dei progetti di investimento e l'importo dei costi totali stimati del piano;</a:t>
          </a:r>
          <a:r>
            <a:rPr lang="it-IT" sz="1200" i="0" kern="1200" baseline="0" dirty="0"/>
            <a:t> </a:t>
          </a:r>
          <a:endParaRPr lang="it-IT" sz="1200" kern="1200" dirty="0"/>
        </a:p>
        <a:p>
          <a:pPr marL="114300" lvl="1" indent="-114300" algn="just" defTabSz="533400">
            <a:lnSpc>
              <a:spcPct val="90000"/>
            </a:lnSpc>
            <a:spcBef>
              <a:spcPct val="0"/>
            </a:spcBef>
            <a:spcAft>
              <a:spcPct val="20000"/>
            </a:spcAft>
            <a:buChar char="•"/>
          </a:pPr>
          <a:r>
            <a:rPr lang="it-IT" sz="1200" b="1" i="0" kern="1200" baseline="0" dirty="0">
              <a:solidFill>
                <a:schemeClr val="tx1"/>
              </a:solidFill>
            </a:rPr>
            <a:t>il periodo, non oltre il 31 agosto 2026, entro cui devono essere completati i target intermedi e i target finali sia per i progetti di investimento che per le riforme;</a:t>
          </a:r>
          <a:endParaRPr lang="it-IT" sz="1200" b="1" kern="1200" dirty="0">
            <a:solidFill>
              <a:schemeClr val="tx1"/>
            </a:solidFill>
          </a:endParaRPr>
        </a:p>
        <a:p>
          <a:pPr marL="114300" lvl="1" indent="-114300" algn="just" defTabSz="533400">
            <a:lnSpc>
              <a:spcPct val="90000"/>
            </a:lnSpc>
            <a:spcBef>
              <a:spcPct val="0"/>
            </a:spcBef>
            <a:spcAft>
              <a:spcPct val="20000"/>
            </a:spcAft>
            <a:buChar char="•"/>
          </a:pPr>
          <a:r>
            <a:rPr lang="it-IT" sz="1200" i="0" kern="1200" baseline="0" dirty="0"/>
            <a:t>le </a:t>
          </a:r>
          <a:r>
            <a:rPr lang="it-IT" sz="1200" b="1" i="0" kern="1200" baseline="0" dirty="0"/>
            <a:t>modalità e il calendario per il monitoraggio e l'attuazione del Piano</a:t>
          </a:r>
          <a:r>
            <a:rPr lang="it-IT" sz="1200" i="0" kern="1200" baseline="0" dirty="0"/>
            <a:t>, comprese, se del caso, le misure necessarie per conformarsi all'articolo 22; </a:t>
          </a:r>
          <a:endParaRPr lang="it-IT" sz="1200" kern="1200" dirty="0"/>
        </a:p>
        <a:p>
          <a:pPr marL="114300" lvl="1" indent="-114300" algn="just" defTabSz="533400">
            <a:lnSpc>
              <a:spcPct val="90000"/>
            </a:lnSpc>
            <a:spcBef>
              <a:spcPct val="0"/>
            </a:spcBef>
            <a:spcAft>
              <a:spcPct val="20000"/>
            </a:spcAft>
            <a:buChar char="•"/>
          </a:pPr>
          <a:r>
            <a:rPr lang="it-IT" sz="1200" i="0" kern="1200" baseline="0" dirty="0"/>
            <a:t>gli </a:t>
          </a:r>
          <a:r>
            <a:rPr lang="it-IT" sz="1200" b="1" i="0" kern="1200" baseline="0" dirty="0"/>
            <a:t>indicatori pertinenti relativi al conseguimento dei traguardi e degli obiettivi previsti</a:t>
          </a:r>
          <a:r>
            <a:rPr lang="it-IT" sz="1200" i="0" kern="1200" baseline="0" dirty="0"/>
            <a:t>; </a:t>
          </a:r>
          <a:endParaRPr lang="it-IT" sz="1200" kern="1200" dirty="0"/>
        </a:p>
        <a:p>
          <a:pPr marL="114300" lvl="1" indent="-114300" algn="just" defTabSz="533400">
            <a:lnSpc>
              <a:spcPct val="90000"/>
            </a:lnSpc>
            <a:spcBef>
              <a:spcPct val="0"/>
            </a:spcBef>
            <a:spcAft>
              <a:spcPct val="20000"/>
            </a:spcAft>
            <a:buChar char="•"/>
          </a:pPr>
          <a:r>
            <a:rPr lang="it-IT" sz="1200" i="0" kern="1200" baseline="0" dirty="0"/>
            <a:t>le modalità di pieno accesso da parte della Commissione ai pertinenti dati sottostanti e l'importo dell’eventuale prestito da erogare a rate e i traguardi e gli obiettivi supplementari connessi all'erogazione del prestito.</a:t>
          </a:r>
          <a:endParaRPr lang="it-IT" sz="1200" kern="1200" dirty="0"/>
        </a:p>
        <a:p>
          <a:pPr marL="114300" lvl="1" indent="-114300" algn="just" defTabSz="533400">
            <a:lnSpc>
              <a:spcPct val="90000"/>
            </a:lnSpc>
            <a:spcBef>
              <a:spcPct val="0"/>
            </a:spcBef>
            <a:spcAft>
              <a:spcPct val="20000"/>
            </a:spcAft>
            <a:buChar char="•"/>
          </a:pPr>
          <a:r>
            <a:rPr lang="it-IT" sz="1200" i="0" kern="1200" baseline="0" dirty="0"/>
            <a:t>le </a:t>
          </a:r>
          <a:r>
            <a:rPr lang="it-IT" sz="1200" b="1" i="0" kern="1200" baseline="0" dirty="0"/>
            <a:t>modalità e il calendario di sorveglianza, gli indicatori pertinenti relativi al conseguimento dei target intermedi e dei target finali previsti</a:t>
          </a:r>
          <a:r>
            <a:rPr lang="it-IT" sz="1200" i="0" kern="1200" baseline="0" dirty="0"/>
            <a:t>, le modalità di accesso da parte della Commissione ai dati ed </a:t>
          </a:r>
          <a:r>
            <a:rPr lang="it-IT" sz="1200" i="0" kern="1200" baseline="0" dirty="0" err="1"/>
            <a:t>evenualmente</a:t>
          </a:r>
          <a:r>
            <a:rPr lang="it-IT" sz="1200" i="0" kern="1200" baseline="0" dirty="0"/>
            <a:t>, i traguardi e gli obiettivi supplementari connessi all'erogazione del prestito, sono ulteriormente specificati in accordi operativi che devono essere conclusi dallo Stato membro interessato e dalla Commissione dopo l'adozione della decisione da parte del Consiglio. </a:t>
          </a:r>
          <a:endParaRPr lang="it-IT" sz="1200" kern="1200" dirty="0"/>
        </a:p>
      </dsp:txBody>
      <dsp:txXfrm>
        <a:off x="0" y="583933"/>
        <a:ext cx="8189248" cy="3437571"/>
      </dsp:txXfrm>
    </dsp:sp>
    <dsp:sp modelId="{2E809FA8-5526-4A82-B4F3-B0BE7DEB7BB7}">
      <dsp:nvSpPr>
        <dsp:cNvPr id="0" name=""/>
        <dsp:cNvSpPr/>
      </dsp:nvSpPr>
      <dsp:spPr>
        <a:xfrm>
          <a:off x="0" y="4160598"/>
          <a:ext cx="8189248" cy="7133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i="0" kern="1200" baseline="0" dirty="0"/>
            <a:t>Il Consiglio adotta le decisioni di esecuzione, di norma, </a:t>
          </a:r>
          <a:r>
            <a:rPr lang="it-IT" sz="1300" b="1" i="0" kern="1200" baseline="0" dirty="0">
              <a:solidFill>
                <a:schemeClr val="accent4"/>
              </a:solidFill>
            </a:rPr>
            <a:t>entro quattro settimane dall'adozione della proposta della Commissione</a:t>
          </a:r>
          <a:r>
            <a:rPr lang="it-IT" sz="1300" b="1" i="0" kern="1200" baseline="0" dirty="0"/>
            <a:t>.</a:t>
          </a:r>
          <a:endParaRPr lang="it-IT" sz="1300" kern="1200" dirty="0"/>
        </a:p>
      </dsp:txBody>
      <dsp:txXfrm>
        <a:off x="34823" y="4195421"/>
        <a:ext cx="8119602" cy="643708"/>
      </dsp:txXfrm>
    </dsp:sp>
    <dsp:sp modelId="{C0942D50-48B7-4B03-8E7C-B4CCB2C6EE9F}">
      <dsp:nvSpPr>
        <dsp:cNvPr id="0" name=""/>
        <dsp:cNvSpPr/>
      </dsp:nvSpPr>
      <dsp:spPr>
        <a:xfrm>
          <a:off x="0" y="4789823"/>
          <a:ext cx="8189248" cy="7133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i="0" kern="1200" baseline="0" dirty="0"/>
            <a:t>Il Consiglio, su proposta della Commissione, modifica senza indebito ritardo la sua decisione di esecuzione adottata in conformità dell'articolo 20, paragrafo 1, per includervi il contributo finanziario massimo aggiornato, calcolato conformemente all'articolo 11, paragrafo 2.</a:t>
          </a:r>
          <a:endParaRPr lang="it-IT" sz="1300" kern="1200" dirty="0"/>
        </a:p>
      </dsp:txBody>
      <dsp:txXfrm>
        <a:off x="34823" y="4824646"/>
        <a:ext cx="8119602" cy="643708"/>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2D2FC-CE31-4527-9592-B45E574AD7A6}">
      <dsp:nvSpPr>
        <dsp:cNvPr id="0" name=""/>
        <dsp:cNvSpPr/>
      </dsp:nvSpPr>
      <dsp:spPr>
        <a:xfrm>
          <a:off x="0" y="0"/>
          <a:ext cx="8521748" cy="634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b="1" i="0" kern="1200" baseline="0" dirty="0"/>
            <a:t>Il dispositivo per la ripresa e la resilienza – il Regolamento</a:t>
          </a:r>
          <a:endParaRPr lang="it-IT" sz="2700" kern="1200" dirty="0"/>
        </a:p>
      </dsp:txBody>
      <dsp:txXfrm>
        <a:off x="30985" y="30985"/>
        <a:ext cx="8459778" cy="57275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CE0CE-BCD3-4901-97CE-DF9D09CE8E19}">
      <dsp:nvSpPr>
        <dsp:cNvPr id="0" name=""/>
        <dsp:cNvSpPr/>
      </dsp:nvSpPr>
      <dsp:spPr>
        <a:xfrm>
          <a:off x="0" y="0"/>
          <a:ext cx="9311780" cy="19551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solidFill>
                <a:schemeClr val="accent4"/>
              </a:solidFill>
            </a:rPr>
            <a:t>(art.21) Se il Piano per la ripresa e la resilienza, compresi i pertinenti target intermedi e finali, non può più essere realizzato, in tutto o in parte, dallo Stato membro interessato a causa di circostanze oggettive</a:t>
          </a:r>
          <a:r>
            <a:rPr lang="it-IT" sz="1300" kern="1200" dirty="0"/>
            <a:t>, lo Stato membro interessato può presentare alla Commissione una </a:t>
          </a:r>
          <a:r>
            <a:rPr lang="it-IT" sz="1300" b="1" kern="1200" dirty="0">
              <a:solidFill>
                <a:schemeClr val="accent4"/>
              </a:solidFill>
            </a:rPr>
            <a:t>richiesta motivata per modificare o sostituire le decisioni</a:t>
          </a:r>
          <a:r>
            <a:rPr lang="it-IT" sz="1300" kern="1200" dirty="0">
              <a:solidFill>
                <a:schemeClr val="accent4"/>
              </a:solidFill>
            </a:rPr>
            <a:t> </a:t>
          </a:r>
          <a:r>
            <a:rPr lang="it-IT" sz="1300" kern="1200" dirty="0"/>
            <a:t>ed a tal fine lo Stato membro può proporre un piano per la ripresa e la resilienza modificato o un nuovo Piano per la ripresa e la resilienza. </a:t>
          </a:r>
          <a:r>
            <a:rPr lang="it-IT" sz="1300" b="1" kern="1200" dirty="0">
              <a:solidFill>
                <a:schemeClr val="accent4"/>
              </a:solidFill>
            </a:rPr>
            <a:t>La Commissione entro 2 mesi dalla presentazione ufficiale della proposta di modifica può accettare o respingere tale richiesta</a:t>
          </a:r>
          <a:r>
            <a:rPr lang="it-IT" sz="1300" kern="1200" dirty="0"/>
            <a:t> (dopo che allo Stato membro è stata data la possibilità di presentare proprie osservazioni in merito). L’accettazione delle modifiche dà luogo ad una nuova decisione della Commissione.</a:t>
          </a:r>
        </a:p>
      </dsp:txBody>
      <dsp:txXfrm>
        <a:off x="95440" y="95440"/>
        <a:ext cx="9120900" cy="1764224"/>
      </dsp:txXfrm>
    </dsp:sp>
    <dsp:sp modelId="{EE465116-7CD4-4784-A19C-2B049D00019B}">
      <dsp:nvSpPr>
        <dsp:cNvPr id="0" name=""/>
        <dsp:cNvSpPr/>
      </dsp:nvSpPr>
      <dsp:spPr>
        <a:xfrm>
          <a:off x="0" y="2034679"/>
          <a:ext cx="9311780" cy="133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t>(art.24) </a:t>
          </a:r>
          <a:r>
            <a:rPr lang="it-IT" sz="1300" b="1" kern="1200" dirty="0">
              <a:solidFill>
                <a:schemeClr val="accent4"/>
              </a:solidFill>
            </a:rPr>
            <a:t>lo Stato membro può presentare due richieste di pagamento su base semestrale. </a:t>
          </a:r>
          <a:r>
            <a:rPr lang="it-IT" sz="1300" kern="1200" dirty="0"/>
            <a:t>I pagamenti del contributo finanziario o del sostegno supplementare sotto forma di prestito dovrebbero essere effettuati a rate, in base al conseguimento dei target intermedi e finali.</a:t>
          </a:r>
        </a:p>
      </dsp:txBody>
      <dsp:txXfrm>
        <a:off x="65339" y="2100018"/>
        <a:ext cx="9181102" cy="1207802"/>
      </dsp:txXfrm>
    </dsp:sp>
    <dsp:sp modelId="{A6B8736C-218B-49B9-AC36-CA504E5E70F4}">
      <dsp:nvSpPr>
        <dsp:cNvPr id="0" name=""/>
        <dsp:cNvSpPr/>
      </dsp:nvSpPr>
      <dsp:spPr>
        <a:xfrm>
          <a:off x="0" y="3410599"/>
          <a:ext cx="9311780" cy="133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1" kern="1200" dirty="0">
              <a:solidFill>
                <a:schemeClr val="accent4"/>
              </a:solidFill>
            </a:rPr>
            <a:t>I pagamenti dei contributi finanziari e, se del caso, dei prestiti allo Stato membro interessato sono effettuati entro il 31 dicembre 2026 </a:t>
          </a:r>
          <a:r>
            <a:rPr lang="it-IT" sz="1300" kern="1200" dirty="0"/>
            <a:t>conformemente agli stanziamenti di bilancio e compatibilmente con le risorse finanziarie disponibili. </a:t>
          </a:r>
        </a:p>
      </dsp:txBody>
      <dsp:txXfrm>
        <a:off x="65339" y="3475938"/>
        <a:ext cx="9181102" cy="1207802"/>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BF084-EFCD-4DE3-9629-FC2169353E36}">
      <dsp:nvSpPr>
        <dsp:cNvPr id="0" name=""/>
        <dsp:cNvSpPr/>
      </dsp:nvSpPr>
      <dsp:spPr>
        <a:xfrm>
          <a:off x="0" y="0"/>
          <a:ext cx="8539993"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b="1" kern="1200" dirty="0"/>
            <a:t>Il dispositivo per la ripresa e la resilienza – il Regolamento</a:t>
          </a:r>
          <a:endParaRPr lang="it-IT" sz="2400" kern="1200" dirty="0"/>
        </a:p>
      </dsp:txBody>
      <dsp:txXfrm>
        <a:off x="28100" y="28100"/>
        <a:ext cx="8483793" cy="519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2F509-5FB3-4D18-BFD6-66AAAB5D513B}">
      <dsp:nvSpPr>
        <dsp:cNvPr id="0" name=""/>
        <dsp:cNvSpPr/>
      </dsp:nvSpPr>
      <dsp:spPr>
        <a:xfrm>
          <a:off x="0" y="0"/>
          <a:ext cx="9606815" cy="931761"/>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kern="1200" dirty="0"/>
            <a:t>Il </a:t>
          </a:r>
          <a:r>
            <a:rPr lang="it-IT" sz="1300" b="1" kern="1200" dirty="0">
              <a:solidFill>
                <a:schemeClr val="accent4"/>
              </a:solidFill>
            </a:rPr>
            <a:t>10 novembre 2020 </a:t>
          </a:r>
          <a:r>
            <a:rPr lang="it-IT" sz="1300" kern="1200" dirty="0"/>
            <a:t>il Parlamento Europeo e la Presidenza del Consiglio europeo hanno raggiunto un </a:t>
          </a:r>
          <a:r>
            <a:rPr lang="it-IT" sz="1300" b="1" kern="1200" dirty="0">
              <a:solidFill>
                <a:schemeClr val="accent4"/>
              </a:solidFill>
            </a:rPr>
            <a:t>accordo di compromesso </a:t>
          </a:r>
          <a:r>
            <a:rPr lang="it-IT" sz="1300" kern="1200" dirty="0"/>
            <a:t>definendo delle linee guida per la definizione del Quadro finanziario pluriennale 2021-2027  e delle nuove risorse proprie.</a:t>
          </a:r>
        </a:p>
      </dsp:txBody>
      <dsp:txXfrm>
        <a:off x="45485" y="45485"/>
        <a:ext cx="9515845" cy="840791"/>
      </dsp:txXfrm>
    </dsp:sp>
    <dsp:sp modelId="{54752EFA-DFE1-4E32-8327-E60C06BFFA28}">
      <dsp:nvSpPr>
        <dsp:cNvPr id="0" name=""/>
        <dsp:cNvSpPr/>
      </dsp:nvSpPr>
      <dsp:spPr>
        <a:xfrm>
          <a:off x="0" y="964913"/>
          <a:ext cx="9606815" cy="9317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kern="1200" dirty="0"/>
            <a:t>Sulla base del compromesso approvato da Parlamento e Consiglio europeo, </a:t>
          </a:r>
          <a:r>
            <a:rPr lang="it-IT" sz="1300" b="1" kern="1200" dirty="0">
              <a:solidFill>
                <a:schemeClr val="accent4"/>
              </a:solidFill>
            </a:rPr>
            <a:t>il pacchetto di risorse finanziarie è stato incrementato di 16 miliardi di euro</a:t>
          </a:r>
          <a:r>
            <a:rPr lang="it-IT" sz="1300" kern="1200" dirty="0">
              <a:solidFill>
                <a:schemeClr val="accent4"/>
              </a:solidFill>
            </a:rPr>
            <a:t>, </a:t>
          </a:r>
          <a:r>
            <a:rPr lang="it-IT" sz="1300" kern="1200" dirty="0"/>
            <a:t>15 dei quali destinati a rafforzare sia i programmi atti a proteggere i cittadini europei dalla pandemia Covid-19, sia quelli che hanno come obiettivo la ripresa ed il futuro dell’Europa:</a:t>
          </a:r>
        </a:p>
      </dsp:txBody>
      <dsp:txXfrm>
        <a:off x="45485" y="1010398"/>
        <a:ext cx="9515845" cy="840791"/>
      </dsp:txXfrm>
    </dsp:sp>
    <dsp:sp modelId="{210B3757-D8CD-463F-925B-C46902C36138}">
      <dsp:nvSpPr>
        <dsp:cNvPr id="0" name=""/>
        <dsp:cNvSpPr/>
      </dsp:nvSpPr>
      <dsp:spPr>
        <a:xfrm>
          <a:off x="0" y="1980569"/>
          <a:ext cx="9606815"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016" tIns="17780" rIns="99568" bIns="17780" numCol="1" spcCol="1270" anchor="t" anchorCtr="0">
          <a:noAutofit/>
        </a:bodyPr>
        <a:lstStyle/>
        <a:p>
          <a:pPr marL="114300" lvl="1" indent="-114300" algn="l" defTabSz="622300">
            <a:lnSpc>
              <a:spcPct val="90000"/>
            </a:lnSpc>
            <a:spcBef>
              <a:spcPct val="0"/>
            </a:spcBef>
            <a:spcAft>
              <a:spcPct val="20000"/>
            </a:spcAft>
            <a:buChar char="•"/>
          </a:pPr>
          <a:r>
            <a:rPr lang="it-IT" sz="1400" kern="1200" dirty="0"/>
            <a:t>Horizon Europe (4 mld. di euro);</a:t>
          </a:r>
        </a:p>
        <a:p>
          <a:pPr marL="114300" lvl="1" indent="-114300" algn="l" defTabSz="622300">
            <a:lnSpc>
              <a:spcPct val="90000"/>
            </a:lnSpc>
            <a:spcBef>
              <a:spcPct val="0"/>
            </a:spcBef>
            <a:spcAft>
              <a:spcPct val="20000"/>
            </a:spcAft>
            <a:buChar char="•"/>
          </a:pPr>
          <a:r>
            <a:rPr lang="it-IT" sz="1400" kern="1200" dirty="0"/>
            <a:t>EU4Health      (3,4 mld. di euro);</a:t>
          </a:r>
        </a:p>
        <a:p>
          <a:pPr marL="114300" lvl="1" indent="-114300" algn="l" defTabSz="622300">
            <a:lnSpc>
              <a:spcPct val="90000"/>
            </a:lnSpc>
            <a:spcBef>
              <a:spcPct val="0"/>
            </a:spcBef>
            <a:spcAft>
              <a:spcPct val="20000"/>
            </a:spcAft>
            <a:buChar char="•"/>
          </a:pPr>
          <a:r>
            <a:rPr lang="it-IT" sz="1400" kern="1200" dirty="0"/>
            <a:t>Erasmus+        (2,2 mld. di euro);</a:t>
          </a:r>
        </a:p>
        <a:p>
          <a:pPr marL="114300" lvl="1" indent="-114300" algn="l" defTabSz="622300">
            <a:lnSpc>
              <a:spcPct val="90000"/>
            </a:lnSpc>
            <a:spcBef>
              <a:spcPct val="0"/>
            </a:spcBef>
            <a:spcAft>
              <a:spcPct val="20000"/>
            </a:spcAft>
            <a:buChar char="•"/>
          </a:pPr>
          <a:r>
            <a:rPr lang="it-IT" sz="1400" kern="1200" dirty="0" err="1"/>
            <a:t>InvestEU</a:t>
          </a:r>
          <a:r>
            <a:rPr lang="it-IT" sz="1400" kern="1200" dirty="0"/>
            <a:t>          (1    mld. di euro).</a:t>
          </a:r>
        </a:p>
        <a:p>
          <a:pPr marL="114300" lvl="1" indent="-114300" algn="l" defTabSz="622300">
            <a:lnSpc>
              <a:spcPct val="90000"/>
            </a:lnSpc>
            <a:spcBef>
              <a:spcPct val="0"/>
            </a:spcBef>
            <a:spcAft>
              <a:spcPct val="20000"/>
            </a:spcAft>
            <a:buChar char="•"/>
          </a:pPr>
          <a:r>
            <a:rPr lang="it-IT" sz="1400" kern="1200" dirty="0"/>
            <a:t>Creative Europe (0,6 mld. di euro);</a:t>
          </a:r>
        </a:p>
        <a:p>
          <a:pPr marL="114300" lvl="1" indent="-114300" algn="l" defTabSz="622300">
            <a:lnSpc>
              <a:spcPct val="90000"/>
            </a:lnSpc>
            <a:spcBef>
              <a:spcPct val="0"/>
            </a:spcBef>
            <a:spcAft>
              <a:spcPct val="20000"/>
            </a:spcAft>
            <a:buChar char="•"/>
          </a:pPr>
          <a:r>
            <a:rPr lang="it-IT" sz="1400" i="1" kern="1200" dirty="0" err="1"/>
            <a:t>Rights</a:t>
          </a:r>
          <a:r>
            <a:rPr lang="it-IT" sz="1400" i="1" kern="1200" dirty="0"/>
            <a:t> end </a:t>
          </a:r>
          <a:r>
            <a:rPr lang="it-IT" sz="1400" i="1" kern="1200" dirty="0" err="1"/>
            <a:t>values</a:t>
          </a:r>
          <a:r>
            <a:rPr lang="it-IT" sz="1400" i="1" kern="1200" dirty="0"/>
            <a:t> </a:t>
          </a:r>
          <a:r>
            <a:rPr lang="it-IT" sz="1400" i="1" kern="1200" dirty="0" err="1"/>
            <a:t>programmes</a:t>
          </a:r>
          <a:r>
            <a:rPr lang="it-IT" sz="1400" i="1" kern="1200" dirty="0"/>
            <a:t> (</a:t>
          </a:r>
          <a:r>
            <a:rPr lang="it-IT" sz="1400" kern="1200" dirty="0"/>
            <a:t>0,8 mld. di euro);  </a:t>
          </a:r>
        </a:p>
        <a:p>
          <a:pPr marL="114300" lvl="1" indent="-114300" algn="l" defTabSz="622300">
            <a:lnSpc>
              <a:spcPct val="90000"/>
            </a:lnSpc>
            <a:spcBef>
              <a:spcPct val="0"/>
            </a:spcBef>
            <a:spcAft>
              <a:spcPct val="20000"/>
            </a:spcAft>
            <a:buChar char="•"/>
          </a:pPr>
          <a:r>
            <a:rPr lang="it-IT" sz="1400" i="1" kern="1200" dirty="0" err="1"/>
            <a:t>Integrated</a:t>
          </a:r>
          <a:r>
            <a:rPr lang="it-IT" sz="1400" i="1" kern="1200" dirty="0"/>
            <a:t>  </a:t>
          </a:r>
          <a:r>
            <a:rPr lang="it-IT" sz="1400" i="1" kern="1200" dirty="0" err="1"/>
            <a:t>border</a:t>
          </a:r>
          <a:r>
            <a:rPr lang="it-IT" sz="1400" i="1" kern="1200" dirty="0"/>
            <a:t> management fund </a:t>
          </a:r>
          <a:r>
            <a:rPr lang="it-IT" sz="1400" kern="1200" dirty="0"/>
            <a:t>e Frontex (1,5 mld. di euro);</a:t>
          </a:r>
        </a:p>
        <a:p>
          <a:pPr marL="114300" lvl="1" indent="-114300" algn="l" defTabSz="622300">
            <a:lnSpc>
              <a:spcPct val="90000"/>
            </a:lnSpc>
            <a:spcBef>
              <a:spcPct val="0"/>
            </a:spcBef>
            <a:spcAft>
              <a:spcPct val="20000"/>
            </a:spcAft>
            <a:buChar char="•"/>
          </a:pPr>
          <a:r>
            <a:rPr lang="en-US" sz="1400" i="1" kern="1200" dirty="0" err="1"/>
            <a:t>Neighbourhood</a:t>
          </a:r>
          <a:r>
            <a:rPr lang="en-US" sz="1400" i="1" kern="1200" dirty="0"/>
            <a:t>, Development and International Cooperation Instrument</a:t>
          </a:r>
          <a:r>
            <a:rPr lang="en-US" sz="1400" kern="1200" dirty="0"/>
            <a:t> (NDICI) (1 </a:t>
          </a:r>
          <a:r>
            <a:rPr lang="en-US" sz="1400" kern="1200" dirty="0" err="1"/>
            <a:t>mld</a:t>
          </a:r>
          <a:r>
            <a:rPr lang="en-US" sz="1400" kern="1200" dirty="0"/>
            <a:t>. di euro);</a:t>
          </a:r>
          <a:endParaRPr lang="it-IT" sz="1400" kern="1200" dirty="0"/>
        </a:p>
        <a:p>
          <a:pPr marL="114300" lvl="1" indent="-114300" algn="l" defTabSz="622300">
            <a:lnSpc>
              <a:spcPct val="90000"/>
            </a:lnSpc>
            <a:spcBef>
              <a:spcPct val="0"/>
            </a:spcBef>
            <a:spcAft>
              <a:spcPct val="20000"/>
            </a:spcAft>
            <a:buChar char="•"/>
          </a:pPr>
          <a:r>
            <a:rPr lang="en-US" sz="1400" kern="1200" dirty="0" err="1"/>
            <a:t>Aiuti</a:t>
          </a:r>
          <a:r>
            <a:rPr lang="en-US" sz="1400" kern="1200" dirty="0"/>
            <a:t> </a:t>
          </a:r>
          <a:r>
            <a:rPr lang="en-US" sz="1400" kern="1200" dirty="0" err="1"/>
            <a:t>umanitari</a:t>
          </a:r>
          <a:r>
            <a:rPr lang="en-US" sz="1400" kern="1200" dirty="0"/>
            <a:t> (0,5 </a:t>
          </a:r>
          <a:r>
            <a:rPr lang="en-US" sz="1400" kern="1200" dirty="0" err="1"/>
            <a:t>mld</a:t>
          </a:r>
          <a:r>
            <a:rPr lang="en-US" sz="1400" kern="1200" dirty="0"/>
            <a:t>. di euro).</a:t>
          </a:r>
          <a:endParaRPr lang="it-IT" sz="1400" kern="1200" dirty="0"/>
        </a:p>
      </dsp:txBody>
      <dsp:txXfrm>
        <a:off x="0" y="1980569"/>
        <a:ext cx="9606815" cy="2152800"/>
      </dsp:txXfrm>
    </dsp:sp>
    <dsp:sp modelId="{F69601B7-FCBC-47A7-BD4B-86FB8695C2A4}">
      <dsp:nvSpPr>
        <dsp:cNvPr id="0" name=""/>
        <dsp:cNvSpPr/>
      </dsp:nvSpPr>
      <dsp:spPr>
        <a:xfrm>
          <a:off x="0" y="4175306"/>
          <a:ext cx="9606815" cy="9317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en-US" sz="1300" b="0" kern="1200" dirty="0"/>
            <a:t>Nel </a:t>
          </a:r>
          <a:r>
            <a:rPr lang="en-US" sz="1300" b="0" kern="1200" dirty="0" err="1"/>
            <a:t>Consiglio</a:t>
          </a:r>
          <a:r>
            <a:rPr lang="en-US" sz="1300" b="0" kern="1200" dirty="0"/>
            <a:t> </a:t>
          </a:r>
          <a:r>
            <a:rPr lang="en-US" sz="1300" b="0" kern="1200" dirty="0" err="1"/>
            <a:t>europeo</a:t>
          </a:r>
          <a:r>
            <a:rPr lang="en-US" sz="1300" b="0" kern="1200" dirty="0"/>
            <a:t> del 10 </a:t>
          </a:r>
          <a:r>
            <a:rPr lang="en-US" sz="1300" b="0" kern="1200" dirty="0" err="1"/>
            <a:t>dicembre</a:t>
          </a:r>
          <a:r>
            <a:rPr lang="en-US" sz="1300" b="0" kern="1200" dirty="0"/>
            <a:t> </a:t>
          </a:r>
          <a:r>
            <a:rPr lang="en-US" sz="1300" b="0" kern="1200" dirty="0" err="1"/>
            <a:t>i</a:t>
          </a:r>
          <a:r>
            <a:rPr lang="en-US" sz="1300" b="0" kern="1200" dirty="0"/>
            <a:t> </a:t>
          </a:r>
          <a:r>
            <a:rPr lang="en-US" sz="1300" b="0" kern="1200" dirty="0" err="1"/>
            <a:t>capi</a:t>
          </a:r>
          <a:r>
            <a:rPr lang="en-US" sz="1300" b="0" kern="1200" dirty="0"/>
            <a:t> di </a:t>
          </a:r>
          <a:r>
            <a:rPr lang="en-US" sz="1300" b="0" kern="1200" dirty="0" err="1"/>
            <a:t>Stato</a:t>
          </a:r>
          <a:r>
            <a:rPr lang="en-US" sz="1300" b="0" kern="1200" dirty="0"/>
            <a:t> e di </a:t>
          </a:r>
          <a:r>
            <a:rPr lang="en-US" sz="1300" b="0" kern="1200" dirty="0" err="1"/>
            <a:t>Governo</a:t>
          </a:r>
          <a:r>
            <a:rPr lang="en-US" sz="1300" b="0" kern="1200" dirty="0"/>
            <a:t> </a:t>
          </a:r>
          <a:r>
            <a:rPr lang="en-US" sz="1300" b="0" kern="1200" dirty="0" err="1"/>
            <a:t>hanno</a:t>
          </a:r>
          <a:r>
            <a:rPr lang="en-US" sz="1300" b="0" kern="1200" dirty="0"/>
            <a:t> </a:t>
          </a:r>
          <a:r>
            <a:rPr lang="en-US" sz="1300" b="0" kern="1200" dirty="0" err="1"/>
            <a:t>approvato</a:t>
          </a:r>
          <a:r>
            <a:rPr lang="en-US" sz="1300" b="0" kern="1200" dirty="0"/>
            <a:t> </a:t>
          </a:r>
          <a:r>
            <a:rPr lang="en-US" sz="1300" b="0" kern="1200" dirty="0" err="1"/>
            <a:t>l’accordo</a:t>
          </a:r>
          <a:r>
            <a:rPr lang="en-US" sz="1300" b="0" kern="1200" dirty="0"/>
            <a:t> </a:t>
          </a:r>
          <a:r>
            <a:rPr lang="en-US" sz="1300" b="0" kern="1200" dirty="0" err="1"/>
            <a:t>che</a:t>
          </a:r>
          <a:r>
            <a:rPr lang="en-US" sz="1300" b="0" kern="1200" dirty="0"/>
            <a:t> è </a:t>
          </a:r>
          <a:r>
            <a:rPr lang="en-US" sz="1300" b="0" kern="1200" dirty="0" err="1"/>
            <a:t>stato</a:t>
          </a:r>
          <a:r>
            <a:rPr lang="en-US" sz="1300" b="0" kern="1200" dirty="0"/>
            <a:t> a </a:t>
          </a:r>
          <a:r>
            <a:rPr lang="en-US" sz="1300" b="0" kern="1200" dirty="0" err="1"/>
            <a:t>sua</a:t>
          </a:r>
          <a:r>
            <a:rPr lang="en-US" sz="1300" b="0" kern="1200" dirty="0"/>
            <a:t> volta </a:t>
          </a:r>
          <a:r>
            <a:rPr lang="en-US" sz="1300" b="0" kern="1200" dirty="0" err="1"/>
            <a:t>approvato</a:t>
          </a:r>
          <a:r>
            <a:rPr lang="en-US" sz="1300" b="0" kern="1200" dirty="0"/>
            <a:t> </a:t>
          </a:r>
          <a:r>
            <a:rPr lang="en-US" sz="1300" b="0" kern="1200" dirty="0" err="1"/>
            <a:t>anche</a:t>
          </a:r>
          <a:r>
            <a:rPr lang="en-US" sz="1300" b="0" kern="1200" dirty="0"/>
            <a:t> </a:t>
          </a:r>
          <a:r>
            <a:rPr lang="it-IT" sz="1300" b="0" kern="1200" dirty="0"/>
            <a:t>dal Parlamento europeo riunito in plenaria. </a:t>
          </a:r>
          <a:r>
            <a:rPr lang="it-IT" sz="1300" b="1" kern="1200" dirty="0">
              <a:solidFill>
                <a:schemeClr val="accent4"/>
              </a:solidFill>
            </a:rPr>
            <a:t>Il Regolamento NGEU è stato approvato il 14 dicembre </a:t>
          </a:r>
          <a:r>
            <a:rPr lang="it-IT" sz="1300" i="1" kern="1200" dirty="0"/>
            <a:t>(</a:t>
          </a:r>
          <a:r>
            <a:rPr lang="it-IT" sz="1300" b="0" i="1" kern="1200" baseline="0" dirty="0"/>
            <a:t>Regolamento (UE) 2020/2094 del Consiglio, del 14 dicembre 2020, che istituisce uno strumento dell’Unione europea per la ripresa, a sostegno alla ripresa dell’economia dopo la crisi COVID-19).</a:t>
          </a:r>
          <a:endParaRPr lang="it-IT" sz="1300" kern="1200" dirty="0"/>
        </a:p>
      </dsp:txBody>
      <dsp:txXfrm>
        <a:off x="45485" y="4220791"/>
        <a:ext cx="9515845" cy="840791"/>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083D2-E34C-429F-ACB9-573F49534FA4}">
      <dsp:nvSpPr>
        <dsp:cNvPr id="0" name=""/>
        <dsp:cNvSpPr/>
      </dsp:nvSpPr>
      <dsp:spPr>
        <a:xfrm>
          <a:off x="0" y="0"/>
          <a:ext cx="9006980" cy="1306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b="1" kern="1200" dirty="0"/>
            <a:t>(art.29) </a:t>
          </a:r>
          <a:r>
            <a:rPr lang="it-IT" sz="1400" b="1" kern="1200" dirty="0">
              <a:solidFill>
                <a:schemeClr val="accent4"/>
              </a:solidFill>
            </a:rPr>
            <a:t>Lo Stato membro interessato riferisce su base trimestrale nel processo del semestre europeo </a:t>
          </a:r>
          <a:r>
            <a:rPr lang="it-IT" sz="1400" kern="1200" dirty="0"/>
            <a:t>in merito ai progressi compiuti nella realizzazione degli impegni di riforma; le </a:t>
          </a:r>
          <a:r>
            <a:rPr lang="it-IT" sz="1400" b="1" kern="1200" dirty="0"/>
            <a:t>relazioni trimestrali</a:t>
          </a:r>
          <a:r>
            <a:rPr lang="it-IT" sz="1400" kern="1200" dirty="0"/>
            <a:t> devono essere adeguatamente rispecchiate nei Programmi nazionali di riforma. È inoltre prevista un’apposita comunicazione al Parlamento europeo e al Consiglio.</a:t>
          </a:r>
        </a:p>
      </dsp:txBody>
      <dsp:txXfrm>
        <a:off x="63789" y="63789"/>
        <a:ext cx="8879402" cy="1179146"/>
      </dsp:txXfrm>
    </dsp:sp>
    <dsp:sp modelId="{0DB1E833-4466-4A71-ACE2-513111244052}">
      <dsp:nvSpPr>
        <dsp:cNvPr id="0" name=""/>
        <dsp:cNvSpPr/>
      </dsp:nvSpPr>
      <dsp:spPr>
        <a:xfrm>
          <a:off x="0" y="1121368"/>
          <a:ext cx="9006980" cy="4725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b="1" kern="1200" dirty="0">
              <a:solidFill>
                <a:schemeClr val="accent4"/>
              </a:solidFill>
            </a:rPr>
            <a:t>La Commissione sorveglia l'attuazione </a:t>
          </a:r>
          <a:r>
            <a:rPr lang="it-IT" sz="1400" kern="1200" dirty="0"/>
            <a:t>del dispositivo e misura il raggiungimento degli obiettivi mediante target e relativi indicatori.</a:t>
          </a:r>
        </a:p>
      </dsp:txBody>
      <dsp:txXfrm>
        <a:off x="23067" y="1144435"/>
        <a:ext cx="8960846" cy="426403"/>
      </dsp:txXfrm>
    </dsp:sp>
    <dsp:sp modelId="{D01F9C7A-61BA-4658-A6C8-0B36901F18C5}">
      <dsp:nvSpPr>
        <dsp:cNvPr id="0" name=""/>
        <dsp:cNvSpPr/>
      </dsp:nvSpPr>
      <dsp:spPr>
        <a:xfrm>
          <a:off x="0" y="1610811"/>
          <a:ext cx="9006980" cy="1533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just" defTabSz="400050">
            <a:lnSpc>
              <a:spcPct val="90000"/>
            </a:lnSpc>
            <a:spcBef>
              <a:spcPct val="0"/>
            </a:spcBef>
            <a:spcAft>
              <a:spcPct val="35000"/>
            </a:spcAft>
            <a:buNone/>
          </a:pPr>
          <a:r>
            <a:rPr lang="it-IT" sz="900" b="1" kern="1200" dirty="0"/>
            <a:t>(</a:t>
          </a:r>
          <a:r>
            <a:rPr lang="it-IT" sz="1200" b="1" kern="1200" dirty="0"/>
            <a:t>art.30) </a:t>
          </a:r>
          <a:r>
            <a:rPr lang="it-IT" sz="1200" kern="1200" dirty="0"/>
            <a:t>La Commissione istituisce </a:t>
          </a:r>
          <a:r>
            <a:rPr lang="it-IT" sz="1200" b="1" kern="1200" dirty="0"/>
            <a:t>un </a:t>
          </a:r>
          <a:r>
            <a:rPr lang="it-IT" sz="1200" b="1" kern="1200" dirty="0">
              <a:solidFill>
                <a:schemeClr val="accent4"/>
              </a:solidFill>
            </a:rPr>
            <a:t>quadro di valutazione della ripresa e della resilienza («quadro di valutazione») </a:t>
          </a:r>
          <a:r>
            <a:rPr lang="it-IT" sz="1200" kern="1200" dirty="0"/>
            <a:t>che illustra i progressi dell'attuazione dei piani per la ripresa e la resilienza degli Stati membri in ciascuno dei sei pilastri di cui all'articolo 3. Il quadro di valutazione costituisce il sistema di comunicazione dei risultati del dispositivo. Alla Commissione è conferito il potere di adottare un atto delegato a norma dell'articolo 33 per integrare il presente regolamento definendo gli elementi dettagliati del quadro di valutazione al fine di illustrare i progressi dell'attuazione dei piani per la ripresa e la resilienza. Il quadro di valutazione delinea inoltre i progressi dell'attuazione dei piani per la ripresa e la resilienza in relazione agli indicatori comuni. Il </a:t>
          </a:r>
          <a:r>
            <a:rPr lang="it-IT" sz="1200" b="1" kern="1200" dirty="0">
              <a:solidFill>
                <a:schemeClr val="accent4"/>
              </a:solidFill>
            </a:rPr>
            <a:t>quadro di valutazione è operativo entro dicembre 2021 </a:t>
          </a:r>
          <a:r>
            <a:rPr lang="it-IT" sz="1200" b="0" kern="1200" dirty="0">
              <a:solidFill>
                <a:schemeClr val="bg1"/>
              </a:solidFill>
            </a:rPr>
            <a:t>ed</a:t>
          </a:r>
          <a:r>
            <a:rPr lang="it-IT" sz="1200" b="1" kern="1200" dirty="0">
              <a:solidFill>
                <a:schemeClr val="accent4"/>
              </a:solidFill>
            </a:rPr>
            <a:t> </a:t>
          </a:r>
          <a:r>
            <a:rPr lang="it-IT" sz="1200" kern="1200" dirty="0"/>
            <a:t>è aggiornato dalla Commissione due volte l'anno. Il quadro di valutazione è messo a disposizione del pubblico su un sito web o su un portale Internet.</a:t>
          </a:r>
        </a:p>
      </dsp:txBody>
      <dsp:txXfrm>
        <a:off x="74877" y="1685688"/>
        <a:ext cx="8857226" cy="1384118"/>
      </dsp:txXfrm>
    </dsp:sp>
    <dsp:sp modelId="{435D4349-3FE5-4952-8ABE-17705ABFD8E3}">
      <dsp:nvSpPr>
        <dsp:cNvPr id="0" name=""/>
        <dsp:cNvSpPr/>
      </dsp:nvSpPr>
      <dsp:spPr>
        <a:xfrm>
          <a:off x="0" y="3192401"/>
          <a:ext cx="9006980" cy="6497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just" defTabSz="222250">
            <a:lnSpc>
              <a:spcPct val="90000"/>
            </a:lnSpc>
            <a:spcBef>
              <a:spcPct val="0"/>
            </a:spcBef>
            <a:spcAft>
              <a:spcPct val="35000"/>
            </a:spcAft>
            <a:buNone/>
          </a:pPr>
          <a:r>
            <a:rPr lang="it-IT" sz="500" b="1" kern="1200" dirty="0"/>
            <a:t>(</a:t>
          </a:r>
          <a:r>
            <a:rPr lang="it-IT" sz="1200" b="1" kern="1200" dirty="0"/>
            <a:t>art.31) </a:t>
          </a:r>
          <a:r>
            <a:rPr lang="it-IT" sz="1200" b="1" kern="1200" dirty="0">
              <a:solidFill>
                <a:schemeClr val="accent4"/>
              </a:solidFill>
            </a:rPr>
            <a:t>La Commissione presenta al Parlamento europeo e al Consiglio una relazione annuale in merito all'attuazione </a:t>
          </a:r>
          <a:r>
            <a:rPr lang="it-IT" sz="1200" kern="1200" dirty="0"/>
            <a:t>del dispositivo contenente informazioni sullo stato dell'attuazione dei traguardi e degli obiettivi, sullo stato dei pagamenti e delle relative sospensioni nonché sul contributo del dispositivo agli obiettivi climatici e digitali</a:t>
          </a:r>
          <a:r>
            <a:rPr lang="it-IT" sz="500" kern="1200" dirty="0"/>
            <a:t>.</a:t>
          </a:r>
        </a:p>
      </dsp:txBody>
      <dsp:txXfrm>
        <a:off x="31719" y="3224120"/>
        <a:ext cx="8943542" cy="586330"/>
      </dsp:txXfrm>
    </dsp:sp>
    <dsp:sp modelId="{4B519F58-9488-475D-96BE-261679A16F77}">
      <dsp:nvSpPr>
        <dsp:cNvPr id="0" name=""/>
        <dsp:cNvSpPr/>
      </dsp:nvSpPr>
      <dsp:spPr>
        <a:xfrm>
          <a:off x="0" y="3978339"/>
          <a:ext cx="9006980" cy="1306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it-IT" sz="1200" b="1" kern="1200" dirty="0"/>
            <a:t>(art.32) </a:t>
          </a:r>
          <a:r>
            <a:rPr lang="it-IT" sz="1200" b="1" kern="1200" dirty="0">
              <a:solidFill>
                <a:schemeClr val="accent4"/>
              </a:solidFill>
            </a:rPr>
            <a:t>Tre anni dopo l'entrata in vigore del regolamento la Commissione presenterà al Parlamento europeo, al Consiglio, al Comitato economico e sociale europeo e al Comitato delle regioni una relazione di valutazione indipendente sulla sua attuazione</a:t>
          </a:r>
          <a:r>
            <a:rPr lang="it-IT" sz="1200" kern="1200" dirty="0"/>
            <a:t>, corredata di una relazione di valutazione ex-post indipendente entro il 31 dicembre 2028. La Relazione esaminerà la misura in cui sono stati conseguiti gli obiettivi, l'efficienza nell'uso delle risorse e il valore aggiunto europeo e valuterà inoltre se tutti gli obiettivi e tutte le azioni siano ancora pertinenti. La relazione ex post dovrà comprendere una valutazione globale del Dispositivo e informazioni sul suo impatto nel lungo periodo.</a:t>
          </a:r>
        </a:p>
      </dsp:txBody>
      <dsp:txXfrm>
        <a:off x="63789" y="4042128"/>
        <a:ext cx="8879402" cy="1179146"/>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A17EB-BF22-4DB4-BECC-8A0C9585A15A}">
      <dsp:nvSpPr>
        <dsp:cNvPr id="0" name=""/>
        <dsp:cNvSpPr/>
      </dsp:nvSpPr>
      <dsp:spPr>
        <a:xfrm>
          <a:off x="0" y="0"/>
          <a:ext cx="8398033"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b="1" i="0" kern="1200" baseline="0"/>
            <a:t>Il dispositivo per la ripresa e la resilienza – I Piani per la ripresa e la resilienza </a:t>
          </a:r>
          <a:endParaRPr lang="it-IT" sz="2100" kern="1200"/>
        </a:p>
      </dsp:txBody>
      <dsp:txXfrm>
        <a:off x="40780" y="40780"/>
        <a:ext cx="8316473" cy="753819"/>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3CD51-E1F1-4330-A9DB-042B5B828207}">
      <dsp:nvSpPr>
        <dsp:cNvPr id="0" name=""/>
        <dsp:cNvSpPr/>
      </dsp:nvSpPr>
      <dsp:spPr>
        <a:xfrm>
          <a:off x="0" y="17698"/>
          <a:ext cx="9692951" cy="79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b="1" i="0" kern="1200" baseline="0"/>
            <a:t>Il dispositivo per la ripresa e la resilienza – il processo di approvazione dei Piani di ripresa e resilienza</a:t>
          </a:r>
          <a:endParaRPr lang="it-IT" sz="2000" kern="1200"/>
        </a:p>
      </dsp:txBody>
      <dsp:txXfrm>
        <a:off x="38838" y="56536"/>
        <a:ext cx="9615275" cy="717924"/>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B61EF-D1E2-4963-A4CF-302492D19CFD}">
      <dsp:nvSpPr>
        <dsp:cNvPr id="0" name=""/>
        <dsp:cNvSpPr/>
      </dsp:nvSpPr>
      <dsp:spPr>
        <a:xfrm>
          <a:off x="0" y="11879"/>
          <a:ext cx="8644810" cy="994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b="1" i="0" kern="1200" baseline="0"/>
            <a:t>Il dispositivo per la ripresa e la resilienza – Erogazione delle risorse finanziarie</a:t>
          </a:r>
          <a:endParaRPr lang="it-IT" sz="2500" kern="1200"/>
        </a:p>
      </dsp:txBody>
      <dsp:txXfrm>
        <a:off x="48547" y="60426"/>
        <a:ext cx="8547716" cy="897406"/>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2EC64-FAE0-4C02-AB0B-7DE141FAC699}">
      <dsp:nvSpPr>
        <dsp:cNvPr id="0" name=""/>
        <dsp:cNvSpPr/>
      </dsp:nvSpPr>
      <dsp:spPr>
        <a:xfrm>
          <a:off x="0" y="947"/>
          <a:ext cx="9042400" cy="111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t-IT" sz="2800" b="1" i="0" kern="1200" baseline="0"/>
            <a:t>Il dispositivo per la ripresa e la resilienza - </a:t>
          </a:r>
          <a:r>
            <a:rPr lang="it-IT" sz="2800" b="1" kern="1200"/>
            <a:t>Come dovranno essere utilizzati i Fondi</a:t>
          </a:r>
          <a:endParaRPr lang="it-IT" sz="2800" kern="1200"/>
        </a:p>
      </dsp:txBody>
      <dsp:txXfrm>
        <a:off x="54373" y="55320"/>
        <a:ext cx="8933654" cy="1005094"/>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097E7-F9FB-4BC7-9036-E153F91790C3}">
      <dsp:nvSpPr>
        <dsp:cNvPr id="0" name=""/>
        <dsp:cNvSpPr/>
      </dsp:nvSpPr>
      <dsp:spPr>
        <a:xfrm>
          <a:off x="0" y="40162"/>
          <a:ext cx="91440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it-IT" sz="2700" kern="1200"/>
            <a:t>I Piani dovranno:</a:t>
          </a:r>
        </a:p>
      </dsp:txBody>
      <dsp:txXfrm>
        <a:off x="31613" y="71775"/>
        <a:ext cx="9080774" cy="584369"/>
      </dsp:txXfrm>
    </dsp:sp>
    <dsp:sp modelId="{97B416F6-B7DB-4A1F-9426-9820E77006E5}">
      <dsp:nvSpPr>
        <dsp:cNvPr id="0" name=""/>
        <dsp:cNvSpPr/>
      </dsp:nvSpPr>
      <dsp:spPr>
        <a:xfrm>
          <a:off x="0" y="687758"/>
          <a:ext cx="9144000" cy="3409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it-IT" sz="2100" b="1" kern="1200" dirty="0"/>
            <a:t>Essere adeguati alle priorità europee</a:t>
          </a:r>
          <a:endParaRPr lang="it-IT" sz="2100" kern="1200" dirty="0"/>
        </a:p>
        <a:p>
          <a:pPr marL="457200" lvl="2" indent="-228600" algn="l" defTabSz="933450">
            <a:lnSpc>
              <a:spcPct val="90000"/>
            </a:lnSpc>
            <a:spcBef>
              <a:spcPct val="0"/>
            </a:spcBef>
            <a:spcAft>
              <a:spcPct val="20000"/>
            </a:spcAft>
            <a:buChar char="•"/>
          </a:pPr>
          <a:r>
            <a:rPr lang="it-IT" sz="2100" kern="1200"/>
            <a:t>Rafforzare il potenziale di crescita, la creazione di posti di lavoro e la resilienza economica e sociale</a:t>
          </a:r>
        </a:p>
        <a:p>
          <a:pPr marL="228600" lvl="1" indent="-228600" algn="l" defTabSz="933450">
            <a:lnSpc>
              <a:spcPct val="90000"/>
            </a:lnSpc>
            <a:spcBef>
              <a:spcPct val="0"/>
            </a:spcBef>
            <a:spcAft>
              <a:spcPct val="20000"/>
            </a:spcAft>
            <a:buChar char="•"/>
          </a:pPr>
          <a:r>
            <a:rPr lang="it-IT" sz="2100" b="1" kern="1200"/>
            <a:t>Corrispondere alle Raccomandazioni Paese per il 2019 e per il 2020</a:t>
          </a:r>
          <a:endParaRPr lang="it-IT" sz="2100" kern="1200"/>
        </a:p>
        <a:p>
          <a:pPr marL="228600" lvl="1" indent="-228600" algn="l" defTabSz="933450">
            <a:lnSpc>
              <a:spcPct val="90000"/>
            </a:lnSpc>
            <a:spcBef>
              <a:spcPct val="0"/>
            </a:spcBef>
            <a:spcAft>
              <a:spcPct val="20000"/>
            </a:spcAft>
            <a:buChar char="•"/>
          </a:pPr>
          <a:r>
            <a:rPr lang="it-IT" sz="2100" b="1" kern="1200"/>
            <a:t>Supportare la transizione verde</a:t>
          </a:r>
          <a:endParaRPr lang="it-IT" sz="2100" kern="1200"/>
        </a:p>
        <a:p>
          <a:pPr marL="457200" lvl="2" indent="-228600" algn="l" defTabSz="933450">
            <a:lnSpc>
              <a:spcPct val="90000"/>
            </a:lnSpc>
            <a:spcBef>
              <a:spcPct val="0"/>
            </a:spcBef>
            <a:spcAft>
              <a:spcPct val="20000"/>
            </a:spcAft>
            <a:buChar char="•"/>
          </a:pPr>
          <a:r>
            <a:rPr lang="it-IT" sz="2100" kern="1200"/>
            <a:t>Destinare almeno il 37 per cento delle risorse alle azioni rivolte alla lotta ai cambiamenti climatici ed alla sostenibilità ambientale</a:t>
          </a:r>
        </a:p>
        <a:p>
          <a:pPr marL="228600" lvl="1" indent="-228600" algn="l" defTabSz="933450">
            <a:lnSpc>
              <a:spcPct val="90000"/>
            </a:lnSpc>
            <a:spcBef>
              <a:spcPct val="0"/>
            </a:spcBef>
            <a:spcAft>
              <a:spcPct val="20000"/>
            </a:spcAft>
            <a:buChar char="•"/>
          </a:pPr>
          <a:r>
            <a:rPr lang="it-IT" sz="2100" b="1" kern="1200"/>
            <a:t>Rafforzare la trasformazione digitale</a:t>
          </a:r>
          <a:endParaRPr lang="it-IT" sz="2100" kern="1200"/>
        </a:p>
        <a:p>
          <a:pPr marL="457200" lvl="2" indent="-228600" algn="l" defTabSz="933450">
            <a:lnSpc>
              <a:spcPct val="90000"/>
            </a:lnSpc>
            <a:spcBef>
              <a:spcPct val="0"/>
            </a:spcBef>
            <a:spcAft>
              <a:spcPct val="20000"/>
            </a:spcAft>
            <a:buChar char="•"/>
          </a:pPr>
          <a:r>
            <a:rPr lang="it-IT" sz="2100" kern="1200"/>
            <a:t>Destinare almeno il 20 per cento delle risorse alla transizione digitale dell’UE</a:t>
          </a:r>
        </a:p>
      </dsp:txBody>
      <dsp:txXfrm>
        <a:off x="0" y="687758"/>
        <a:ext cx="9144000" cy="3409290"/>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CCEB7-8C1F-4452-B127-61DA5D6C3701}">
      <dsp:nvSpPr>
        <dsp:cNvPr id="0" name=""/>
        <dsp:cNvSpPr/>
      </dsp:nvSpPr>
      <dsp:spPr>
        <a:xfrm>
          <a:off x="0" y="184579"/>
          <a:ext cx="9475816"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b="1" i="0" kern="1200" baseline="0" dirty="0"/>
            <a:t>Il dispositivo per la ripresa e la resilienza – Le Raccomandazioni per l’Italia</a:t>
          </a:r>
          <a:endParaRPr lang="it-IT" sz="2300" kern="1200" dirty="0"/>
        </a:p>
      </dsp:txBody>
      <dsp:txXfrm>
        <a:off x="26930" y="211509"/>
        <a:ext cx="9421956" cy="497795"/>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EAF3A-8D56-4FEF-9B73-F7CE0A783350}">
      <dsp:nvSpPr>
        <dsp:cNvPr id="0" name=""/>
        <dsp:cNvSpPr/>
      </dsp:nvSpPr>
      <dsp:spPr>
        <a:xfrm>
          <a:off x="0" y="28404"/>
          <a:ext cx="9814249"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i="1" kern="1200"/>
            <a:t>Raccomandazioni del 2020</a:t>
          </a:r>
          <a:endParaRPr lang="it-IT" sz="2400" kern="1200"/>
        </a:p>
      </dsp:txBody>
      <dsp:txXfrm>
        <a:off x="28100" y="56504"/>
        <a:ext cx="9758049" cy="519439"/>
      </dsp:txXfrm>
    </dsp:sp>
    <dsp:sp modelId="{495A6391-2759-4A5B-A558-C853022A744A}">
      <dsp:nvSpPr>
        <dsp:cNvPr id="0" name=""/>
        <dsp:cNvSpPr/>
      </dsp:nvSpPr>
      <dsp:spPr>
        <a:xfrm>
          <a:off x="0" y="604044"/>
          <a:ext cx="9814249"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60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it-IT" sz="1900" b="1" kern="1200"/>
            <a:t>Implementazione di tutte le misure necessarie per il sostegno all’economia e al sistema sanitario durante e dopo la pandemia</a:t>
          </a:r>
          <a:endParaRPr lang="it-IT" sz="1900" kern="1200"/>
        </a:p>
        <a:p>
          <a:pPr marL="171450" lvl="1" indent="-171450" algn="l" defTabSz="844550">
            <a:lnSpc>
              <a:spcPct val="90000"/>
            </a:lnSpc>
            <a:spcBef>
              <a:spcPct val="0"/>
            </a:spcBef>
            <a:spcAft>
              <a:spcPct val="20000"/>
            </a:spcAft>
            <a:buChar char="•"/>
          </a:pPr>
          <a:r>
            <a:rPr lang="it-IT" sz="1900" b="1" kern="1200"/>
            <a:t>Attuazione di adeguate misure di sostegno al reddito e per l’accesso alla protezione sociale</a:t>
          </a:r>
          <a:endParaRPr lang="it-IT" sz="1900" kern="1200"/>
        </a:p>
        <a:p>
          <a:pPr marL="171450" lvl="1" indent="-171450" algn="l" defTabSz="844550">
            <a:lnSpc>
              <a:spcPct val="90000"/>
            </a:lnSpc>
            <a:spcBef>
              <a:spcPct val="0"/>
            </a:spcBef>
            <a:spcAft>
              <a:spcPct val="20000"/>
            </a:spcAft>
            <a:buChar char="•"/>
          </a:pPr>
          <a:r>
            <a:rPr lang="it-IT" sz="1900" b="1" kern="1200"/>
            <a:t>Introduzione e attuazione di misure in favore delle piccole e medie imprese e adozione di tecnologie green e sostenibili in materia ambientale</a:t>
          </a:r>
          <a:endParaRPr lang="it-IT" sz="1900" kern="1200"/>
        </a:p>
        <a:p>
          <a:pPr marL="171450" lvl="1" indent="-171450" algn="l" defTabSz="844550">
            <a:lnSpc>
              <a:spcPct val="90000"/>
            </a:lnSpc>
            <a:spcBef>
              <a:spcPct val="0"/>
            </a:spcBef>
            <a:spcAft>
              <a:spcPct val="20000"/>
            </a:spcAft>
            <a:buChar char="•"/>
          </a:pPr>
          <a:r>
            <a:rPr lang="it-IT" sz="1900" b="1" kern="1200"/>
            <a:t>Miglioramento dell’efficienza del sistema giudiziario e della pubblica amministrazione</a:t>
          </a:r>
          <a:endParaRPr lang="it-IT" sz="1900" kern="1200"/>
        </a:p>
      </dsp:txBody>
      <dsp:txXfrm>
        <a:off x="0" y="604044"/>
        <a:ext cx="9814249" cy="1838160"/>
      </dsp:txXfrm>
    </dsp:sp>
    <dsp:sp modelId="{71CE9602-8AA2-4390-B764-6394C08795DE}">
      <dsp:nvSpPr>
        <dsp:cNvPr id="0" name=""/>
        <dsp:cNvSpPr/>
      </dsp:nvSpPr>
      <dsp:spPr>
        <a:xfrm>
          <a:off x="0" y="2442204"/>
          <a:ext cx="9814249"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i="1" kern="1200"/>
            <a:t>…che si vanno ad aggiungere a quelle del 2019</a:t>
          </a:r>
          <a:endParaRPr lang="it-IT" sz="2400" kern="1200"/>
        </a:p>
      </dsp:txBody>
      <dsp:txXfrm>
        <a:off x="28100" y="2470304"/>
        <a:ext cx="9758049" cy="519439"/>
      </dsp:txXfrm>
    </dsp:sp>
    <dsp:sp modelId="{D3000062-CCFA-47FF-B740-3016D9A03044}">
      <dsp:nvSpPr>
        <dsp:cNvPr id="0" name=""/>
        <dsp:cNvSpPr/>
      </dsp:nvSpPr>
      <dsp:spPr>
        <a:xfrm>
          <a:off x="0" y="3017844"/>
          <a:ext cx="9814249"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60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it-IT" sz="1900" b="1" kern="1200" dirty="0"/>
            <a:t>Aggiustamenti di bilancio, fiscalità ed economia sommersa</a:t>
          </a:r>
          <a:endParaRPr lang="it-IT" sz="1900" kern="1200" dirty="0"/>
        </a:p>
        <a:p>
          <a:pPr marL="171450" lvl="1" indent="-171450" algn="l" defTabSz="844550">
            <a:lnSpc>
              <a:spcPct val="90000"/>
            </a:lnSpc>
            <a:spcBef>
              <a:spcPct val="0"/>
            </a:spcBef>
            <a:spcAft>
              <a:spcPct val="20000"/>
            </a:spcAft>
            <a:buChar char="•"/>
          </a:pPr>
          <a:r>
            <a:rPr lang="it-IT" sz="1900" b="1" kern="1200"/>
            <a:t>Intensificazione degli sforzi volti a combattere il lavoro sommerso</a:t>
          </a:r>
          <a:endParaRPr lang="it-IT" sz="1900" kern="1200"/>
        </a:p>
        <a:p>
          <a:pPr marL="171450" lvl="1" indent="-171450" algn="l" defTabSz="844550">
            <a:lnSpc>
              <a:spcPct val="90000"/>
            </a:lnSpc>
            <a:spcBef>
              <a:spcPct val="0"/>
            </a:spcBef>
            <a:spcAft>
              <a:spcPct val="20000"/>
            </a:spcAft>
            <a:buChar char="•"/>
          </a:pPr>
          <a:r>
            <a:rPr lang="it-IT" sz="1900" b="1" kern="1200"/>
            <a:t>Focalizzazione degli interventi di politica economica connessi agli investimenti in materia di ricerca, innovazione e qualità delle infrastrutture, tenendo conto delle disparità regionali</a:t>
          </a:r>
          <a:endParaRPr lang="it-IT" sz="1900" kern="1200"/>
        </a:p>
        <a:p>
          <a:pPr marL="171450" lvl="1" indent="-171450" algn="l" defTabSz="844550">
            <a:lnSpc>
              <a:spcPct val="90000"/>
            </a:lnSpc>
            <a:spcBef>
              <a:spcPct val="0"/>
            </a:spcBef>
            <a:spcAft>
              <a:spcPct val="20000"/>
            </a:spcAft>
            <a:buChar char="•"/>
          </a:pPr>
          <a:r>
            <a:rPr lang="it-IT" sz="1900" b="1" kern="1200"/>
            <a:t>Durata dei processi e misure anticorruzione</a:t>
          </a:r>
          <a:endParaRPr lang="it-IT" sz="1900" kern="1200"/>
        </a:p>
        <a:p>
          <a:pPr marL="171450" lvl="1" indent="-171450" algn="l" defTabSz="844550">
            <a:lnSpc>
              <a:spcPct val="90000"/>
            </a:lnSpc>
            <a:spcBef>
              <a:spcPct val="0"/>
            </a:spcBef>
            <a:spcAft>
              <a:spcPct val="20000"/>
            </a:spcAft>
            <a:buChar char="•"/>
          </a:pPr>
          <a:r>
            <a:rPr lang="it-IT" sz="1900" b="1" kern="1200"/>
            <a:t>Crediti deteriorati, settore bancario e accesso delle imprese alle fonti di finanziamento</a:t>
          </a:r>
          <a:endParaRPr lang="it-IT" sz="1900" kern="1200"/>
        </a:p>
      </dsp:txBody>
      <dsp:txXfrm>
        <a:off x="0" y="3017844"/>
        <a:ext cx="9814249" cy="1887840"/>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73866-C5DA-438E-8ADA-25459EC410AA}">
      <dsp:nvSpPr>
        <dsp:cNvPr id="0" name=""/>
        <dsp:cNvSpPr/>
      </dsp:nvSpPr>
      <dsp:spPr>
        <a:xfrm>
          <a:off x="0" y="13741"/>
          <a:ext cx="9144000" cy="737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t>Il dispositivo di ripresa e resilienza – Il Piano nazionale di ripresa e resilienza dell’Italia (PNNR)</a:t>
          </a:r>
        </a:p>
      </dsp:txBody>
      <dsp:txXfrm>
        <a:off x="35981" y="49722"/>
        <a:ext cx="9072038" cy="665121"/>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9F011-A992-4E4D-A7EA-739972D09E0B}">
      <dsp:nvSpPr>
        <dsp:cNvPr id="0" name=""/>
        <dsp:cNvSpPr/>
      </dsp:nvSpPr>
      <dsp:spPr>
        <a:xfrm>
          <a:off x="0" y="248447"/>
          <a:ext cx="9144000" cy="77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Il </a:t>
          </a:r>
          <a:r>
            <a:rPr lang="it-IT" sz="1100" b="1" kern="1200" dirty="0">
              <a:solidFill>
                <a:schemeClr val="accent4"/>
              </a:solidFill>
            </a:rPr>
            <a:t>Comitato interministeriale per gli affari europei </a:t>
          </a:r>
          <a:r>
            <a:rPr lang="it-IT" sz="1100" kern="1200" dirty="0"/>
            <a:t>(CIAE), presso il Dipartimento affari europei, è stato </a:t>
          </a:r>
          <a:r>
            <a:rPr lang="it-IT" sz="1100" b="1" kern="1200" dirty="0">
              <a:solidFill>
                <a:schemeClr val="accent4"/>
              </a:solidFill>
            </a:rPr>
            <a:t>incaricato della definizione della proposta di PNNR per l’Italia</a:t>
          </a:r>
          <a:r>
            <a:rPr lang="it-IT" sz="1100" kern="1200" dirty="0"/>
            <a:t>. I lavori del CIAE sono iniziati all’indomani della decisione del Consiglio Europeo di fine luglio riguardante il Next Generation EU ed il Quadro Finanziario Pluriennale 2021/2027 (Bilancio europeo).</a:t>
          </a:r>
        </a:p>
      </dsp:txBody>
      <dsp:txXfrm>
        <a:off x="37833" y="286280"/>
        <a:ext cx="9068334" cy="699349"/>
      </dsp:txXfrm>
    </dsp:sp>
    <dsp:sp modelId="{D66E6EF2-84B0-49CA-B589-EC73BFB7B53C}">
      <dsp:nvSpPr>
        <dsp:cNvPr id="0" name=""/>
        <dsp:cNvSpPr/>
      </dsp:nvSpPr>
      <dsp:spPr>
        <a:xfrm>
          <a:off x="0" y="1055143"/>
          <a:ext cx="9144000" cy="77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dirty="0">
              <a:solidFill>
                <a:schemeClr val="accent4"/>
              </a:solidFill>
            </a:rPr>
            <a:t>La parte “tecnica” è stata affidata al Comitato tecnico di valutazione (CTV</a:t>
          </a:r>
          <a:r>
            <a:rPr lang="it-IT" sz="1100" b="1" kern="1200" dirty="0"/>
            <a:t>) </a:t>
          </a:r>
          <a:r>
            <a:rPr lang="it-IT" sz="1100" kern="1200" dirty="0"/>
            <a:t>- struttura costituita nell’ambito del CIAE e presieduta dal Ministro per gli affari europei, che cura la predisposizione della posizione italiana nella fase di formazione degli atti normativi dell’Unione Europea e che prepara le riunioni del CIAE – alle cui riunioni partecipano rappresentanti dei Ministeri interessati dai provvedimenti europei nonché rappresentanti di regioni o province autonome per le questioni di loro competenza e rappresentanti di ANCI, UPI, UNCEM  per le questioni di interesse locale.</a:t>
          </a:r>
        </a:p>
      </dsp:txBody>
      <dsp:txXfrm>
        <a:off x="37833" y="1092976"/>
        <a:ext cx="9068334" cy="699349"/>
      </dsp:txXfrm>
    </dsp:sp>
    <dsp:sp modelId="{A7712497-6417-4764-8A65-457E72333D3D}">
      <dsp:nvSpPr>
        <dsp:cNvPr id="0" name=""/>
        <dsp:cNvSpPr/>
      </dsp:nvSpPr>
      <dsp:spPr>
        <a:xfrm>
          <a:off x="0" y="1887005"/>
          <a:ext cx="9144000" cy="77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Il 9 settembre 2020 il Comitato ha concordato le </a:t>
          </a:r>
          <a:r>
            <a:rPr lang="it-IT" sz="1100" b="1" kern="1200" dirty="0">
              <a:solidFill>
                <a:schemeClr val="accent4"/>
              </a:solidFill>
            </a:rPr>
            <a:t>Linee guida per la definizione del PNRR</a:t>
          </a:r>
          <a:r>
            <a:rPr lang="it-IT" sz="1100" kern="1200" dirty="0"/>
            <a:t>, rilasciate sulla base dei lavori condotti dal CTV, che </a:t>
          </a:r>
          <a:r>
            <a:rPr lang="it-IT" sz="1100" b="1" kern="1200" dirty="0">
              <a:solidFill>
                <a:schemeClr val="accent4"/>
              </a:solidFill>
            </a:rPr>
            <a:t>il Presidente del Consiglio dei ministri ha inviato al Parlamento il 15 settembre</a:t>
          </a:r>
          <a:r>
            <a:rPr lang="it-IT" sz="1100" kern="1200" dirty="0"/>
            <a:t>. Nel documento vengono indicate le sfide, le missioni e le azioni del Piano per la Ripresa italiano da finanziare in particolare mediante il RRF, con “l'obiettivo di realizzare in Italia ed Europa la doppia transizione verde e digitale e di accrescere la competitività, l'inclusione sociale e la crescita economica dopo la crisi pandemica COVID-19”.</a:t>
          </a:r>
        </a:p>
      </dsp:txBody>
      <dsp:txXfrm>
        <a:off x="37833" y="1924838"/>
        <a:ext cx="9068334" cy="699349"/>
      </dsp:txXfrm>
    </dsp:sp>
    <dsp:sp modelId="{2B22173D-4A75-4DB5-A0D9-870A8B1D44BD}">
      <dsp:nvSpPr>
        <dsp:cNvPr id="0" name=""/>
        <dsp:cNvSpPr/>
      </dsp:nvSpPr>
      <dsp:spPr>
        <a:xfrm>
          <a:off x="0" y="2668533"/>
          <a:ext cx="9144000" cy="77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b="1" kern="1200" dirty="0">
              <a:solidFill>
                <a:schemeClr val="accent4"/>
              </a:solidFill>
            </a:rPr>
            <a:t>Il Parlamento</a:t>
          </a:r>
          <a:r>
            <a:rPr lang="it-IT" sz="1100" kern="1200" dirty="0"/>
            <a:t>, nella seduta del 13 ottobre 2020, </a:t>
          </a:r>
          <a:r>
            <a:rPr lang="it-IT" sz="1100" b="1" kern="1200" dirty="0">
              <a:solidFill>
                <a:schemeClr val="accent4"/>
              </a:solidFill>
            </a:rPr>
            <a:t>ha approvato le Linee Guida presentate dal Governo</a:t>
          </a:r>
          <a:r>
            <a:rPr lang="it-IT" sz="1100" b="1" kern="1200" dirty="0"/>
            <a:t>  </a:t>
          </a:r>
          <a:r>
            <a:rPr lang="it-IT" sz="1100" kern="1200" dirty="0"/>
            <a:t>evidenziando, tuttavia, la necessità che i progetti inseriti nel PNNR siano di qualità, sostenibili e funzionali al raggiungimento degli obiettivi del Piano…e </a:t>
          </a:r>
          <a:r>
            <a:rPr lang="it-IT" sz="1100" b="1" kern="1200" dirty="0">
              <a:solidFill>
                <a:schemeClr val="accent4"/>
              </a:solidFill>
            </a:rPr>
            <a:t>dal 15 ottobre è iniziata la fase di interlocuzione </a:t>
          </a:r>
          <a:r>
            <a:rPr lang="it-IT" sz="1100" kern="1200" dirty="0"/>
            <a:t>dell’Italia con la CE.</a:t>
          </a:r>
        </a:p>
      </dsp:txBody>
      <dsp:txXfrm>
        <a:off x="37833" y="2706366"/>
        <a:ext cx="9068334" cy="699349"/>
      </dsp:txXfrm>
    </dsp:sp>
    <dsp:sp modelId="{201D5ADD-2832-43D5-B7F2-540F40A2DD82}">
      <dsp:nvSpPr>
        <dsp:cNvPr id="0" name=""/>
        <dsp:cNvSpPr/>
      </dsp:nvSpPr>
      <dsp:spPr>
        <a:xfrm>
          <a:off x="0" y="3475228"/>
          <a:ext cx="9144000" cy="775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dirty="0"/>
            <a:t>Il 15 gennaio 2021, il </a:t>
          </a:r>
          <a:r>
            <a:rPr lang="it-IT" sz="1100" b="1" kern="1200" dirty="0">
              <a:solidFill>
                <a:schemeClr val="accent4"/>
              </a:solidFill>
            </a:rPr>
            <a:t>Governo ha trasmesso al Parlamento il Piano nazionale di ripresa e resilienza </a:t>
          </a:r>
          <a:r>
            <a:rPr lang="it-IT" sz="1100" kern="1200" dirty="0"/>
            <a:t>ora all’esame delle Commissioni parlamentari.</a:t>
          </a:r>
        </a:p>
      </dsp:txBody>
      <dsp:txXfrm>
        <a:off x="37833" y="3513061"/>
        <a:ext cx="9068334" cy="6993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B9233-6E05-4F73-AFF2-70F08D2192F5}">
      <dsp:nvSpPr>
        <dsp:cNvPr id="0" name=""/>
        <dsp:cNvSpPr/>
      </dsp:nvSpPr>
      <dsp:spPr>
        <a:xfrm>
          <a:off x="0" y="0"/>
          <a:ext cx="891168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b="1" kern="1200" dirty="0"/>
            <a:t>Il dispositivo di ripresa e resilienza – le risorse finanziarie per l’Italia</a:t>
          </a:r>
          <a:endParaRPr lang="it-IT" sz="2200" kern="1200" dirty="0"/>
        </a:p>
      </dsp:txBody>
      <dsp:txXfrm>
        <a:off x="25759" y="25759"/>
        <a:ext cx="8860169" cy="476152"/>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73AEB-DF15-47C5-9E9B-7C2B86625AC9}">
      <dsp:nvSpPr>
        <dsp:cNvPr id="0" name=""/>
        <dsp:cNvSpPr/>
      </dsp:nvSpPr>
      <dsp:spPr>
        <a:xfrm>
          <a:off x="0" y="0"/>
          <a:ext cx="8338481"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it-IT" sz="3500" kern="1200" dirty="0"/>
            <a:t>Il dispositivo di ripresa e resilienza – Il PNNR</a:t>
          </a:r>
        </a:p>
      </dsp:txBody>
      <dsp:txXfrm>
        <a:off x="40980" y="40980"/>
        <a:ext cx="8256521" cy="757514"/>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B1DC8-F2E8-47F5-854A-A5EFD60BE2B6}">
      <dsp:nvSpPr>
        <dsp:cNvPr id="0" name=""/>
        <dsp:cNvSpPr/>
      </dsp:nvSpPr>
      <dsp:spPr>
        <a:xfrm>
          <a:off x="0" y="0"/>
          <a:ext cx="9144000" cy="7302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Nel documento vengono indicate le sfide e le missioni in cui si articolerà il Piano.</a:t>
          </a:r>
        </a:p>
      </dsp:txBody>
      <dsp:txXfrm>
        <a:off x="35648" y="35648"/>
        <a:ext cx="9072704" cy="658951"/>
      </dsp:txXfrm>
    </dsp:sp>
    <dsp:sp modelId="{26C8395F-A6C0-47D6-B62E-3829140F2523}">
      <dsp:nvSpPr>
        <dsp:cNvPr id="0" name=""/>
        <dsp:cNvSpPr/>
      </dsp:nvSpPr>
      <dsp:spPr>
        <a:xfrm>
          <a:off x="0" y="800389"/>
          <a:ext cx="9144000" cy="6997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it-IT" sz="1900" kern="1200" dirty="0"/>
            <a:t>In particolare, le </a:t>
          </a:r>
          <a:r>
            <a:rPr lang="it-IT" sz="1900" b="1" kern="1200" dirty="0">
              <a:solidFill>
                <a:schemeClr val="accent4"/>
              </a:solidFill>
            </a:rPr>
            <a:t>sfide incluse nel PNRR</a:t>
          </a:r>
          <a:r>
            <a:rPr lang="it-IT" sz="1900" b="0" kern="1200" dirty="0">
              <a:solidFill>
                <a:schemeClr val="accent4"/>
              </a:solidFill>
            </a:rPr>
            <a:t> </a:t>
          </a:r>
          <a:r>
            <a:rPr lang="it-IT" sz="1900" kern="1200" dirty="0"/>
            <a:t>possono essere così sintetizzate:</a:t>
          </a:r>
        </a:p>
      </dsp:txBody>
      <dsp:txXfrm>
        <a:off x="34161" y="834550"/>
        <a:ext cx="9075678" cy="631460"/>
      </dsp:txXfrm>
    </dsp:sp>
    <dsp:sp modelId="{59416518-AF2A-4840-8A95-0F25A0CA70E1}">
      <dsp:nvSpPr>
        <dsp:cNvPr id="0" name=""/>
        <dsp:cNvSpPr/>
      </dsp:nvSpPr>
      <dsp:spPr>
        <a:xfrm>
          <a:off x="0" y="1500171"/>
          <a:ext cx="91440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it-IT" sz="1400" b="1" i="1" kern="1200" dirty="0"/>
            <a:t>Migliorare la resilienza e la capacità di ripresa dell’Italia</a:t>
          </a:r>
          <a:endParaRPr lang="it-IT" sz="1400" b="1" kern="1200" dirty="0"/>
        </a:p>
        <a:p>
          <a:pPr marL="114300" lvl="1" indent="-114300" algn="just" defTabSz="622300">
            <a:lnSpc>
              <a:spcPct val="90000"/>
            </a:lnSpc>
            <a:spcBef>
              <a:spcPct val="0"/>
            </a:spcBef>
            <a:spcAft>
              <a:spcPct val="20000"/>
            </a:spcAft>
            <a:buChar char="•"/>
          </a:pPr>
          <a:r>
            <a:rPr lang="it-IT" sz="1400" b="1" i="1" kern="1200" dirty="0"/>
            <a:t>Ridurre l’impatto sociale ed economico della crisi pandemica</a:t>
          </a:r>
          <a:endParaRPr lang="it-IT" sz="1400" b="1" kern="1200" dirty="0"/>
        </a:p>
        <a:p>
          <a:pPr marL="114300" lvl="1" indent="-114300" algn="just" defTabSz="622300">
            <a:lnSpc>
              <a:spcPct val="90000"/>
            </a:lnSpc>
            <a:spcBef>
              <a:spcPct val="0"/>
            </a:spcBef>
            <a:spcAft>
              <a:spcPct val="20000"/>
            </a:spcAft>
            <a:buChar char="•"/>
          </a:pPr>
          <a:r>
            <a:rPr lang="it-IT" sz="1400" b="1" i="1" kern="1200" dirty="0"/>
            <a:t>Sostenere la transizione verde e digitale</a:t>
          </a:r>
          <a:endParaRPr lang="it-IT" sz="1400" b="1" kern="1200" dirty="0"/>
        </a:p>
        <a:p>
          <a:pPr marL="114300" lvl="1" indent="-114300" algn="just" defTabSz="622300">
            <a:lnSpc>
              <a:spcPct val="90000"/>
            </a:lnSpc>
            <a:spcBef>
              <a:spcPct val="0"/>
            </a:spcBef>
            <a:spcAft>
              <a:spcPct val="20000"/>
            </a:spcAft>
            <a:buChar char="•"/>
          </a:pPr>
          <a:r>
            <a:rPr lang="it-IT" sz="1400" b="1" i="1" kern="1200" dirty="0"/>
            <a:t>Innalzare il potenziale di crescita dell’economia e la creazione di occupazione</a:t>
          </a:r>
          <a:endParaRPr lang="it-IT" sz="1400" b="1" kern="1200" dirty="0"/>
        </a:p>
      </dsp:txBody>
      <dsp:txXfrm>
        <a:off x="0" y="1500171"/>
        <a:ext cx="9144000" cy="952200"/>
      </dsp:txXfrm>
    </dsp:sp>
    <dsp:sp modelId="{E214B490-C6E2-4F5F-B661-95D8844F06CD}">
      <dsp:nvSpPr>
        <dsp:cNvPr id="0" name=""/>
        <dsp:cNvSpPr/>
      </dsp:nvSpPr>
      <dsp:spPr>
        <a:xfrm>
          <a:off x="0" y="2452371"/>
          <a:ext cx="9144000" cy="1217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it-IT" sz="1900" kern="1200" dirty="0"/>
            <a:t>Le </a:t>
          </a:r>
          <a:r>
            <a:rPr lang="it-IT" sz="1900" b="1" kern="1200" dirty="0">
              <a:solidFill>
                <a:schemeClr val="accent4"/>
              </a:solidFill>
            </a:rPr>
            <a:t>missioni</a:t>
          </a:r>
          <a:r>
            <a:rPr lang="it-IT" sz="1900" kern="1200" dirty="0"/>
            <a:t> in cui si articolerà il PNRR rappresentano aree “tematiche” strutturali di intervento. A loro volta le missioni sono suddivise in </a:t>
          </a:r>
          <a:r>
            <a:rPr lang="it-IT" sz="1900" i="1" kern="1200" dirty="0"/>
            <a:t>cluster</a:t>
          </a:r>
          <a:r>
            <a:rPr lang="it-IT" sz="1900" kern="1200" dirty="0"/>
            <a:t> (insiemi) di progetti omogenei e funzionali a realizzare gli obiettivi economico-sociali definiti nella strategia del Governo:</a:t>
          </a:r>
        </a:p>
      </dsp:txBody>
      <dsp:txXfrm>
        <a:off x="59428" y="2511799"/>
        <a:ext cx="9025144" cy="1098523"/>
      </dsp:txXfrm>
    </dsp:sp>
    <dsp:sp modelId="{1D947C2A-3494-42FD-A3B6-0AB59FA04F20}">
      <dsp:nvSpPr>
        <dsp:cNvPr id="0" name=""/>
        <dsp:cNvSpPr/>
      </dsp:nvSpPr>
      <dsp:spPr>
        <a:xfrm>
          <a:off x="0" y="3669751"/>
          <a:ext cx="9144000"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it-IT" sz="1400" b="1" i="1" kern="1200" dirty="0"/>
            <a:t>Digitalizzazione, innovazione e competitività del sistema produttivo</a:t>
          </a:r>
          <a:endParaRPr lang="it-IT" sz="1400" b="1" kern="1200" dirty="0"/>
        </a:p>
        <a:p>
          <a:pPr marL="114300" lvl="1" indent="-114300" algn="just" defTabSz="622300">
            <a:lnSpc>
              <a:spcPct val="90000"/>
            </a:lnSpc>
            <a:spcBef>
              <a:spcPct val="0"/>
            </a:spcBef>
            <a:spcAft>
              <a:spcPct val="20000"/>
            </a:spcAft>
            <a:buChar char="•"/>
          </a:pPr>
          <a:r>
            <a:rPr lang="it-IT" sz="1400" b="1" i="1" kern="1200" dirty="0"/>
            <a:t>Rivoluzione verde e transizione ecologica</a:t>
          </a:r>
          <a:endParaRPr lang="it-IT" sz="1400" b="1" kern="1200" dirty="0"/>
        </a:p>
        <a:p>
          <a:pPr marL="114300" lvl="1" indent="-114300" algn="just" defTabSz="622300">
            <a:lnSpc>
              <a:spcPct val="90000"/>
            </a:lnSpc>
            <a:spcBef>
              <a:spcPct val="0"/>
            </a:spcBef>
            <a:spcAft>
              <a:spcPct val="20000"/>
            </a:spcAft>
            <a:buChar char="•"/>
          </a:pPr>
          <a:r>
            <a:rPr lang="it-IT" sz="1400" b="1" i="1" kern="1200" dirty="0"/>
            <a:t>Infrastrutture per la mobilità</a:t>
          </a:r>
          <a:endParaRPr lang="it-IT" sz="1400" b="1" kern="1200" dirty="0"/>
        </a:p>
        <a:p>
          <a:pPr marL="114300" lvl="1" indent="-114300" algn="just" defTabSz="622300">
            <a:lnSpc>
              <a:spcPct val="90000"/>
            </a:lnSpc>
            <a:spcBef>
              <a:spcPct val="0"/>
            </a:spcBef>
            <a:spcAft>
              <a:spcPct val="20000"/>
            </a:spcAft>
            <a:buChar char="•"/>
          </a:pPr>
          <a:r>
            <a:rPr lang="it-IT" sz="1400" b="1" i="1" kern="1200" dirty="0"/>
            <a:t>Istruzione, formazione, ricerca e cultura</a:t>
          </a:r>
          <a:endParaRPr lang="it-IT" sz="1400" b="1" kern="1200" dirty="0"/>
        </a:p>
        <a:p>
          <a:pPr marL="114300" lvl="1" indent="-114300" algn="just" defTabSz="622300">
            <a:lnSpc>
              <a:spcPct val="90000"/>
            </a:lnSpc>
            <a:spcBef>
              <a:spcPct val="0"/>
            </a:spcBef>
            <a:spcAft>
              <a:spcPct val="20000"/>
            </a:spcAft>
            <a:buChar char="•"/>
          </a:pPr>
          <a:r>
            <a:rPr lang="it-IT" sz="1400" b="1" i="1" kern="1200" dirty="0"/>
            <a:t>Equità sociale, di genere e territoriale</a:t>
          </a:r>
          <a:endParaRPr lang="it-IT" sz="1400" b="1" kern="1200" dirty="0"/>
        </a:p>
        <a:p>
          <a:pPr marL="114300" lvl="1" indent="-114300" algn="just" defTabSz="622300">
            <a:lnSpc>
              <a:spcPct val="90000"/>
            </a:lnSpc>
            <a:spcBef>
              <a:spcPct val="0"/>
            </a:spcBef>
            <a:spcAft>
              <a:spcPct val="20000"/>
            </a:spcAft>
            <a:buChar char="•"/>
          </a:pPr>
          <a:r>
            <a:rPr lang="it-IT" sz="1400" b="1" i="1" kern="1200" dirty="0"/>
            <a:t>Salute</a:t>
          </a:r>
          <a:endParaRPr lang="it-IT" sz="1400" b="1" kern="1200" dirty="0"/>
        </a:p>
      </dsp:txBody>
      <dsp:txXfrm>
        <a:off x="0" y="3669751"/>
        <a:ext cx="9144000" cy="1449000"/>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86FFB-C2DB-41C3-92C1-81987D1F618D}">
      <dsp:nvSpPr>
        <dsp:cNvPr id="0" name=""/>
        <dsp:cNvSpPr/>
      </dsp:nvSpPr>
      <dsp:spPr>
        <a:xfrm>
          <a:off x="0" y="7971"/>
          <a:ext cx="8850297"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Il dispositivo di ripresa e resilienza – Il PNNR</a:t>
          </a:r>
        </a:p>
      </dsp:txBody>
      <dsp:txXfrm>
        <a:off x="35125" y="43096"/>
        <a:ext cx="8780047" cy="649299"/>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B2D98-AF0E-4D80-9D49-A592B439C256}">
      <dsp:nvSpPr>
        <dsp:cNvPr id="0" name=""/>
        <dsp:cNvSpPr/>
      </dsp:nvSpPr>
      <dsp:spPr>
        <a:xfrm>
          <a:off x="0" y="0"/>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t>Per quanto riguarda </a:t>
          </a:r>
          <a:r>
            <a:rPr lang="it-IT" sz="1200" kern="1200" dirty="0">
              <a:solidFill>
                <a:schemeClr val="accent4"/>
              </a:solidFill>
            </a:rPr>
            <a:t>l’</a:t>
          </a:r>
          <a:r>
            <a:rPr lang="it-IT" sz="1200" b="1" kern="1200" dirty="0">
              <a:solidFill>
                <a:schemeClr val="accent4"/>
              </a:solidFill>
            </a:rPr>
            <a:t>innovazione tecnologica</a:t>
          </a:r>
          <a:r>
            <a:rPr lang="it-IT" sz="1200" kern="1200" dirty="0"/>
            <a:t>, sono elencati sei obiettivi tra cui digitalizzazione della pubblica amministrazione favorendo i pagamenti la diffusione dei pagamenti elettronici, completamento della rete nazionale in fibra ottica, identità digitale unica per cittadini e imprese e sviluppo del 5G.</a:t>
          </a:r>
        </a:p>
      </dsp:txBody>
      <dsp:txXfrm>
        <a:off x="39194" y="39194"/>
        <a:ext cx="8837012" cy="724505"/>
      </dsp:txXfrm>
    </dsp:sp>
    <dsp:sp modelId="{62EDA3F5-35C8-4304-8A76-63857C14E8C7}">
      <dsp:nvSpPr>
        <dsp:cNvPr id="0" name=""/>
        <dsp:cNvSpPr/>
      </dsp:nvSpPr>
      <dsp:spPr>
        <a:xfrm>
          <a:off x="0" y="815010"/>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solidFill>
                <a:schemeClr val="accent4"/>
              </a:solidFill>
            </a:rPr>
            <a:t>La </a:t>
          </a:r>
          <a:r>
            <a:rPr lang="it-IT" sz="1200" b="1" kern="1200" dirty="0">
              <a:solidFill>
                <a:schemeClr val="accent4"/>
              </a:solidFill>
            </a:rPr>
            <a:t>rivoluzione verde</a:t>
          </a:r>
          <a:r>
            <a:rPr lang="it-IT" sz="1200" kern="1200" dirty="0">
              <a:solidFill>
                <a:schemeClr val="accent4"/>
              </a:solidFill>
            </a:rPr>
            <a:t> </a:t>
          </a:r>
          <a:r>
            <a:rPr lang="it-IT" sz="1200" kern="1200" dirty="0"/>
            <a:t>viene sviluppata su </a:t>
          </a:r>
          <a:r>
            <a:rPr lang="it-IT" sz="1200" i="1" kern="1200" dirty="0"/>
            <a:t>dieci obiettivi</a:t>
          </a:r>
          <a:r>
            <a:rPr lang="it-IT" sz="1200" kern="1200" dirty="0"/>
            <a:t>: piani per migliorare la qualità dell’aria e delle acque, graduale decarbonizzazione dei trasporti., miglioramento dell’efficienza energetica degli edifici pubblici, economia circolare.</a:t>
          </a:r>
        </a:p>
      </dsp:txBody>
      <dsp:txXfrm>
        <a:off x="39194" y="854204"/>
        <a:ext cx="8837012" cy="724505"/>
      </dsp:txXfrm>
    </dsp:sp>
    <dsp:sp modelId="{A0C7639F-5E24-45EF-AFED-474136DD05A9}">
      <dsp:nvSpPr>
        <dsp:cNvPr id="0" name=""/>
        <dsp:cNvSpPr/>
      </dsp:nvSpPr>
      <dsp:spPr>
        <a:xfrm>
          <a:off x="0" y="1628999"/>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t>Per le </a:t>
          </a:r>
          <a:r>
            <a:rPr lang="it-IT" sz="1200" b="1" kern="1200" dirty="0">
              <a:solidFill>
                <a:schemeClr val="accent4"/>
              </a:solidFill>
            </a:rPr>
            <a:t>infrastrutture</a:t>
          </a:r>
          <a:r>
            <a:rPr lang="it-IT" sz="1200" kern="1200" dirty="0"/>
            <a:t>, si va dal completamento dei corridoi ferroviari europei </a:t>
          </a:r>
          <a:r>
            <a:rPr lang="it-IT" sz="1200" kern="1200" dirty="0" err="1"/>
            <a:t>Ten</a:t>
          </a:r>
          <a:r>
            <a:rPr lang="it-IT" sz="1200" kern="1200" dirty="0"/>
            <a:t>-T, inclusa quindi la Torino-Lione (Tav), all’alta velocità per passeggeri e merci fino alla mobilità sostenibile pubblica e privata.</a:t>
          </a:r>
        </a:p>
      </dsp:txBody>
      <dsp:txXfrm>
        <a:off x="39194" y="1668193"/>
        <a:ext cx="8837012" cy="724505"/>
      </dsp:txXfrm>
    </dsp:sp>
    <dsp:sp modelId="{0E406A9D-2CDA-49B5-92BD-DD3CC742166B}">
      <dsp:nvSpPr>
        <dsp:cNvPr id="0" name=""/>
        <dsp:cNvSpPr/>
      </dsp:nvSpPr>
      <dsp:spPr>
        <a:xfrm>
          <a:off x="0" y="2442987"/>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t>Per </a:t>
          </a:r>
          <a:r>
            <a:rPr lang="it-IT" sz="1200" kern="1200" dirty="0">
              <a:solidFill>
                <a:schemeClr val="accent4"/>
              </a:solidFill>
            </a:rPr>
            <a:t>l’</a:t>
          </a:r>
          <a:r>
            <a:rPr lang="it-IT" sz="1200" b="1" kern="1200" dirty="0">
              <a:solidFill>
                <a:schemeClr val="accent4"/>
              </a:solidFill>
            </a:rPr>
            <a:t>istruzione</a:t>
          </a:r>
          <a:r>
            <a:rPr lang="it-IT" sz="1200" kern="1200" dirty="0"/>
            <a:t> sono proposti obiettivi come il cablaggio con la fibra ottica di scuole e università e la dotazione di infrastrutture per la didattica a distanza. Inoltre, l’aumento della quota di laureati e diplomati (di cui l’Italia è fanalino di coda in Europa), il contrasto all’abbandono scolastico e la riqualificazione e la formazione dei docenti.</a:t>
          </a:r>
        </a:p>
      </dsp:txBody>
      <dsp:txXfrm>
        <a:off x="39194" y="2482181"/>
        <a:ext cx="8837012" cy="724505"/>
      </dsp:txXfrm>
    </dsp:sp>
    <dsp:sp modelId="{5D1AB4B9-13A9-43F4-9BE2-950D810CBC46}">
      <dsp:nvSpPr>
        <dsp:cNvPr id="0" name=""/>
        <dsp:cNvSpPr/>
      </dsp:nvSpPr>
      <dsp:spPr>
        <a:xfrm>
          <a:off x="0" y="3256976"/>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t>Per </a:t>
          </a:r>
          <a:r>
            <a:rPr lang="it-IT" sz="1200" b="1" kern="1200" dirty="0">
              <a:solidFill>
                <a:schemeClr val="accent4"/>
              </a:solidFill>
            </a:rPr>
            <a:t>equità, inclusione sociale e territoriale</a:t>
          </a:r>
          <a:r>
            <a:rPr lang="it-IT" sz="1200" kern="1200" dirty="0"/>
            <a:t>, si punta a ridurre le diseguaglianze aumentate con la pandemia, partendo dalla riqualificazione di borghi, aree interne e periferie. In questo capitolo, la parte più importante riguarda il lavoro. E l’obiettivo ambizioso è di aumentare il tasso di occupazione di dieci punti per arrivare all’attuale media europea. Per farlo, si prevedono un piano per il lavoro femminile, incentivi per le assunzioni nel Mezzogiorno e un rafforzamento delle politiche attive. Per incentivare l’occupazione delle donne, oggi ancora molto bassa, l’obiettivo è anche attuare il </a:t>
          </a:r>
          <a:r>
            <a:rPr lang="it-IT" sz="1200" i="1" kern="1200" dirty="0"/>
            <a:t>Family Act</a:t>
          </a:r>
          <a:r>
            <a:rPr lang="it-IT" sz="1200" kern="1200" dirty="0"/>
            <a:t>, con l’assegno unico e il congedo di paternità.</a:t>
          </a:r>
        </a:p>
      </dsp:txBody>
      <dsp:txXfrm>
        <a:off x="39194" y="3296170"/>
        <a:ext cx="8837012" cy="724505"/>
      </dsp:txXfrm>
    </dsp:sp>
    <dsp:sp modelId="{536BCE46-B9F0-447A-B237-CD97EC921596}">
      <dsp:nvSpPr>
        <dsp:cNvPr id="0" name=""/>
        <dsp:cNvSpPr/>
      </dsp:nvSpPr>
      <dsp:spPr>
        <a:xfrm>
          <a:off x="0" y="4070964"/>
          <a:ext cx="8915400" cy="802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it-IT" sz="1200" kern="1200" dirty="0"/>
            <a:t>L’ultima </a:t>
          </a:r>
          <a:r>
            <a:rPr lang="it-IT" sz="1200" i="1" kern="1200" dirty="0"/>
            <a:t>mission</a:t>
          </a:r>
          <a:r>
            <a:rPr lang="it-IT" sz="1200" kern="1200" dirty="0"/>
            <a:t> è quella della </a:t>
          </a:r>
          <a:r>
            <a:rPr lang="it-IT" sz="1200" b="1" kern="1200" dirty="0">
              <a:solidFill>
                <a:schemeClr val="accent4"/>
              </a:solidFill>
            </a:rPr>
            <a:t>salute</a:t>
          </a:r>
          <a:r>
            <a:rPr lang="it-IT" sz="1200" kern="1200" dirty="0">
              <a:solidFill>
                <a:schemeClr val="accent4"/>
              </a:solidFill>
            </a:rPr>
            <a:t> </a:t>
          </a:r>
          <a:r>
            <a:rPr lang="it-IT" sz="1200" kern="1200" dirty="0"/>
            <a:t>per la quale si elencano quali obiettivi il rafforzamento degli ospedali con l’aumento dei posti in terapia intensiva, il potenziamento della assistenza domiciliare anche per superare le carenze delle Residenze sanitarie assistite (RSA) e poi il sostegno alla ricerca e alla digitalizzazione dell’assistenza medica.</a:t>
          </a:r>
        </a:p>
      </dsp:txBody>
      <dsp:txXfrm>
        <a:off x="39194" y="4110158"/>
        <a:ext cx="8837012" cy="724505"/>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90F8E-E03B-42C8-9239-8358E8924DC1}">
      <dsp:nvSpPr>
        <dsp:cNvPr id="0" name=""/>
        <dsp:cNvSpPr/>
      </dsp:nvSpPr>
      <dsp:spPr>
        <a:xfrm>
          <a:off x="0" y="0"/>
          <a:ext cx="7470445" cy="596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b="1" kern="1200" dirty="0"/>
            <a:t>Il Piano nazionale di ripresa e resilienza – Gli Orientamenti aggiuntivi della Commissione Europea</a:t>
          </a:r>
          <a:endParaRPr lang="it-IT" sz="1500" kern="1200" dirty="0"/>
        </a:p>
      </dsp:txBody>
      <dsp:txXfrm>
        <a:off x="29128" y="29128"/>
        <a:ext cx="7412189" cy="538444"/>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1372C-139C-46B0-998A-7040EF666144}">
      <dsp:nvSpPr>
        <dsp:cNvPr id="0" name=""/>
        <dsp:cNvSpPr/>
      </dsp:nvSpPr>
      <dsp:spPr>
        <a:xfrm>
          <a:off x="0" y="0"/>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b="0" i="0" kern="1200" baseline="0" dirty="0"/>
            <a:t>Il 17 settembre 2020 la Commissione europea ha definito gli </a:t>
          </a:r>
          <a:r>
            <a:rPr lang="it-IT" sz="1300" b="1" i="0" kern="1200" baseline="0" dirty="0">
              <a:solidFill>
                <a:schemeClr val="accent4"/>
              </a:solidFill>
            </a:rPr>
            <a:t>orientamenti strategici per l'attuazione del dispositivo per la ripresa e la resilienza </a:t>
          </a:r>
          <a:r>
            <a:rPr lang="it-IT" sz="1300" b="0" i="0" kern="1200" baseline="0" dirty="0"/>
            <a:t>nella sua Strategia annuale per la crescita sostenibile (ASGS) 2021 con cui viene avviato il ciclo del semestre europeo.</a:t>
          </a:r>
          <a:endParaRPr lang="it-IT" sz="1300" kern="1200" dirty="0"/>
        </a:p>
      </dsp:txBody>
      <dsp:txXfrm>
        <a:off x="35500" y="35500"/>
        <a:ext cx="9820929" cy="656228"/>
      </dsp:txXfrm>
    </dsp:sp>
    <dsp:sp modelId="{71115158-ED41-4E3E-9059-5B1E80FE9260}">
      <dsp:nvSpPr>
        <dsp:cNvPr id="0" name=""/>
        <dsp:cNvSpPr/>
      </dsp:nvSpPr>
      <dsp:spPr>
        <a:xfrm>
          <a:off x="0" y="669723"/>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Le quattro </a:t>
          </a:r>
          <a:r>
            <a:rPr lang="it-IT" sz="1300" b="1" kern="1200" dirty="0">
              <a:solidFill>
                <a:schemeClr val="accent4"/>
              </a:solidFill>
            </a:rPr>
            <a:t>dimensioni della sostenibilità ambientale, della produttività, dell’equità e della stabilità macroeconomica </a:t>
          </a:r>
          <a:r>
            <a:rPr lang="it-IT" sz="1300" kern="1200" dirty="0"/>
            <a:t>che sono i pilastri della Strategia europea sono anche i principi guida ai cui devono tendere i </a:t>
          </a:r>
          <a:r>
            <a:rPr lang="it-IT" sz="1300" i="1" kern="1200" dirty="0"/>
            <a:t>Piani di ripresa e resilienza </a:t>
          </a:r>
          <a:r>
            <a:rPr lang="it-IT" sz="1300" kern="1200" dirty="0"/>
            <a:t>presentati dagli Stati membri per accedere al RRF e garantiscono che l’agenda per la crescita dia un forte contributo di base ad una ripresa verde, digitale e sostenibile. </a:t>
          </a:r>
        </a:p>
      </dsp:txBody>
      <dsp:txXfrm>
        <a:off x="35500" y="705223"/>
        <a:ext cx="9820929" cy="656228"/>
      </dsp:txXfrm>
    </dsp:sp>
    <dsp:sp modelId="{41441F0D-2765-41F7-953A-11B6F1703572}">
      <dsp:nvSpPr>
        <dsp:cNvPr id="0" name=""/>
        <dsp:cNvSpPr/>
      </dsp:nvSpPr>
      <dsp:spPr>
        <a:xfrm>
          <a:off x="0" y="1368261"/>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b="0" i="0" kern="1200" baseline="0" dirty="0"/>
            <a:t>Nel documento di lavoro </a:t>
          </a:r>
          <a:r>
            <a:rPr lang="it-IT" sz="1300" kern="1200" dirty="0"/>
            <a:t>viene specificato che i Piani dovranno contribuire al raggiungimento dei seguenti </a:t>
          </a:r>
          <a:r>
            <a:rPr lang="it-IT" sz="1300" b="1" kern="1200" dirty="0">
              <a:solidFill>
                <a:schemeClr val="accent4"/>
              </a:solidFill>
            </a:rPr>
            <a:t>quattro obiettivi generali</a:t>
          </a:r>
          <a:r>
            <a:rPr lang="it-IT" sz="1300" kern="1200" dirty="0"/>
            <a:t>:</a:t>
          </a:r>
        </a:p>
      </dsp:txBody>
      <dsp:txXfrm>
        <a:off x="35500" y="1403761"/>
        <a:ext cx="9820929" cy="656228"/>
      </dsp:txXfrm>
    </dsp:sp>
    <dsp:sp modelId="{67222FCB-1E23-4B91-A52B-A5F716417188}">
      <dsp:nvSpPr>
        <dsp:cNvPr id="0" name=""/>
        <dsp:cNvSpPr/>
      </dsp:nvSpPr>
      <dsp:spPr>
        <a:xfrm>
          <a:off x="0" y="2228730"/>
          <a:ext cx="9891929" cy="820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4069" tIns="15240" rIns="85344" bIns="15240" numCol="1" spcCol="1270" anchor="t" anchorCtr="0">
          <a:noAutofit/>
        </a:bodyPr>
        <a:lstStyle/>
        <a:p>
          <a:pPr marL="114300" lvl="1" indent="-114300" algn="l" defTabSz="533400">
            <a:lnSpc>
              <a:spcPct val="90000"/>
            </a:lnSpc>
            <a:spcBef>
              <a:spcPct val="0"/>
            </a:spcBef>
            <a:spcAft>
              <a:spcPct val="20000"/>
            </a:spcAft>
            <a:buChar char="•"/>
          </a:pPr>
          <a:r>
            <a:rPr lang="it-IT" sz="1200" b="1" i="0" kern="1200" baseline="0" dirty="0"/>
            <a:t>Promozione della coesione economica, sociale e territoriale dell’UE;</a:t>
          </a:r>
          <a:endParaRPr lang="it-IT" sz="1200" kern="1200" dirty="0"/>
        </a:p>
        <a:p>
          <a:pPr marL="114300" lvl="1" indent="-114300" algn="l" defTabSz="533400">
            <a:lnSpc>
              <a:spcPct val="90000"/>
            </a:lnSpc>
            <a:spcBef>
              <a:spcPct val="0"/>
            </a:spcBef>
            <a:spcAft>
              <a:spcPct val="20000"/>
            </a:spcAft>
            <a:buChar char="•"/>
          </a:pPr>
          <a:r>
            <a:rPr lang="it-IT" sz="1200" b="1" kern="1200" dirty="0"/>
            <a:t>Rafforzamento della resilienza economica e sociale;</a:t>
          </a:r>
          <a:endParaRPr lang="it-IT" sz="1200" kern="1200" dirty="0"/>
        </a:p>
        <a:p>
          <a:pPr marL="114300" lvl="1" indent="-114300" algn="l" defTabSz="533400">
            <a:lnSpc>
              <a:spcPct val="90000"/>
            </a:lnSpc>
            <a:spcBef>
              <a:spcPct val="0"/>
            </a:spcBef>
            <a:spcAft>
              <a:spcPct val="20000"/>
            </a:spcAft>
            <a:buChar char="•"/>
          </a:pPr>
          <a:r>
            <a:rPr lang="it-IT" sz="1200" b="1" i="0" kern="1200" baseline="0" dirty="0"/>
            <a:t>Mitigazione degli impatti sociali ed economici della crisi;</a:t>
          </a:r>
          <a:endParaRPr lang="it-IT" sz="1200" kern="1200" dirty="0"/>
        </a:p>
        <a:p>
          <a:pPr marL="114300" lvl="1" indent="-114300" algn="l" defTabSz="533400">
            <a:lnSpc>
              <a:spcPct val="90000"/>
            </a:lnSpc>
            <a:spcBef>
              <a:spcPct val="0"/>
            </a:spcBef>
            <a:spcAft>
              <a:spcPct val="20000"/>
            </a:spcAft>
            <a:buChar char="•"/>
          </a:pPr>
          <a:r>
            <a:rPr lang="it-IT" sz="1200" b="1" kern="1200" dirty="0"/>
            <a:t>Supportare la transizione verde e digitale.</a:t>
          </a:r>
          <a:endParaRPr lang="it-IT" sz="1200" kern="1200" dirty="0"/>
        </a:p>
      </dsp:txBody>
      <dsp:txXfrm>
        <a:off x="0" y="2228730"/>
        <a:ext cx="9891929" cy="820754"/>
      </dsp:txXfrm>
    </dsp:sp>
    <dsp:sp modelId="{1D5A56F4-EB80-4D09-B2A7-6F7DD1F44008}">
      <dsp:nvSpPr>
        <dsp:cNvPr id="0" name=""/>
        <dsp:cNvSpPr/>
      </dsp:nvSpPr>
      <dsp:spPr>
        <a:xfrm>
          <a:off x="0" y="3217264"/>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A queste priorità comuni si dovranno affiancare quelle derivanti dalle </a:t>
          </a:r>
          <a:r>
            <a:rPr lang="it-IT" sz="1300" b="1" kern="1200" dirty="0">
              <a:solidFill>
                <a:schemeClr val="accent4"/>
              </a:solidFill>
            </a:rPr>
            <a:t>Raccomandazioni specifiche per Paese</a:t>
          </a:r>
          <a:r>
            <a:rPr lang="it-IT" sz="1300" kern="1200" dirty="0">
              <a:solidFill>
                <a:schemeClr val="accent4"/>
              </a:solidFill>
            </a:rPr>
            <a:t> </a:t>
          </a:r>
          <a:r>
            <a:rPr lang="it-IT" sz="1300" kern="1200" dirty="0"/>
            <a:t>emanate negli ultimi anni, in particolare per i cicli 2019 e 2020 che richiedono misure su finanza pubblica e sistema sanitario, su lavoro e formazione, sulla liquidità delle imprese ed investimenti nonché su giustizia e Pubblica amministrazione. </a:t>
          </a:r>
        </a:p>
      </dsp:txBody>
      <dsp:txXfrm>
        <a:off x="35500" y="3252764"/>
        <a:ext cx="9820929" cy="656228"/>
      </dsp:txXfrm>
    </dsp:sp>
    <dsp:sp modelId="{5597CF6C-7C59-4B70-AA45-0063FBB27CBF}">
      <dsp:nvSpPr>
        <dsp:cNvPr id="0" name=""/>
        <dsp:cNvSpPr/>
      </dsp:nvSpPr>
      <dsp:spPr>
        <a:xfrm>
          <a:off x="0" y="3981932"/>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just" defTabSz="577850">
            <a:lnSpc>
              <a:spcPct val="90000"/>
            </a:lnSpc>
            <a:spcBef>
              <a:spcPct val="0"/>
            </a:spcBef>
            <a:spcAft>
              <a:spcPct val="35000"/>
            </a:spcAft>
            <a:buNone/>
          </a:pPr>
          <a:r>
            <a:rPr lang="it-IT" sz="1300" b="0" i="0" kern="1200" baseline="0" dirty="0"/>
            <a:t>Nel documento di la</a:t>
          </a:r>
          <a:r>
            <a:rPr lang="it-IT" sz="1300" kern="1200" dirty="0"/>
            <a:t>voro che contiene gli orientamenti aggiuntivi per la redazione dei PNNR è stato allegato un modello  standard per la presentazione dei piani di ripresa e resilienza.</a:t>
          </a:r>
        </a:p>
      </dsp:txBody>
      <dsp:txXfrm>
        <a:off x="35500" y="4017432"/>
        <a:ext cx="9820929" cy="656228"/>
      </dsp:txXfrm>
    </dsp:sp>
    <dsp:sp modelId="{CDE65D80-5FAA-42EA-9403-195F9B65D883}">
      <dsp:nvSpPr>
        <dsp:cNvPr id="0" name=""/>
        <dsp:cNvSpPr/>
      </dsp:nvSpPr>
      <dsp:spPr>
        <a:xfrm>
          <a:off x="0" y="4746600"/>
          <a:ext cx="9891929" cy="727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b="1" kern="1200" dirty="0">
              <a:solidFill>
                <a:schemeClr val="accent4"/>
              </a:solidFill>
            </a:rPr>
            <a:t>Al documento di lavoro del 2020 ne è seguito un altro il 22 gennaio 2021 </a:t>
          </a:r>
          <a:r>
            <a:rPr lang="it-IT" sz="1300" kern="1200" dirty="0"/>
            <a:t>contenente ulteriori specifiche che sono ora allo studio e che saranno recepite nell’aggiornamento del PNRR attualmente in atto.</a:t>
          </a:r>
        </a:p>
      </dsp:txBody>
      <dsp:txXfrm>
        <a:off x="35500" y="4782100"/>
        <a:ext cx="9820929" cy="656228"/>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51587-BF40-4516-8356-ACC709D67E71}">
      <dsp:nvSpPr>
        <dsp:cNvPr id="0" name=""/>
        <dsp:cNvSpPr/>
      </dsp:nvSpPr>
      <dsp:spPr>
        <a:xfrm>
          <a:off x="0" y="9491"/>
          <a:ext cx="10405534"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1" i="0" kern="1200" baseline="0" dirty="0"/>
            <a:t>Il Piano nazionale di ripresa e resilienza – Gli Orientamenti aggiuntivi della Commissione Europea (Le iniziative «faro»)</a:t>
          </a:r>
          <a:endParaRPr lang="it-IT" sz="2100" kern="1200" dirty="0"/>
        </a:p>
      </dsp:txBody>
      <dsp:txXfrm>
        <a:off x="40780" y="50271"/>
        <a:ext cx="10323974" cy="753819"/>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8FE97-4195-4388-96C8-CCC696BDB178}">
      <dsp:nvSpPr>
        <dsp:cNvPr id="0" name=""/>
        <dsp:cNvSpPr/>
      </dsp:nvSpPr>
      <dsp:spPr>
        <a:xfrm>
          <a:off x="0" y="206082"/>
          <a:ext cx="10515600" cy="12377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it-IT" sz="2100" kern="1200" dirty="0"/>
            <a:t>Inoltre, gli Stati Membri sono stati invitati ad </a:t>
          </a:r>
          <a:r>
            <a:rPr lang="it-IT" sz="2100" b="1" kern="1200" dirty="0"/>
            <a:t>indicare come i rispettivi Piani contribuiscano al perseguimento degli obiettivi principali  rappresentati nelle sette iniziative faro (</a:t>
          </a:r>
          <a:r>
            <a:rPr lang="it-IT" sz="2100" b="1" i="1" kern="1200" dirty="0" err="1"/>
            <a:t>Flagship</a:t>
          </a:r>
          <a:r>
            <a:rPr lang="it-IT" sz="2100" b="1" i="1" kern="1200" dirty="0"/>
            <a:t> </a:t>
          </a:r>
          <a:r>
            <a:rPr lang="it-IT" sz="2100" b="1" i="1" kern="1200" dirty="0" err="1"/>
            <a:t>Iniziatives</a:t>
          </a:r>
          <a:r>
            <a:rPr lang="it-IT" sz="2100" b="1" kern="1200" dirty="0"/>
            <a:t>)</a:t>
          </a:r>
          <a:r>
            <a:rPr lang="it-IT" sz="2100" kern="1200" dirty="0"/>
            <a:t> identificate dalla Strategia di sviluppo sostenibile 2021:</a:t>
          </a:r>
        </a:p>
      </dsp:txBody>
      <dsp:txXfrm>
        <a:off x="60421" y="266503"/>
        <a:ext cx="10394758" cy="1116885"/>
      </dsp:txXfrm>
    </dsp:sp>
    <dsp:sp modelId="{F0BEC705-6F6E-497E-91FF-39BCAE509FAC}">
      <dsp:nvSpPr>
        <dsp:cNvPr id="0" name=""/>
        <dsp:cNvSpPr/>
      </dsp:nvSpPr>
      <dsp:spPr>
        <a:xfrm>
          <a:off x="0" y="1443810"/>
          <a:ext cx="10515600" cy="417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it-IT" sz="1600" b="0" i="0" kern="1200" baseline="0"/>
            <a:t>1. Utilizzare più energia pulita (</a:t>
          </a:r>
          <a:r>
            <a:rPr lang="it-IT" sz="1600" b="0" i="1" kern="1200" baseline="0"/>
            <a:t>Power up</a:t>
          </a:r>
          <a:r>
            <a:rPr lang="it-IT" sz="1600" b="0" i="0" kern="1200" baseline="0"/>
            <a:t>) - Utilizzare prontamente tecnologie pulite adeguate alle esigenze future e accelerare lo sviluppo e l'uso delle energie rinnovabili.</a:t>
          </a:r>
          <a:endParaRPr lang="it-IT" sz="1600" kern="1200"/>
        </a:p>
        <a:p>
          <a:pPr marL="171450" lvl="1" indent="-171450" algn="l" defTabSz="711200">
            <a:lnSpc>
              <a:spcPct val="90000"/>
            </a:lnSpc>
            <a:spcBef>
              <a:spcPct val="0"/>
            </a:spcBef>
            <a:spcAft>
              <a:spcPct val="20000"/>
            </a:spcAft>
            <a:buChar char="•"/>
          </a:pPr>
          <a:r>
            <a:rPr lang="it-IT" sz="1600" b="0" i="0" kern="1200" baseline="0"/>
            <a:t>2. Rinnovare (</a:t>
          </a:r>
          <a:r>
            <a:rPr lang="it-IT" sz="1600" b="0" i="1" kern="1200" baseline="0"/>
            <a:t>Renovate</a:t>
          </a:r>
          <a:r>
            <a:rPr lang="it-IT" sz="1600" b="0" i="0" kern="1200" baseline="0"/>
            <a:t>) - Migliorare l'efficienza energetica degli edifici pubblici e privati.</a:t>
          </a:r>
          <a:endParaRPr lang="it-IT" sz="1600" kern="1200"/>
        </a:p>
        <a:p>
          <a:pPr marL="171450" lvl="1" indent="-171450" algn="l" defTabSz="711200">
            <a:lnSpc>
              <a:spcPct val="90000"/>
            </a:lnSpc>
            <a:spcBef>
              <a:spcPct val="0"/>
            </a:spcBef>
            <a:spcAft>
              <a:spcPct val="20000"/>
            </a:spcAft>
            <a:buChar char="•"/>
          </a:pPr>
          <a:r>
            <a:rPr lang="it-IT" sz="1600" b="0" i="0" kern="1200" baseline="0"/>
            <a:t>3. Ricaricare e rifornire (</a:t>
          </a:r>
          <a:r>
            <a:rPr lang="it-IT" sz="1600" b="0" i="1" kern="1200" baseline="0"/>
            <a:t>Recharge and Refuel</a:t>
          </a:r>
          <a:r>
            <a:rPr lang="it-IT" sz="1600" b="0" i="0" kern="1200" baseline="0"/>
            <a:t>) - Promuovere tecnologie pulite adeguate alle esigenze future per accelerare l'uso di sistemi di trasporto sostenibili, accessibili e intelligenti, stazioni di ricarica e rifornimento e l'estensione dei trasporti pubblici.</a:t>
          </a:r>
          <a:endParaRPr lang="it-IT" sz="1600" kern="1200"/>
        </a:p>
        <a:p>
          <a:pPr marL="171450" lvl="1" indent="-171450" algn="l" defTabSz="711200">
            <a:lnSpc>
              <a:spcPct val="90000"/>
            </a:lnSpc>
            <a:spcBef>
              <a:spcPct val="0"/>
            </a:spcBef>
            <a:spcAft>
              <a:spcPct val="20000"/>
            </a:spcAft>
            <a:buChar char="•"/>
          </a:pPr>
          <a:r>
            <a:rPr lang="it-IT" sz="1600" b="0" i="0" kern="1200" baseline="0"/>
            <a:t>4. Collegare (</a:t>
          </a:r>
          <a:r>
            <a:rPr lang="it-IT" sz="1600" b="0" i="1" kern="1200" baseline="0"/>
            <a:t>Connect</a:t>
          </a:r>
          <a:r>
            <a:rPr lang="it-IT" sz="1600" b="0" i="0" kern="1200" baseline="0"/>
            <a:t>) - Estendere rapidamente i servizi veloci a banda larga a tutte le regioni e a tutte le famiglie, comprese le reti in fibra ottica e 5G.</a:t>
          </a:r>
          <a:endParaRPr lang="it-IT" sz="1600" kern="1200"/>
        </a:p>
        <a:p>
          <a:pPr marL="171450" lvl="1" indent="-171450" algn="l" defTabSz="711200">
            <a:lnSpc>
              <a:spcPct val="90000"/>
            </a:lnSpc>
            <a:spcBef>
              <a:spcPct val="0"/>
            </a:spcBef>
            <a:spcAft>
              <a:spcPct val="20000"/>
            </a:spcAft>
            <a:buChar char="•"/>
          </a:pPr>
          <a:r>
            <a:rPr lang="it-IT" sz="1600" b="0" i="0" kern="1200" baseline="0"/>
            <a:t>5. Modernizzare (</a:t>
          </a:r>
          <a:r>
            <a:rPr lang="it-IT" sz="1600" b="0" i="1" kern="1200" baseline="0"/>
            <a:t>Modernise</a:t>
          </a:r>
          <a:r>
            <a:rPr lang="it-IT" sz="1600" b="0" i="0" kern="1200" baseline="0"/>
            <a:t>) - Digitalizzare la pubblica amministrazione e i servizi pubblici, compresi i sistemi giudiziari e sanitari.</a:t>
          </a:r>
          <a:endParaRPr lang="it-IT" sz="1600" kern="1200"/>
        </a:p>
        <a:p>
          <a:pPr marL="171450" lvl="1" indent="-171450" algn="l" defTabSz="711200">
            <a:lnSpc>
              <a:spcPct val="90000"/>
            </a:lnSpc>
            <a:spcBef>
              <a:spcPct val="0"/>
            </a:spcBef>
            <a:spcAft>
              <a:spcPct val="20000"/>
            </a:spcAft>
            <a:buChar char="•"/>
          </a:pPr>
          <a:r>
            <a:rPr lang="it-IT" sz="1600" b="0" i="0" kern="1200" baseline="0"/>
            <a:t>6. Espandere (</a:t>
          </a:r>
          <a:r>
            <a:rPr lang="it-IT" sz="1600" b="0" i="1" kern="1200" baseline="0"/>
            <a:t>Scale-up</a:t>
          </a:r>
          <a:r>
            <a:rPr lang="it-IT" sz="1600" b="0" i="0" kern="1200" baseline="0"/>
            <a:t>) - Aumentare le capacità di cloud industriale europeo di dati e lo sviluppo dei processori più potenti, all'avanguardia e sostenibili.</a:t>
          </a:r>
          <a:endParaRPr lang="it-IT" sz="1600" kern="1200"/>
        </a:p>
        <a:p>
          <a:pPr marL="171450" lvl="1" indent="-171450" algn="l" defTabSz="711200">
            <a:lnSpc>
              <a:spcPct val="90000"/>
            </a:lnSpc>
            <a:spcBef>
              <a:spcPct val="0"/>
            </a:spcBef>
            <a:spcAft>
              <a:spcPct val="20000"/>
            </a:spcAft>
            <a:buChar char="•"/>
          </a:pPr>
          <a:r>
            <a:rPr lang="it-IT" sz="1600" b="0" i="0" kern="1200" baseline="0"/>
            <a:t>7. Riqualificare e migliorare le competenze (</a:t>
          </a:r>
          <a:r>
            <a:rPr lang="it-IT" sz="1600" b="0" i="1" kern="1200" baseline="0"/>
            <a:t>reskill and upskill</a:t>
          </a:r>
          <a:r>
            <a:rPr lang="it-IT" sz="1600" b="0" i="0" kern="1200" baseline="0"/>
            <a:t>) - Adattare i sistemi d'istruzione per promuovere le competenze digitali e la formazione scolastica e professionale per tutte le età.</a:t>
          </a:r>
          <a:endParaRPr lang="it-IT" sz="1600" kern="1200"/>
        </a:p>
      </dsp:txBody>
      <dsp:txXfrm>
        <a:off x="0" y="1443810"/>
        <a:ext cx="10515600" cy="4173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72E53-9447-4784-A6D6-33E431265928}">
      <dsp:nvSpPr>
        <dsp:cNvPr id="0" name=""/>
        <dsp:cNvSpPr/>
      </dsp:nvSpPr>
      <dsp:spPr>
        <a:xfrm>
          <a:off x="0" y="0"/>
          <a:ext cx="10515600" cy="1471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it-IT" sz="1700" kern="1200" dirty="0"/>
            <a:t>Secondo le stime iniziali condotte dalla Ragioneria generale dello Stato, </a:t>
          </a:r>
          <a:r>
            <a:rPr lang="it-IT" sz="1700" b="1" kern="1200" dirty="0">
              <a:solidFill>
                <a:schemeClr val="accent4"/>
              </a:solidFill>
            </a:rPr>
            <a:t>all’Italia sarebbero spettati circa 210 miliardi di euro (a prezzi 2018)</a:t>
          </a:r>
          <a:r>
            <a:rPr lang="it-IT" sz="1700" kern="1200" dirty="0">
              <a:solidFill>
                <a:schemeClr val="accent4"/>
              </a:solidFill>
            </a:rPr>
            <a:t> </a:t>
          </a:r>
          <a:r>
            <a:rPr lang="it-IT" sz="1700" kern="1200" dirty="0"/>
            <a:t>di cui </a:t>
          </a:r>
          <a:r>
            <a:rPr lang="it-IT" sz="1700" b="1" kern="1200" dirty="0">
              <a:solidFill>
                <a:schemeClr val="accent4"/>
              </a:solidFill>
            </a:rPr>
            <a:t>193,1 per il RRF </a:t>
          </a:r>
          <a:r>
            <a:rPr lang="it-IT" sz="1700" kern="1200" dirty="0"/>
            <a:t>(65,5 in sussidi e 127,6 in prestiti) e 17,3 a carico degli altri strumenti con una quota largamente maggioritaria costituita da </a:t>
          </a:r>
          <a:r>
            <a:rPr lang="it-IT" sz="1700" b="1" kern="1200" dirty="0" err="1"/>
            <a:t>ReactEU</a:t>
          </a:r>
          <a:r>
            <a:rPr lang="it-IT" sz="1700" b="1" kern="1200" dirty="0"/>
            <a:t> (15,1 miliardi di euro</a:t>
          </a:r>
          <a:r>
            <a:rPr lang="it-IT" sz="1700" kern="1200" dirty="0"/>
            <a:t>). Dopo la revisione effettuata dalla Commissione negli ultimi mesi del 2020 e l’aggiornamento a prezzi 2019 </a:t>
          </a:r>
          <a:r>
            <a:rPr lang="it-IT" sz="1700" b="1" kern="1200" dirty="0">
              <a:solidFill>
                <a:schemeClr val="accent4"/>
              </a:solidFill>
            </a:rPr>
            <a:t>la quota spettante all’Italia per il RRF ammonta a 196,5 miliardi di cui 68,9 per i sussidi mentre la quota relativa ai prestiti è rimasta invariata</a:t>
          </a:r>
          <a:r>
            <a:rPr lang="it-IT" sz="1700" kern="1200" dirty="0">
              <a:solidFill>
                <a:schemeClr val="accent4"/>
              </a:solidFill>
            </a:rPr>
            <a:t>. </a:t>
          </a:r>
        </a:p>
      </dsp:txBody>
      <dsp:txXfrm>
        <a:off x="71850" y="71850"/>
        <a:ext cx="10371900" cy="1328160"/>
      </dsp:txXfrm>
    </dsp:sp>
    <dsp:sp modelId="{55E9C626-BC1A-42EB-A4CA-6C33FCC73D44}">
      <dsp:nvSpPr>
        <dsp:cNvPr id="0" name=""/>
        <dsp:cNvSpPr/>
      </dsp:nvSpPr>
      <dsp:spPr>
        <a:xfrm>
          <a:off x="0" y="1574334"/>
          <a:ext cx="10515600" cy="18219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it-IT" sz="1700" kern="1200" dirty="0"/>
            <a:t>Oltre a queste risorse, nel </a:t>
          </a:r>
          <a:r>
            <a:rPr lang="it-IT" sz="1700" b="1" kern="1200" dirty="0">
              <a:solidFill>
                <a:schemeClr val="accent4"/>
              </a:solidFill>
            </a:rPr>
            <a:t>Quadro finanziario pluriennale </a:t>
          </a:r>
          <a:r>
            <a:rPr lang="it-IT" sz="1700" kern="1200" dirty="0"/>
            <a:t>(budget) relativo al periodo 2021 - 2027 una prima stima sui potenziali “rientri”, suddivisi per rubrica di bilancio, indica che l’Italia sarà destinataria di 13,2 miliardi di euro su 132,7 complessivi per Mercato unico e innovazione digitale, 44,2 miliardi su 377 per Coesione resilienza e valori, 35 miliardi su 356 per Risorse naturali e ambientali, 2,8 miliardi su 22,2 per Migrazione e gestione delle frontiere e 1,6 miliardi su 13 per Sicurezza e difesa per un totale di </a:t>
          </a:r>
          <a:r>
            <a:rPr lang="it-IT" sz="1700" b="1" kern="1200" dirty="0">
              <a:solidFill>
                <a:schemeClr val="accent4"/>
              </a:solidFill>
            </a:rPr>
            <a:t>96.8 miliardi di euro</a:t>
          </a:r>
          <a:r>
            <a:rPr lang="it-IT" sz="1700" kern="1200" dirty="0"/>
            <a:t>.</a:t>
          </a:r>
        </a:p>
      </dsp:txBody>
      <dsp:txXfrm>
        <a:off x="88941" y="1663275"/>
        <a:ext cx="10337718" cy="1644089"/>
      </dsp:txXfrm>
    </dsp:sp>
    <dsp:sp modelId="{A13AE51D-2CE3-4649-8168-E54100B8B6B9}">
      <dsp:nvSpPr>
        <dsp:cNvPr id="0" name=""/>
        <dsp:cNvSpPr/>
      </dsp:nvSpPr>
      <dsp:spPr>
        <a:xfrm>
          <a:off x="0" y="3556126"/>
          <a:ext cx="10515600" cy="4834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it-IT" sz="1700" kern="1200" dirty="0"/>
            <a:t>Quindi </a:t>
          </a:r>
          <a:r>
            <a:rPr lang="it-IT" sz="1700" b="1" kern="1200" dirty="0">
              <a:solidFill>
                <a:schemeClr val="accent4"/>
              </a:solidFill>
            </a:rPr>
            <a:t>la massa di risorse finanziarie provenienti dall’Europa supererà i 310 miliardi di euro</a:t>
          </a:r>
          <a:r>
            <a:rPr lang="it-IT" sz="1700" kern="1200" dirty="0"/>
            <a:t>.</a:t>
          </a:r>
        </a:p>
      </dsp:txBody>
      <dsp:txXfrm>
        <a:off x="23599" y="3579725"/>
        <a:ext cx="10468402" cy="4362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635BD-8F1E-49C5-97F4-0960CE36B218}">
      <dsp:nvSpPr>
        <dsp:cNvPr id="0" name=""/>
        <dsp:cNvSpPr/>
      </dsp:nvSpPr>
      <dsp:spPr>
        <a:xfrm>
          <a:off x="0" y="5966"/>
          <a:ext cx="8483246"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1" kern="1200"/>
            <a:t>Il dispositivo per la ripresa e la resilienza - RRF </a:t>
          </a:r>
          <a:endParaRPr lang="it-IT" sz="2100" kern="1200"/>
        </a:p>
      </dsp:txBody>
      <dsp:txXfrm>
        <a:off x="24588" y="30554"/>
        <a:ext cx="8434070" cy="4545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8E7EE-FF14-4BC4-91DD-EA391BD64C0A}">
      <dsp:nvSpPr>
        <dsp:cNvPr id="0" name=""/>
        <dsp:cNvSpPr/>
      </dsp:nvSpPr>
      <dsp:spPr>
        <a:xfrm>
          <a:off x="0" y="0"/>
          <a:ext cx="9144000" cy="7235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just" defTabSz="622300">
            <a:lnSpc>
              <a:spcPct val="90000"/>
            </a:lnSpc>
            <a:spcBef>
              <a:spcPct val="0"/>
            </a:spcBef>
            <a:spcAft>
              <a:spcPct val="35000"/>
            </a:spcAft>
            <a:buNone/>
          </a:pPr>
          <a:r>
            <a:rPr lang="it-IT" sz="1400" kern="1200" dirty="0"/>
            <a:t>Il dispositivo per la ripresa e la resilienza (recovery and </a:t>
          </a:r>
          <a:r>
            <a:rPr lang="it-IT" sz="1400" kern="1200" dirty="0" err="1"/>
            <a:t>resilience</a:t>
          </a:r>
          <a:r>
            <a:rPr lang="it-IT" sz="1400" kern="1200" dirty="0"/>
            <a:t> facility) è il pilastro centrale del piano di ripresa per l’Europa costituito dallo NGEU. RRF fornisce il supporto finanziario per «mitigare» gli impatti sociali ed economici della crisi innescata dalla pandemia di COVID-19. </a:t>
          </a:r>
        </a:p>
      </dsp:txBody>
      <dsp:txXfrm>
        <a:off x="35323" y="35323"/>
        <a:ext cx="9073354" cy="652940"/>
      </dsp:txXfrm>
    </dsp:sp>
    <dsp:sp modelId="{E143EBDF-3D56-4405-B51F-36D32B6516BD}">
      <dsp:nvSpPr>
        <dsp:cNvPr id="0" name=""/>
        <dsp:cNvSpPr/>
      </dsp:nvSpPr>
      <dsp:spPr>
        <a:xfrm>
          <a:off x="0" y="691343"/>
          <a:ext cx="9144000" cy="6634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1" kern="1200" dirty="0">
              <a:solidFill>
                <a:schemeClr val="accent4"/>
              </a:solidFill>
            </a:rPr>
            <a:t>Il dispositivo è disciplinato dal Regolamento del Parlamento Europeo e del Consiglio 2021/241 approvato nella sua forma definitiva il 12 febbraio 2021.</a:t>
          </a:r>
        </a:p>
      </dsp:txBody>
      <dsp:txXfrm>
        <a:off x="32386" y="723729"/>
        <a:ext cx="9079228" cy="598652"/>
      </dsp:txXfrm>
    </dsp:sp>
    <dsp:sp modelId="{22513D3D-D958-4D78-A309-19D67C599A42}">
      <dsp:nvSpPr>
        <dsp:cNvPr id="0" name=""/>
        <dsp:cNvSpPr/>
      </dsp:nvSpPr>
      <dsp:spPr>
        <a:xfrm>
          <a:off x="0" y="1418632"/>
          <a:ext cx="9144000" cy="3506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dirty="0"/>
            <a:t>Proposta iniziale della Commissione europea e proposta modificata con l’accordo del 21 luglio 2020:</a:t>
          </a:r>
        </a:p>
      </dsp:txBody>
      <dsp:txXfrm>
        <a:off x="17116" y="1435748"/>
        <a:ext cx="9109768" cy="316392"/>
      </dsp:txXfrm>
    </dsp:sp>
    <dsp:sp modelId="{662E72E8-AEB7-47ED-8412-FD8A547904D4}">
      <dsp:nvSpPr>
        <dsp:cNvPr id="0" name=""/>
        <dsp:cNvSpPr/>
      </dsp:nvSpPr>
      <dsp:spPr>
        <a:xfrm>
          <a:off x="0" y="3650714"/>
          <a:ext cx="9144000" cy="947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kern="1200" dirty="0"/>
            <a:t>Con una dotazione finanziaria di 672,5 miliardi di euro (a prezzi 2018), il dispositivo sosterrà gli investimenti pubblici e le riforme e contribuirà alla coesione economica, sociale e territoriale all'interno dell'UE. Aiuterà gli Stati membri ad affrontare l'impatto economico e sociale della pandemia, garantendo nel contempo che le loro economie intraprendano le transizioni verde e digitale e diventino più sostenibili e resilienti.</a:t>
          </a:r>
        </a:p>
      </dsp:txBody>
      <dsp:txXfrm>
        <a:off x="46266" y="3696980"/>
        <a:ext cx="9051468" cy="855227"/>
      </dsp:txXfrm>
    </dsp:sp>
    <dsp:sp modelId="{825F2B12-1A8F-41E7-A63B-A251D33EEA28}">
      <dsp:nvSpPr>
        <dsp:cNvPr id="0" name=""/>
        <dsp:cNvSpPr/>
      </dsp:nvSpPr>
      <dsp:spPr>
        <a:xfrm>
          <a:off x="0" y="4762300"/>
          <a:ext cx="9144000" cy="320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Gli </a:t>
          </a:r>
          <a:r>
            <a:rPr lang="it-IT" sz="1300" b="1" kern="1200" dirty="0"/>
            <a:t>impegni giuridici </a:t>
          </a:r>
          <a:r>
            <a:rPr lang="it-IT" sz="1300" kern="1200" dirty="0"/>
            <a:t>saranno contratti </a:t>
          </a:r>
          <a:r>
            <a:rPr lang="it-IT" sz="1300" b="1" kern="1200" dirty="0">
              <a:solidFill>
                <a:schemeClr val="accent4"/>
              </a:solidFill>
            </a:rPr>
            <a:t>entro il 31 dicembre 2023 </a:t>
          </a:r>
          <a:r>
            <a:rPr lang="it-IT" sz="1300" kern="1200" dirty="0"/>
            <a:t>e i relativi </a:t>
          </a:r>
          <a:r>
            <a:rPr lang="it-IT" sz="1300" b="1" kern="1200" dirty="0">
              <a:solidFill>
                <a:schemeClr val="accent4"/>
              </a:solidFill>
            </a:rPr>
            <a:t>pagamenti</a:t>
          </a:r>
          <a:r>
            <a:rPr lang="it-IT" sz="1300" kern="1200" dirty="0"/>
            <a:t> saranno effettuati </a:t>
          </a:r>
          <a:r>
            <a:rPr lang="it-IT" sz="1300" b="1" kern="1200" dirty="0">
              <a:solidFill>
                <a:schemeClr val="accent4"/>
              </a:solidFill>
            </a:rPr>
            <a:t>entro il 31 dicembre 2026</a:t>
          </a:r>
          <a:r>
            <a:rPr lang="it-IT" sz="1300" kern="1200" dirty="0"/>
            <a:t>.</a:t>
          </a:r>
        </a:p>
      </dsp:txBody>
      <dsp:txXfrm>
        <a:off x="15646" y="4777946"/>
        <a:ext cx="9112708" cy="2892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E6F33-8275-4B1A-BA2A-2DDDBE540A28}">
      <dsp:nvSpPr>
        <dsp:cNvPr id="0" name=""/>
        <dsp:cNvSpPr/>
      </dsp:nvSpPr>
      <dsp:spPr>
        <a:xfrm>
          <a:off x="0" y="6872"/>
          <a:ext cx="8624709"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b="1" i="0" kern="1200" baseline="0" dirty="0"/>
            <a:t>Il dispositivo per la ripresa e la resilienza – il Regolamento</a:t>
          </a:r>
          <a:endParaRPr lang="it-IT" sz="2400" kern="1200" dirty="0"/>
        </a:p>
      </dsp:txBody>
      <dsp:txXfrm>
        <a:off x="28100" y="34972"/>
        <a:ext cx="8568509"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B672628-7249-4F6C-9CE0-F46005BAC3A4}"/>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ADE1643A-9073-4F97-B428-E31F1259FAE3}"/>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64C14D48-9A86-46A4-841C-07339E87FFAC}" type="datetimeFigureOut">
              <a:rPr lang="it-IT" smtClean="0"/>
              <a:t>10/03/2021</a:t>
            </a:fld>
            <a:endParaRPr lang="it-IT"/>
          </a:p>
        </p:txBody>
      </p:sp>
      <p:sp>
        <p:nvSpPr>
          <p:cNvPr id="4" name="Segnaposto piè di pagina 3">
            <a:extLst>
              <a:ext uri="{FF2B5EF4-FFF2-40B4-BE49-F238E27FC236}">
                <a16:creationId xmlns:a16="http://schemas.microsoft.com/office/drawing/2014/main" id="{042C6F3F-BB25-4AE6-8696-A2FEEDDB4EEE}"/>
              </a:ext>
            </a:extLst>
          </p:cNvPr>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7998DC20-7385-43E1-838F-874A17522845}"/>
              </a:ext>
            </a:extLst>
          </p:cNvPr>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DEDD49C6-8F2B-4241-9615-B4EEBD3E5FE1}" type="slidenum">
              <a:rPr lang="it-IT" smtClean="0"/>
              <a:t>‹N›</a:t>
            </a:fld>
            <a:endParaRPr lang="it-IT"/>
          </a:p>
        </p:txBody>
      </p:sp>
    </p:spTree>
    <p:extLst>
      <p:ext uri="{BB962C8B-B14F-4D97-AF65-F5344CB8AC3E}">
        <p14:creationId xmlns:p14="http://schemas.microsoft.com/office/powerpoint/2010/main" val="39947660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CAA22CE8-F69F-4BA2-91EA-D2279632EABD}" type="datetimeFigureOut">
              <a:rPr lang="it-IT" smtClean="0"/>
              <a:t>10/03/2021</a:t>
            </a:fld>
            <a:endParaRPr lang="it-IT"/>
          </a:p>
        </p:txBody>
      </p:sp>
      <p:sp>
        <p:nvSpPr>
          <p:cNvPr id="4" name="Segnaposto immagin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it-IT"/>
          </a:p>
        </p:txBody>
      </p:sp>
      <p:sp>
        <p:nvSpPr>
          <p:cNvPr id="5" name="Segnaposto note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BB77A03E-D562-4AA3-9C99-BD13904B0A2B}" type="slidenum">
              <a:rPr lang="it-IT" smtClean="0"/>
              <a:t>‹N›</a:t>
            </a:fld>
            <a:endParaRPr lang="it-IT"/>
          </a:p>
        </p:txBody>
      </p:sp>
    </p:spTree>
    <p:extLst>
      <p:ext uri="{BB962C8B-B14F-4D97-AF65-F5344CB8AC3E}">
        <p14:creationId xmlns:p14="http://schemas.microsoft.com/office/powerpoint/2010/main" val="3713353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risorse aggiuntive ai programmi preesistenti</a:t>
            </a:r>
          </a:p>
        </p:txBody>
      </p:sp>
      <p:sp>
        <p:nvSpPr>
          <p:cNvPr id="4" name="Segnaposto numero diapositiva 3"/>
          <p:cNvSpPr>
            <a:spLocks noGrp="1"/>
          </p:cNvSpPr>
          <p:nvPr>
            <p:ph type="sldNum" sz="quarter" idx="5"/>
          </p:nvPr>
        </p:nvSpPr>
        <p:spPr/>
        <p:txBody>
          <a:bodyPr/>
          <a:lstStyle/>
          <a:p>
            <a:fld id="{BB77A03E-D562-4AA3-9C99-BD13904B0A2B}" type="slidenum">
              <a:rPr lang="it-IT" smtClean="0"/>
              <a:t>2</a:t>
            </a:fld>
            <a:endParaRPr lang="it-IT"/>
          </a:p>
        </p:txBody>
      </p:sp>
    </p:spTree>
    <p:extLst>
      <p:ext uri="{BB962C8B-B14F-4D97-AF65-F5344CB8AC3E}">
        <p14:creationId xmlns:p14="http://schemas.microsoft.com/office/powerpoint/2010/main" val="64635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nella proposta di regolamento originaria la quota percentuale da impegnare era il 60%</a:t>
            </a:r>
          </a:p>
        </p:txBody>
      </p:sp>
      <p:sp>
        <p:nvSpPr>
          <p:cNvPr id="4" name="Segnaposto numero diapositiva 3"/>
          <p:cNvSpPr>
            <a:spLocks noGrp="1"/>
          </p:cNvSpPr>
          <p:nvPr>
            <p:ph type="sldNum" sz="quarter" idx="5"/>
          </p:nvPr>
        </p:nvSpPr>
        <p:spPr/>
        <p:txBody>
          <a:bodyPr/>
          <a:lstStyle/>
          <a:p>
            <a:fld id="{BB77A03E-D562-4AA3-9C99-BD13904B0A2B}" type="slidenum">
              <a:rPr lang="it-IT" smtClean="0"/>
              <a:t>8</a:t>
            </a:fld>
            <a:endParaRPr lang="it-IT"/>
          </a:p>
        </p:txBody>
      </p:sp>
    </p:spTree>
    <p:extLst>
      <p:ext uri="{BB962C8B-B14F-4D97-AF65-F5344CB8AC3E}">
        <p14:creationId xmlns:p14="http://schemas.microsoft.com/office/powerpoint/2010/main" val="3257182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nella proposta di regolamento originaria la quota percentuale da impegnare era il 60%</a:t>
            </a:r>
          </a:p>
        </p:txBody>
      </p:sp>
      <p:sp>
        <p:nvSpPr>
          <p:cNvPr id="4" name="Segnaposto numero diapositiva 3"/>
          <p:cNvSpPr>
            <a:spLocks noGrp="1"/>
          </p:cNvSpPr>
          <p:nvPr>
            <p:ph type="sldNum" sz="quarter" idx="5"/>
          </p:nvPr>
        </p:nvSpPr>
        <p:spPr/>
        <p:txBody>
          <a:bodyPr/>
          <a:lstStyle/>
          <a:p>
            <a:fld id="{BB77A03E-D562-4AA3-9C99-BD13904B0A2B}" type="slidenum">
              <a:rPr lang="it-IT" smtClean="0"/>
              <a:t>9</a:t>
            </a:fld>
            <a:endParaRPr lang="it-IT"/>
          </a:p>
        </p:txBody>
      </p:sp>
    </p:spTree>
    <p:extLst>
      <p:ext uri="{BB962C8B-B14F-4D97-AF65-F5344CB8AC3E}">
        <p14:creationId xmlns:p14="http://schemas.microsoft.com/office/powerpoint/2010/main" val="253208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nella proposta di regolamento originaria la quota percentuale da impegnare era il 60%</a:t>
            </a:r>
          </a:p>
        </p:txBody>
      </p:sp>
      <p:sp>
        <p:nvSpPr>
          <p:cNvPr id="4" name="Segnaposto numero diapositiva 3"/>
          <p:cNvSpPr>
            <a:spLocks noGrp="1"/>
          </p:cNvSpPr>
          <p:nvPr>
            <p:ph type="sldNum" sz="quarter" idx="5"/>
          </p:nvPr>
        </p:nvSpPr>
        <p:spPr/>
        <p:txBody>
          <a:bodyPr/>
          <a:lstStyle/>
          <a:p>
            <a:fld id="{BB77A03E-D562-4AA3-9C99-BD13904B0A2B}" type="slidenum">
              <a:rPr lang="it-IT" smtClean="0"/>
              <a:t>10</a:t>
            </a:fld>
            <a:endParaRPr lang="it-IT"/>
          </a:p>
        </p:txBody>
      </p:sp>
    </p:spTree>
    <p:extLst>
      <p:ext uri="{BB962C8B-B14F-4D97-AF65-F5344CB8AC3E}">
        <p14:creationId xmlns:p14="http://schemas.microsoft.com/office/powerpoint/2010/main" val="401616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nella proposta di regolamento originaria la quota percentuale da impegnare era il 60%</a:t>
            </a:r>
          </a:p>
        </p:txBody>
      </p:sp>
      <p:sp>
        <p:nvSpPr>
          <p:cNvPr id="4" name="Segnaposto numero diapositiva 3"/>
          <p:cNvSpPr>
            <a:spLocks noGrp="1"/>
          </p:cNvSpPr>
          <p:nvPr>
            <p:ph type="sldNum" sz="quarter" idx="5"/>
          </p:nvPr>
        </p:nvSpPr>
        <p:spPr/>
        <p:txBody>
          <a:bodyPr/>
          <a:lstStyle/>
          <a:p>
            <a:fld id="{BB77A03E-D562-4AA3-9C99-BD13904B0A2B}" type="slidenum">
              <a:rPr lang="it-IT" smtClean="0"/>
              <a:t>11</a:t>
            </a:fld>
            <a:endParaRPr lang="it-IT"/>
          </a:p>
        </p:txBody>
      </p:sp>
    </p:spTree>
    <p:extLst>
      <p:ext uri="{BB962C8B-B14F-4D97-AF65-F5344CB8AC3E}">
        <p14:creationId xmlns:p14="http://schemas.microsoft.com/office/powerpoint/2010/main" val="1022683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B77A03E-D562-4AA3-9C99-BD13904B0A2B}" type="slidenum">
              <a:rPr lang="it-IT" smtClean="0"/>
              <a:t>22</a:t>
            </a:fld>
            <a:endParaRPr lang="it-IT"/>
          </a:p>
        </p:txBody>
      </p:sp>
    </p:spTree>
    <p:extLst>
      <p:ext uri="{BB962C8B-B14F-4D97-AF65-F5344CB8AC3E}">
        <p14:creationId xmlns:p14="http://schemas.microsoft.com/office/powerpoint/2010/main" val="216087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B77A03E-D562-4AA3-9C99-BD13904B0A2B}" type="slidenum">
              <a:rPr lang="it-IT" smtClean="0"/>
              <a:t>24</a:t>
            </a:fld>
            <a:endParaRPr lang="it-IT"/>
          </a:p>
        </p:txBody>
      </p:sp>
    </p:spTree>
    <p:extLst>
      <p:ext uri="{BB962C8B-B14F-4D97-AF65-F5344CB8AC3E}">
        <p14:creationId xmlns:p14="http://schemas.microsoft.com/office/powerpoint/2010/main" val="1537938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r>
              <a:rPr lang="it-IT" sz="1100" dirty="0">
                <a:latin typeface="Calibri" panose="020F0502020204030204" pitchFamily="34" charset="0"/>
                <a:ea typeface="Calibri" panose="020F0502020204030204" pitchFamily="34" charset="0"/>
                <a:cs typeface="Times New Roman" panose="02020603050405020304" pitchFamily="18" charset="0"/>
              </a:rPr>
              <a:t>Commission Staff </a:t>
            </a:r>
            <a:r>
              <a:rPr lang="it-IT" sz="1100" dirty="0" err="1">
                <a:latin typeface="Calibri" panose="020F0502020204030204" pitchFamily="34" charset="0"/>
                <a:ea typeface="Calibri" panose="020F0502020204030204" pitchFamily="34" charset="0"/>
                <a:cs typeface="Times New Roman" panose="02020603050405020304" pitchFamily="18" charset="0"/>
              </a:rPr>
              <a:t>Working</a:t>
            </a:r>
            <a:r>
              <a:rPr lang="it-IT" sz="1100" dirty="0">
                <a:latin typeface="Calibri" panose="020F0502020204030204" pitchFamily="34" charset="0"/>
                <a:ea typeface="Calibri" panose="020F0502020204030204" pitchFamily="34" charset="0"/>
                <a:cs typeface="Times New Roman" panose="02020603050405020304" pitchFamily="18" charset="0"/>
              </a:rPr>
              <a:t> </a:t>
            </a:r>
            <a:r>
              <a:rPr lang="it-IT" sz="1100" dirty="0" err="1">
                <a:latin typeface="Calibri" panose="020F0502020204030204" pitchFamily="34" charset="0"/>
                <a:ea typeface="Calibri" panose="020F0502020204030204" pitchFamily="34" charset="0"/>
                <a:cs typeface="Times New Roman" panose="02020603050405020304" pitchFamily="18" charset="0"/>
              </a:rPr>
              <a:t>Document</a:t>
            </a:r>
            <a:r>
              <a:rPr lang="it-IT" sz="1100" dirty="0">
                <a:latin typeface="Calibri" panose="020F0502020204030204" pitchFamily="34" charset="0"/>
                <a:ea typeface="Calibri" panose="020F0502020204030204" pitchFamily="34" charset="0"/>
                <a:cs typeface="Times New Roman" panose="02020603050405020304" pitchFamily="18" charset="0"/>
              </a:rPr>
              <a:t> - </a:t>
            </a:r>
            <a:r>
              <a:rPr lang="it-IT" sz="1100" dirty="0" err="1">
                <a:latin typeface="Calibri" panose="020F0502020204030204" pitchFamily="34" charset="0"/>
                <a:ea typeface="Calibri" panose="020F0502020204030204" pitchFamily="34" charset="0"/>
                <a:cs typeface="Times New Roman" panose="02020603050405020304" pitchFamily="18" charset="0"/>
              </a:rPr>
              <a:t>Guidance</a:t>
            </a:r>
            <a:r>
              <a:rPr lang="it-IT" sz="1100" dirty="0">
                <a:latin typeface="Calibri" panose="020F0502020204030204" pitchFamily="34" charset="0"/>
                <a:ea typeface="Calibri" panose="020F0502020204030204" pitchFamily="34" charset="0"/>
                <a:cs typeface="Times New Roman" panose="02020603050405020304" pitchFamily="18" charset="0"/>
              </a:rPr>
              <a:t> to </a:t>
            </a:r>
            <a:r>
              <a:rPr lang="it-IT" sz="1100" dirty="0" err="1">
                <a:latin typeface="Calibri" panose="020F0502020204030204" pitchFamily="34" charset="0"/>
                <a:ea typeface="Calibri" panose="020F0502020204030204" pitchFamily="34" charset="0"/>
                <a:cs typeface="Times New Roman" panose="02020603050405020304" pitchFamily="18" charset="0"/>
              </a:rPr>
              <a:t>Member</a:t>
            </a:r>
            <a:r>
              <a:rPr lang="it-IT" sz="1100" dirty="0">
                <a:latin typeface="Calibri" panose="020F0502020204030204" pitchFamily="34" charset="0"/>
                <a:ea typeface="Calibri" panose="020F0502020204030204" pitchFamily="34" charset="0"/>
                <a:cs typeface="Times New Roman" panose="02020603050405020304" pitchFamily="18" charset="0"/>
              </a:rPr>
              <a:t> States Recovery and Resilience Plans</a:t>
            </a:r>
          </a:p>
          <a:p>
            <a:r>
              <a:rPr lang="it-IT" sz="1100" dirty="0" err="1">
                <a:latin typeface="Calibri" panose="020F0502020204030204" pitchFamily="34" charset="0"/>
                <a:ea typeface="Calibri" panose="020F0502020204030204" pitchFamily="34" charset="0"/>
                <a:cs typeface="Times New Roman" panose="02020603050405020304" pitchFamily="18" charset="0"/>
              </a:rPr>
              <a:t>Brussels</a:t>
            </a:r>
            <a:r>
              <a:rPr lang="it-IT" sz="1100" dirty="0">
                <a:latin typeface="Calibri" panose="020F0502020204030204" pitchFamily="34" charset="0"/>
                <a:ea typeface="Calibri" panose="020F0502020204030204" pitchFamily="34" charset="0"/>
                <a:cs typeface="Times New Roman" panose="02020603050405020304" pitchFamily="18" charset="0"/>
              </a:rPr>
              <a:t>, 17.9.2020 SWD (2020) 205 final</a:t>
            </a:r>
          </a:p>
          <a:p>
            <a:endParaRPr lang="it-IT" dirty="0"/>
          </a:p>
        </p:txBody>
      </p:sp>
      <p:sp>
        <p:nvSpPr>
          <p:cNvPr id="4" name="Segnaposto numero diapositiva 3"/>
          <p:cNvSpPr>
            <a:spLocks noGrp="1"/>
          </p:cNvSpPr>
          <p:nvPr>
            <p:ph type="sldNum" sz="quarter" idx="5"/>
          </p:nvPr>
        </p:nvSpPr>
        <p:spPr/>
        <p:txBody>
          <a:bodyPr/>
          <a:lstStyle/>
          <a:p>
            <a:fld id="{BB77A03E-D562-4AA3-9C99-BD13904B0A2B}" type="slidenum">
              <a:rPr lang="it-IT" smtClean="0"/>
              <a:t>32</a:t>
            </a:fld>
            <a:endParaRPr lang="it-IT"/>
          </a:p>
        </p:txBody>
      </p:sp>
    </p:spTree>
    <p:extLst>
      <p:ext uri="{BB962C8B-B14F-4D97-AF65-F5344CB8AC3E}">
        <p14:creationId xmlns:p14="http://schemas.microsoft.com/office/powerpoint/2010/main" val="393570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188BAFD-4B66-4564-AA23-DE0CA4C5C18B}" type="datetime1">
              <a:rPr lang="it-IT" smtClean="0"/>
              <a:t>10/03/2021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104466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744AB0-7B20-42F2-B1F9-59615052DAEE}" type="datetime1">
              <a:rPr lang="it-IT" smtClean="0"/>
              <a:t>10/03/2021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83805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067371E-769E-495B-89DF-DA6212614E77}" type="datetime1">
              <a:rPr lang="it-IT" smtClean="0"/>
              <a:t>10/03/2021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323845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3B5EC02-EFB7-4542-A70E-65E2BF0976C1}" type="datetime1">
              <a:rPr lang="it-IT" smtClean="0"/>
              <a:t>10/03/2021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244206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F35D55D-E048-4FB4-8954-62D7401F0E9B}" type="datetime1">
              <a:rPr lang="it-IT" smtClean="0"/>
              <a:t>10/03/2021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142966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FCF9F1D-5330-48EE-B5F6-85DB30057B9A}" type="datetime1">
              <a:rPr lang="it-IT" smtClean="0"/>
              <a:t>10/03/2021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249120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CDF603-D023-49FE-8258-653783B0DFE4}" type="datetime1">
              <a:rPr lang="it-IT" smtClean="0"/>
              <a:t>10/03/2021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375674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F617359-420F-4D85-8B15-E0809E29E5C8}" type="datetime1">
              <a:rPr lang="it-IT" smtClean="0"/>
              <a:t>10/03/2021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117905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A2CF5-D7BC-469F-AE65-F5B058B7D58C}" type="datetime1">
              <a:rPr lang="it-IT" smtClean="0"/>
              <a:t>10/03/2021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17495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7D7DC33-3ACC-4208-9174-8BD98802FB39}" type="datetime1">
              <a:rPr lang="it-IT" smtClean="0"/>
              <a:t>10/03/2021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321398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B100DAB-169C-42E7-821B-47F6412A025F}" type="datetime1">
              <a:rPr lang="it-IT" smtClean="0"/>
              <a:t>10/03/2021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0D5A6B8-E95B-47A2-8C19-D18C97FF2F17}" type="slidenum">
              <a:rPr lang="it-IT" smtClean="0"/>
              <a:t>‹N›</a:t>
            </a:fld>
            <a:endParaRPr lang="it-IT"/>
          </a:p>
        </p:txBody>
      </p:sp>
    </p:spTree>
    <p:extLst>
      <p:ext uri="{BB962C8B-B14F-4D97-AF65-F5344CB8AC3E}">
        <p14:creationId xmlns:p14="http://schemas.microsoft.com/office/powerpoint/2010/main" val="246155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5BA9E-F82F-40BE-BF98-A6DC8C4DEC41}" type="datetime1">
              <a:rPr lang="it-IT" smtClean="0"/>
              <a:t>10/03/2021</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5A6B8-E95B-47A2-8C19-D18C97FF2F17}" type="slidenum">
              <a:rPr lang="it-IT" smtClean="0"/>
              <a:t>‹N›</a:t>
            </a:fld>
            <a:endParaRPr lang="it-IT"/>
          </a:p>
        </p:txBody>
      </p:sp>
    </p:spTree>
    <p:extLst>
      <p:ext uri="{BB962C8B-B14F-4D97-AF65-F5344CB8AC3E}">
        <p14:creationId xmlns:p14="http://schemas.microsoft.com/office/powerpoint/2010/main" val="1758734964"/>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image" Target="../media/image3.png"/><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0.xml"/><Relationship Id="rId13" Type="http://schemas.openxmlformats.org/officeDocument/2006/relationships/image" Target="../media/image2.png"/><Relationship Id="rId3" Type="http://schemas.openxmlformats.org/officeDocument/2006/relationships/diagramLayout" Target="../diagrams/layout19.xml"/><Relationship Id="rId7" Type="http://schemas.openxmlformats.org/officeDocument/2006/relationships/diagramData" Target="../diagrams/data20.xml"/><Relationship Id="rId12" Type="http://schemas.openxmlformats.org/officeDocument/2006/relationships/image" Target="../media/image3.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image" Target="../media/image2.png"/><Relationship Id="rId3" Type="http://schemas.openxmlformats.org/officeDocument/2006/relationships/diagramLayout" Target="../diagrams/layout21.xml"/><Relationship Id="rId7" Type="http://schemas.openxmlformats.org/officeDocument/2006/relationships/diagramData" Target="../diagrams/data22.xml"/><Relationship Id="rId12" Type="http://schemas.openxmlformats.org/officeDocument/2006/relationships/image" Target="../media/image3.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4.xml"/><Relationship Id="rId13" Type="http://schemas.openxmlformats.org/officeDocument/2006/relationships/image" Target="../media/image2.png"/><Relationship Id="rId3" Type="http://schemas.openxmlformats.org/officeDocument/2006/relationships/diagramLayout" Target="../diagrams/layout23.xml"/><Relationship Id="rId7" Type="http://schemas.openxmlformats.org/officeDocument/2006/relationships/diagramData" Target="../diagrams/data24.xml"/><Relationship Id="rId12" Type="http://schemas.openxmlformats.org/officeDocument/2006/relationships/image" Target="../media/image3.png"/><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image" Target="../media/image2.png"/><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image" Target="../media/image3.png"/><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8.xml"/><Relationship Id="rId13" Type="http://schemas.openxmlformats.org/officeDocument/2006/relationships/image" Target="../media/image2.png"/><Relationship Id="rId3" Type="http://schemas.openxmlformats.org/officeDocument/2006/relationships/diagramLayout" Target="../diagrams/layout27.xml"/><Relationship Id="rId7" Type="http://schemas.openxmlformats.org/officeDocument/2006/relationships/diagramData" Target="../diagrams/data28.xml"/><Relationship Id="rId12" Type="http://schemas.openxmlformats.org/officeDocument/2006/relationships/image" Target="../media/image3.png"/><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image" Target="../media/image2.png"/><Relationship Id="rId3" Type="http://schemas.openxmlformats.org/officeDocument/2006/relationships/diagramLayout" Target="../diagrams/layout29.xml"/><Relationship Id="rId7" Type="http://schemas.openxmlformats.org/officeDocument/2006/relationships/diagramData" Target="../diagrams/data30.xml"/><Relationship Id="rId12" Type="http://schemas.openxmlformats.org/officeDocument/2006/relationships/image" Target="../media/image3.png"/><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2.xml"/><Relationship Id="rId13" Type="http://schemas.openxmlformats.org/officeDocument/2006/relationships/image" Target="../media/image2.png"/><Relationship Id="rId3" Type="http://schemas.openxmlformats.org/officeDocument/2006/relationships/diagramLayout" Target="../diagrams/layout31.xml"/><Relationship Id="rId7" Type="http://schemas.openxmlformats.org/officeDocument/2006/relationships/diagramData" Target="../diagrams/data32.xml"/><Relationship Id="rId12" Type="http://schemas.openxmlformats.org/officeDocument/2006/relationships/image" Target="../media/image3.png"/><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image" Target="../media/image2.png"/><Relationship Id="rId3" Type="http://schemas.openxmlformats.org/officeDocument/2006/relationships/diagramLayout" Target="../diagrams/layout33.xml"/><Relationship Id="rId7" Type="http://schemas.openxmlformats.org/officeDocument/2006/relationships/diagramData" Target="../diagrams/data34.xml"/><Relationship Id="rId12" Type="http://schemas.openxmlformats.org/officeDocument/2006/relationships/image" Target="../media/image3.png"/><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0" Type="http://schemas.openxmlformats.org/officeDocument/2006/relationships/diagramColors" Target="../diagrams/colors34.xml"/><Relationship Id="rId4" Type="http://schemas.openxmlformats.org/officeDocument/2006/relationships/diagramQuickStyle" Target="../diagrams/quickStyle33.xml"/><Relationship Id="rId9" Type="http://schemas.openxmlformats.org/officeDocument/2006/relationships/diagramQuickStyle" Target="../diagrams/quickStyle34.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6.xml"/><Relationship Id="rId13" Type="http://schemas.openxmlformats.org/officeDocument/2006/relationships/image" Target="../media/image2.png"/><Relationship Id="rId3" Type="http://schemas.openxmlformats.org/officeDocument/2006/relationships/diagramLayout" Target="../diagrams/layout35.xml"/><Relationship Id="rId7" Type="http://schemas.openxmlformats.org/officeDocument/2006/relationships/diagramData" Target="../diagrams/data36.xml"/><Relationship Id="rId12" Type="http://schemas.openxmlformats.org/officeDocument/2006/relationships/image" Target="../media/image3.png"/><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11" Type="http://schemas.microsoft.com/office/2007/relationships/diagramDrawing" Target="../diagrams/drawing36.xml"/><Relationship Id="rId5" Type="http://schemas.openxmlformats.org/officeDocument/2006/relationships/diagramColors" Target="../diagrams/colors35.xml"/><Relationship Id="rId10" Type="http://schemas.openxmlformats.org/officeDocument/2006/relationships/diagramColors" Target="../diagrams/colors36.xml"/><Relationship Id="rId4" Type="http://schemas.openxmlformats.org/officeDocument/2006/relationships/diagramQuickStyle" Target="../diagrams/quickStyle35.xml"/><Relationship Id="rId9" Type="http://schemas.openxmlformats.org/officeDocument/2006/relationships/diagramQuickStyle" Target="../diagrams/quickStyle36.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image" Target="../media/image2.png"/><Relationship Id="rId3" Type="http://schemas.openxmlformats.org/officeDocument/2006/relationships/diagramLayout" Target="../diagrams/layout37.xml"/><Relationship Id="rId7" Type="http://schemas.openxmlformats.org/officeDocument/2006/relationships/diagramData" Target="../diagrams/data38.xml"/><Relationship Id="rId12" Type="http://schemas.openxmlformats.org/officeDocument/2006/relationships/image" Target="../media/image3.png"/><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0" Type="http://schemas.openxmlformats.org/officeDocument/2006/relationships/diagramColors" Target="../diagrams/colors38.xml"/><Relationship Id="rId4" Type="http://schemas.openxmlformats.org/officeDocument/2006/relationships/diagramQuickStyle" Target="../diagrams/quickStyle37.xml"/><Relationship Id="rId9" Type="http://schemas.openxmlformats.org/officeDocument/2006/relationships/diagramQuickStyle" Target="../diagrams/quickStyle38.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40.xml"/><Relationship Id="rId13" Type="http://schemas.openxmlformats.org/officeDocument/2006/relationships/image" Target="../media/image3.png"/><Relationship Id="rId3" Type="http://schemas.openxmlformats.org/officeDocument/2006/relationships/diagramData" Target="../diagrams/data39.xml"/><Relationship Id="rId7" Type="http://schemas.microsoft.com/office/2007/relationships/diagramDrawing" Target="../diagrams/drawing39.xml"/><Relationship Id="rId12" Type="http://schemas.microsoft.com/office/2007/relationships/diagramDrawing" Target="../diagrams/drawing40.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39.xml"/><Relationship Id="rId11" Type="http://schemas.openxmlformats.org/officeDocument/2006/relationships/diagramColors" Target="../diagrams/colors40.xml"/><Relationship Id="rId5" Type="http://schemas.openxmlformats.org/officeDocument/2006/relationships/diagramQuickStyle" Target="../diagrams/quickStyle39.xml"/><Relationship Id="rId10" Type="http://schemas.openxmlformats.org/officeDocument/2006/relationships/diagramQuickStyle" Target="../diagrams/quickStyle40.xml"/><Relationship Id="rId4" Type="http://schemas.openxmlformats.org/officeDocument/2006/relationships/diagramLayout" Target="../diagrams/layout39.xml"/><Relationship Id="rId9" Type="http://schemas.openxmlformats.org/officeDocument/2006/relationships/diagramLayout" Target="../diagrams/layout40.xml"/><Relationship Id="rId1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1.xml"/><Relationship Id="rId7" Type="http://schemas.microsoft.com/office/2007/relationships/diagramDrawing" Target="../diagrams/drawing4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1.xml"/><Relationship Id="rId5" Type="http://schemas.openxmlformats.org/officeDocument/2006/relationships/diagramQuickStyle" Target="../diagrams/quickStyle41.xml"/><Relationship Id="rId4" Type="http://schemas.openxmlformats.org/officeDocument/2006/relationships/diagramLayout" Target="../diagrams/layout41.xml"/><Relationship Id="rId9"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2.xml"/><Relationship Id="rId7" Type="http://schemas.openxmlformats.org/officeDocument/2006/relationships/image" Target="../media/image3.png"/><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3.xml"/><Relationship Id="rId7" Type="http://schemas.openxmlformats.org/officeDocument/2006/relationships/image" Target="../media/image3.png"/><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45.xml"/><Relationship Id="rId13" Type="http://schemas.openxmlformats.org/officeDocument/2006/relationships/image" Target="../media/image2.png"/><Relationship Id="rId3" Type="http://schemas.openxmlformats.org/officeDocument/2006/relationships/diagramLayout" Target="../diagrams/layout44.xml"/><Relationship Id="rId7" Type="http://schemas.openxmlformats.org/officeDocument/2006/relationships/diagramData" Target="../diagrams/data45.xml"/><Relationship Id="rId12" Type="http://schemas.openxmlformats.org/officeDocument/2006/relationships/image" Target="../media/image3.png"/><Relationship Id="rId2" Type="http://schemas.openxmlformats.org/officeDocument/2006/relationships/diagramData" Target="../diagrams/data44.xml"/><Relationship Id="rId1" Type="http://schemas.openxmlformats.org/officeDocument/2006/relationships/slideLayout" Target="../slideLayouts/slideLayout1.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0" Type="http://schemas.openxmlformats.org/officeDocument/2006/relationships/diagramColors" Target="../diagrams/colors45.xml"/><Relationship Id="rId4" Type="http://schemas.openxmlformats.org/officeDocument/2006/relationships/diagramQuickStyle" Target="../diagrams/quickStyle44.xml"/><Relationship Id="rId9" Type="http://schemas.openxmlformats.org/officeDocument/2006/relationships/diagramQuickStyle" Target="../diagrams/quickStyle45.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47.xml"/><Relationship Id="rId13" Type="http://schemas.openxmlformats.org/officeDocument/2006/relationships/image" Target="../media/image2.png"/><Relationship Id="rId3" Type="http://schemas.openxmlformats.org/officeDocument/2006/relationships/diagramLayout" Target="../diagrams/layout46.xml"/><Relationship Id="rId7" Type="http://schemas.openxmlformats.org/officeDocument/2006/relationships/diagramData" Target="../diagrams/data47.xml"/><Relationship Id="rId12" Type="http://schemas.openxmlformats.org/officeDocument/2006/relationships/image" Target="../media/image3.png"/><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11" Type="http://schemas.microsoft.com/office/2007/relationships/diagramDrawing" Target="../diagrams/drawing47.xml"/><Relationship Id="rId5" Type="http://schemas.openxmlformats.org/officeDocument/2006/relationships/diagramColors" Target="../diagrams/colors46.xml"/><Relationship Id="rId10" Type="http://schemas.openxmlformats.org/officeDocument/2006/relationships/diagramColors" Target="../diagrams/colors47.xml"/><Relationship Id="rId4" Type="http://schemas.openxmlformats.org/officeDocument/2006/relationships/diagramQuickStyle" Target="../diagrams/quickStyle46.xml"/><Relationship Id="rId9" Type="http://schemas.openxmlformats.org/officeDocument/2006/relationships/diagramQuickStyle" Target="../diagrams/quickStyle47.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49.xml"/><Relationship Id="rId13" Type="http://schemas.openxmlformats.org/officeDocument/2006/relationships/image" Target="../media/image2.png"/><Relationship Id="rId3" Type="http://schemas.openxmlformats.org/officeDocument/2006/relationships/diagramLayout" Target="../diagrams/layout48.xml"/><Relationship Id="rId7" Type="http://schemas.openxmlformats.org/officeDocument/2006/relationships/diagramData" Target="../diagrams/data49.xml"/><Relationship Id="rId12" Type="http://schemas.openxmlformats.org/officeDocument/2006/relationships/image" Target="../media/image3.png"/><Relationship Id="rId2" Type="http://schemas.openxmlformats.org/officeDocument/2006/relationships/diagramData" Target="../diagrams/data48.xml"/><Relationship Id="rId1" Type="http://schemas.openxmlformats.org/officeDocument/2006/relationships/slideLayout" Target="../slideLayouts/slideLayout1.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51.xml"/><Relationship Id="rId13" Type="http://schemas.openxmlformats.org/officeDocument/2006/relationships/image" Target="../media/image2.png"/><Relationship Id="rId3" Type="http://schemas.openxmlformats.org/officeDocument/2006/relationships/diagramLayout" Target="../diagrams/layout50.xml"/><Relationship Id="rId7" Type="http://schemas.openxmlformats.org/officeDocument/2006/relationships/diagramData" Target="../diagrams/data51.xml"/><Relationship Id="rId12" Type="http://schemas.openxmlformats.org/officeDocument/2006/relationships/image" Target="../media/image3.png"/><Relationship Id="rId2" Type="http://schemas.openxmlformats.org/officeDocument/2006/relationships/diagramData" Target="../diagrams/data50.xml"/><Relationship Id="rId1" Type="http://schemas.openxmlformats.org/officeDocument/2006/relationships/slideLayout" Target="../slideLayouts/slideLayout1.xml"/><Relationship Id="rId6" Type="http://schemas.microsoft.com/office/2007/relationships/diagramDrawing" Target="../diagrams/drawing50.xml"/><Relationship Id="rId11" Type="http://schemas.microsoft.com/office/2007/relationships/diagramDrawing" Target="../diagrams/drawing51.xml"/><Relationship Id="rId5" Type="http://schemas.openxmlformats.org/officeDocument/2006/relationships/diagramColors" Target="../diagrams/colors50.xml"/><Relationship Id="rId10" Type="http://schemas.openxmlformats.org/officeDocument/2006/relationships/diagramColors" Target="../diagrams/colors51.xml"/><Relationship Id="rId4" Type="http://schemas.openxmlformats.org/officeDocument/2006/relationships/diagramQuickStyle" Target="../diagrams/quickStyle50.xml"/><Relationship Id="rId9" Type="http://schemas.openxmlformats.org/officeDocument/2006/relationships/diagramQuickStyle" Target="../diagrams/quickStyle51.xml"/></Relationships>
</file>

<file path=ppt/slides/_rels/slide31.xml.rels><?xml version="1.0" encoding="UTF-8" standalone="yes"?>
<Relationships xmlns="http://schemas.openxmlformats.org/package/2006/relationships"><Relationship Id="rId8" Type="http://schemas.openxmlformats.org/officeDocument/2006/relationships/diagramLayout" Target="../diagrams/layout53.xml"/><Relationship Id="rId13" Type="http://schemas.openxmlformats.org/officeDocument/2006/relationships/image" Target="../media/image2.png"/><Relationship Id="rId3" Type="http://schemas.openxmlformats.org/officeDocument/2006/relationships/diagramLayout" Target="../diagrams/layout52.xml"/><Relationship Id="rId7" Type="http://schemas.openxmlformats.org/officeDocument/2006/relationships/diagramData" Target="../diagrams/data53.xml"/><Relationship Id="rId12" Type="http://schemas.openxmlformats.org/officeDocument/2006/relationships/image" Target="../media/image3.png"/><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0" Type="http://schemas.openxmlformats.org/officeDocument/2006/relationships/diagramColors" Target="../diagrams/colors53.xml"/><Relationship Id="rId4" Type="http://schemas.openxmlformats.org/officeDocument/2006/relationships/diagramQuickStyle" Target="../diagrams/quickStyle52.xml"/><Relationship Id="rId9" Type="http://schemas.openxmlformats.org/officeDocument/2006/relationships/diagramQuickStyle" Target="../diagrams/quickStyle53.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55.xml"/><Relationship Id="rId13" Type="http://schemas.openxmlformats.org/officeDocument/2006/relationships/image" Target="../media/image3.png"/><Relationship Id="rId3" Type="http://schemas.openxmlformats.org/officeDocument/2006/relationships/diagramData" Target="../diagrams/data54.xml"/><Relationship Id="rId7" Type="http://schemas.microsoft.com/office/2007/relationships/diagramDrawing" Target="../diagrams/drawing54.xml"/><Relationship Id="rId12" Type="http://schemas.microsoft.com/office/2007/relationships/diagramDrawing" Target="../diagrams/drawing5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4.xml"/><Relationship Id="rId11" Type="http://schemas.openxmlformats.org/officeDocument/2006/relationships/diagramColors" Target="../diagrams/colors55.xml"/><Relationship Id="rId5" Type="http://schemas.openxmlformats.org/officeDocument/2006/relationships/diagramQuickStyle" Target="../diagrams/quickStyle54.xml"/><Relationship Id="rId10" Type="http://schemas.openxmlformats.org/officeDocument/2006/relationships/diagramQuickStyle" Target="../diagrams/quickStyle55.xml"/><Relationship Id="rId4" Type="http://schemas.openxmlformats.org/officeDocument/2006/relationships/diagramLayout" Target="../diagrams/layout54.xml"/><Relationship Id="rId9" Type="http://schemas.openxmlformats.org/officeDocument/2006/relationships/diagramLayout" Target="../diagrams/layout55.xml"/><Relationship Id="rId14"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57.xml"/><Relationship Id="rId13" Type="http://schemas.openxmlformats.org/officeDocument/2006/relationships/image" Target="../media/image2.png"/><Relationship Id="rId3" Type="http://schemas.openxmlformats.org/officeDocument/2006/relationships/diagramLayout" Target="../diagrams/layout56.xml"/><Relationship Id="rId7" Type="http://schemas.openxmlformats.org/officeDocument/2006/relationships/diagramData" Target="../diagrams/data57.xml"/><Relationship Id="rId12" Type="http://schemas.openxmlformats.org/officeDocument/2006/relationships/image" Target="../media/image3.png"/><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11" Type="http://schemas.microsoft.com/office/2007/relationships/diagramDrawing" Target="../diagrams/drawing57.xml"/><Relationship Id="rId5" Type="http://schemas.openxmlformats.org/officeDocument/2006/relationships/diagramColors" Target="../diagrams/colors56.xml"/><Relationship Id="rId10" Type="http://schemas.openxmlformats.org/officeDocument/2006/relationships/diagramColors" Target="../diagrams/colors57.xml"/><Relationship Id="rId4" Type="http://schemas.openxmlformats.org/officeDocument/2006/relationships/diagramQuickStyle" Target="../diagrams/quickStyle56.xml"/><Relationship Id="rId9" Type="http://schemas.openxmlformats.org/officeDocument/2006/relationships/diagramQuickStyle" Target="../diagrams/quickStyle5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ec.europa.eu/info/sites/info/files/document_travail_service_part1_v2_en.pdf" TargetMode="External"/><Relationship Id="rId3" Type="http://schemas.openxmlformats.org/officeDocument/2006/relationships/image" Target="../media/image2.png"/><Relationship Id="rId7" Type="http://schemas.openxmlformats.org/officeDocument/2006/relationships/hyperlink" Target="https://ec.europa.eu/info/sites/info/files/3_en_document_travail_service_part1_v3_en_0.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eur-lex.europa.eu/legal-content/IT/TXT/PDF/?uri=CELEX:32020R0852&amp;from=EN" TargetMode="External"/><Relationship Id="rId5" Type="http://schemas.openxmlformats.org/officeDocument/2006/relationships/hyperlink" Target="https://eur-lex.europa.eu/legal-content/IT/TXT/?uri=CELEX:32021R0241" TargetMode="External"/><Relationship Id="rId4" Type="http://schemas.openxmlformats.org/officeDocument/2006/relationships/hyperlink" Target="https://eur-lex.europa.eu/legal-content/IT/TXT/PDF/?uri=CELEX:32020R2094&amp;from=IT" TargetMode="External"/><Relationship Id="rId9" Type="http://schemas.openxmlformats.org/officeDocument/2006/relationships/hyperlink" Target="https://documenti.camera.it/_dati/leg18/lavori/documentiparlamentari/IndiceETesti/027/018/INTERO.pdf" TargetMode="Externa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image" Target="../media/image2.png"/><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image" Target="../media/image2.png"/><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image" Target="../media/image6.svg"/><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image" Target="../media/image2.png"/><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image" Target="../media/image3.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4.xml"/><Relationship Id="rId13"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 Id="rId1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09138-39BF-4032-A4E9-09326FB33FAA}"/>
              </a:ext>
            </a:extLst>
          </p:cNvPr>
          <p:cNvSpPr>
            <a:spLocks noGrp="1"/>
          </p:cNvSpPr>
          <p:nvPr>
            <p:ph type="title"/>
          </p:nvPr>
        </p:nvSpPr>
        <p:spPr>
          <a:xfrm>
            <a:off x="838200" y="1548955"/>
            <a:ext cx="10515600" cy="1325563"/>
          </a:xfrm>
        </p:spPr>
        <p:txBody>
          <a:bodyPr/>
          <a:lstStyle/>
          <a:p>
            <a:pPr algn="ctr"/>
            <a:r>
              <a:rPr lang="it-IT" b="1" dirty="0"/>
              <a:t>Next Generation EU</a:t>
            </a:r>
            <a:br>
              <a:rPr lang="it-IT" dirty="0"/>
            </a:br>
            <a:endParaRPr lang="it-IT" dirty="0"/>
          </a:p>
        </p:txBody>
      </p:sp>
      <p:sp>
        <p:nvSpPr>
          <p:cNvPr id="3" name="Segnaposto contenuto 2">
            <a:extLst>
              <a:ext uri="{FF2B5EF4-FFF2-40B4-BE49-F238E27FC236}">
                <a16:creationId xmlns:a16="http://schemas.microsoft.com/office/drawing/2014/main" id="{00B11EDE-80DE-45FD-A619-AFF1D3AB6FB2}"/>
              </a:ext>
            </a:extLst>
          </p:cNvPr>
          <p:cNvSpPr>
            <a:spLocks noGrp="1"/>
          </p:cNvSpPr>
          <p:nvPr>
            <p:ph idx="1"/>
          </p:nvPr>
        </p:nvSpPr>
        <p:spPr>
          <a:xfrm>
            <a:off x="953961" y="1548955"/>
            <a:ext cx="10515600" cy="4351338"/>
          </a:xfrm>
          <a:noFill/>
        </p:spPr>
        <p:txBody>
          <a:bodyPr>
            <a:normAutofit/>
          </a:bodyPr>
          <a:lstStyle/>
          <a:p>
            <a:endParaRPr lang="it-IT" sz="3600" i="1" dirty="0"/>
          </a:p>
          <a:p>
            <a:endParaRPr lang="it-IT" sz="3600" i="1" dirty="0"/>
          </a:p>
          <a:p>
            <a:endParaRPr lang="it-IT" sz="3600" i="1" dirty="0"/>
          </a:p>
          <a:p>
            <a:pPr algn="ctr"/>
            <a:r>
              <a:rPr lang="it-IT" sz="3600" b="1" i="1" dirty="0"/>
              <a:t>Un focus sul dispositivo di ripresa e resilienza e sul Piano nazionale di ripresa e resilienza</a:t>
            </a:r>
          </a:p>
        </p:txBody>
      </p:sp>
      <p:pic>
        <p:nvPicPr>
          <p:cNvPr id="5" name="Picture 2">
            <a:extLst>
              <a:ext uri="{FF2B5EF4-FFF2-40B4-BE49-F238E27FC236}">
                <a16:creationId xmlns:a16="http://schemas.microsoft.com/office/drawing/2014/main" id="{024F90AF-9457-41E5-AE3C-1FC84F0A7A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543"/>
            <a:ext cx="1955222" cy="102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magine 6">
            <a:extLst>
              <a:ext uri="{FF2B5EF4-FFF2-40B4-BE49-F238E27FC236}">
                <a16:creationId xmlns:a16="http://schemas.microsoft.com/office/drawing/2014/main" id="{01964705-B09B-48BD-8E91-18527AF9189E}"/>
              </a:ext>
            </a:extLst>
          </p:cNvPr>
          <p:cNvPicPr>
            <a:picLocks noChangeAspect="1"/>
          </p:cNvPicPr>
          <p:nvPr/>
        </p:nvPicPr>
        <p:blipFill>
          <a:blip r:embed="rId3"/>
          <a:stretch>
            <a:fillRect/>
          </a:stretch>
        </p:blipFill>
        <p:spPr>
          <a:xfrm>
            <a:off x="10747123" y="-10235"/>
            <a:ext cx="1444877" cy="877900"/>
          </a:xfrm>
          <a:prstGeom prst="rect">
            <a:avLst/>
          </a:prstGeom>
        </p:spPr>
      </p:pic>
    </p:spTree>
    <p:extLst>
      <p:ext uri="{BB962C8B-B14F-4D97-AF65-F5344CB8AC3E}">
        <p14:creationId xmlns:p14="http://schemas.microsoft.com/office/powerpoint/2010/main" val="3780597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2CF871-00BD-4EE9-9787-8830C6FD43F5}"/>
              </a:ext>
            </a:extLst>
          </p:cNvPr>
          <p:cNvSpPr>
            <a:spLocks noGrp="1"/>
          </p:cNvSpPr>
          <p:nvPr>
            <p:ph type="ctrTitle"/>
          </p:nvPr>
        </p:nvSpPr>
        <p:spPr>
          <a:xfrm>
            <a:off x="2189018" y="699797"/>
            <a:ext cx="8645237" cy="510168"/>
          </a:xfrm>
        </p:spPr>
        <p:txBody>
          <a:bodyPr>
            <a:normAutofit/>
          </a:bodyPr>
          <a:lstStyle/>
          <a:p>
            <a:pPr algn="ctr"/>
            <a:r>
              <a:rPr kumimoji="0" lang="it-IT" sz="25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Il dispositivo per la ripresa e la resilienza – il Regolamento</a:t>
            </a:r>
            <a:endParaRPr lang="it-IT" sz="2500" dirty="0">
              <a:latin typeface="Calibri" panose="020F0502020204030204" pitchFamily="34" charset="0"/>
              <a:cs typeface="Calibri" panose="020F0502020204030204" pitchFamily="34" charset="0"/>
            </a:endParaRPr>
          </a:p>
        </p:txBody>
      </p:sp>
      <p:graphicFrame>
        <p:nvGraphicFramePr>
          <p:cNvPr id="4" name="Diagramma 3">
            <a:extLst>
              <a:ext uri="{FF2B5EF4-FFF2-40B4-BE49-F238E27FC236}">
                <a16:creationId xmlns:a16="http://schemas.microsoft.com/office/drawing/2014/main" id="{F0627429-B0DF-4EB8-A2DA-951A115F390E}"/>
              </a:ext>
            </a:extLst>
          </p:cNvPr>
          <p:cNvGraphicFramePr/>
          <p:nvPr>
            <p:extLst>
              <p:ext uri="{D42A27DB-BD31-4B8C-83A1-F6EECF244321}">
                <p14:modId xmlns:p14="http://schemas.microsoft.com/office/powerpoint/2010/main" val="1554373965"/>
              </p:ext>
            </p:extLst>
          </p:nvPr>
        </p:nvGraphicFramePr>
        <p:xfrm>
          <a:off x="1813915" y="1331472"/>
          <a:ext cx="9144000" cy="4733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magine 5">
            <a:extLst>
              <a:ext uri="{FF2B5EF4-FFF2-40B4-BE49-F238E27FC236}">
                <a16:creationId xmlns:a16="http://schemas.microsoft.com/office/drawing/2014/main" id="{03298461-5BBE-4EA9-82E9-309FE9AD703A}"/>
              </a:ext>
            </a:extLst>
          </p:cNvPr>
          <p:cNvPicPr>
            <a:picLocks noChangeAspect="1"/>
          </p:cNvPicPr>
          <p:nvPr/>
        </p:nvPicPr>
        <p:blipFill>
          <a:blip r:embed="rId8"/>
          <a:stretch>
            <a:fillRect/>
          </a:stretch>
        </p:blipFill>
        <p:spPr>
          <a:xfrm>
            <a:off x="7249" y="962"/>
            <a:ext cx="1956986" cy="1024217"/>
          </a:xfrm>
          <a:prstGeom prst="rect">
            <a:avLst/>
          </a:prstGeom>
        </p:spPr>
      </p:pic>
      <p:pic>
        <p:nvPicPr>
          <p:cNvPr id="8" name="Immagine 7">
            <a:extLst>
              <a:ext uri="{FF2B5EF4-FFF2-40B4-BE49-F238E27FC236}">
                <a16:creationId xmlns:a16="http://schemas.microsoft.com/office/drawing/2014/main" id="{F3DB7CB9-436A-4F2D-AA5F-67ACAEFC7A7E}"/>
              </a:ext>
            </a:extLst>
          </p:cNvPr>
          <p:cNvPicPr>
            <a:picLocks noChangeAspect="1"/>
          </p:cNvPicPr>
          <p:nvPr/>
        </p:nvPicPr>
        <p:blipFill>
          <a:blip r:embed="rId9"/>
          <a:stretch>
            <a:fillRect/>
          </a:stretch>
        </p:blipFill>
        <p:spPr>
          <a:xfrm>
            <a:off x="10739874" y="0"/>
            <a:ext cx="1444877" cy="877900"/>
          </a:xfrm>
          <a:prstGeom prst="rect">
            <a:avLst/>
          </a:prstGeom>
        </p:spPr>
      </p:pic>
      <p:sp>
        <p:nvSpPr>
          <p:cNvPr id="10" name="Rettangolo 9">
            <a:extLst>
              <a:ext uri="{FF2B5EF4-FFF2-40B4-BE49-F238E27FC236}">
                <a16:creationId xmlns:a16="http://schemas.microsoft.com/office/drawing/2014/main" id="{ADB8BAD3-4CCC-4178-925F-F1ED255EFB8B}"/>
              </a:ext>
            </a:extLst>
          </p:cNvPr>
          <p:cNvSpPr/>
          <p:nvPr/>
        </p:nvSpPr>
        <p:spPr>
          <a:xfrm>
            <a:off x="241459" y="1895890"/>
            <a:ext cx="1488566" cy="360493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effectLst/>
                <a:latin typeface="Calibri" panose="020F0502020204030204" pitchFamily="34" charset="0"/>
                <a:ea typeface="Calibri" panose="020F0502020204030204" pitchFamily="34" charset="0"/>
                <a:cs typeface="Calibri" panose="020F0502020204030204" pitchFamily="34" charset="0"/>
              </a:rPr>
              <a:t>Misure per collegare il dispositivo a una sana governance economica</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930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383A49A4-2D99-438D-8A7A-1546F0DEB648}"/>
              </a:ext>
            </a:extLst>
          </p:cNvPr>
          <p:cNvGraphicFramePr/>
          <p:nvPr>
            <p:extLst>
              <p:ext uri="{D42A27DB-BD31-4B8C-83A1-F6EECF244321}">
                <p14:modId xmlns:p14="http://schemas.microsoft.com/office/powerpoint/2010/main" val="977056721"/>
              </p:ext>
            </p:extLst>
          </p:nvPr>
        </p:nvGraphicFramePr>
        <p:xfrm>
          <a:off x="2163851" y="278681"/>
          <a:ext cx="8645237" cy="5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a 4">
            <a:extLst>
              <a:ext uri="{FF2B5EF4-FFF2-40B4-BE49-F238E27FC236}">
                <a16:creationId xmlns:a16="http://schemas.microsoft.com/office/drawing/2014/main" id="{A5E9A569-6E7F-4F61-AC61-055D2F09AEC4}"/>
              </a:ext>
            </a:extLst>
          </p:cNvPr>
          <p:cNvGraphicFramePr/>
          <p:nvPr>
            <p:extLst>
              <p:ext uri="{D42A27DB-BD31-4B8C-83A1-F6EECF244321}">
                <p14:modId xmlns:p14="http://schemas.microsoft.com/office/powerpoint/2010/main" val="3550451025"/>
              </p:ext>
            </p:extLst>
          </p:nvPr>
        </p:nvGraphicFramePr>
        <p:xfrm>
          <a:off x="1813915" y="788849"/>
          <a:ext cx="9144000" cy="59810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Immagine 5">
            <a:extLst>
              <a:ext uri="{FF2B5EF4-FFF2-40B4-BE49-F238E27FC236}">
                <a16:creationId xmlns:a16="http://schemas.microsoft.com/office/drawing/2014/main" id="{03298461-5BBE-4EA9-82E9-309FE9AD703A}"/>
              </a:ext>
            </a:extLst>
          </p:cNvPr>
          <p:cNvPicPr>
            <a:picLocks noChangeAspect="1"/>
          </p:cNvPicPr>
          <p:nvPr/>
        </p:nvPicPr>
        <p:blipFill>
          <a:blip r:embed="rId13"/>
          <a:stretch>
            <a:fillRect/>
          </a:stretch>
        </p:blipFill>
        <p:spPr>
          <a:xfrm>
            <a:off x="7249" y="962"/>
            <a:ext cx="1956986" cy="1024217"/>
          </a:xfrm>
          <a:prstGeom prst="rect">
            <a:avLst/>
          </a:prstGeom>
        </p:spPr>
      </p:pic>
      <p:pic>
        <p:nvPicPr>
          <p:cNvPr id="8" name="Immagine 7">
            <a:extLst>
              <a:ext uri="{FF2B5EF4-FFF2-40B4-BE49-F238E27FC236}">
                <a16:creationId xmlns:a16="http://schemas.microsoft.com/office/drawing/2014/main" id="{F3DB7CB9-436A-4F2D-AA5F-67ACAEFC7A7E}"/>
              </a:ext>
            </a:extLst>
          </p:cNvPr>
          <p:cNvPicPr>
            <a:picLocks noChangeAspect="1"/>
          </p:cNvPicPr>
          <p:nvPr/>
        </p:nvPicPr>
        <p:blipFill>
          <a:blip r:embed="rId14"/>
          <a:stretch>
            <a:fillRect/>
          </a:stretch>
        </p:blipFill>
        <p:spPr>
          <a:xfrm>
            <a:off x="10739874" y="0"/>
            <a:ext cx="1444877" cy="877900"/>
          </a:xfrm>
          <a:prstGeom prst="rect">
            <a:avLst/>
          </a:prstGeom>
        </p:spPr>
      </p:pic>
      <p:sp>
        <p:nvSpPr>
          <p:cNvPr id="10" name="Rettangolo 9">
            <a:extLst>
              <a:ext uri="{FF2B5EF4-FFF2-40B4-BE49-F238E27FC236}">
                <a16:creationId xmlns:a16="http://schemas.microsoft.com/office/drawing/2014/main" id="{ADB8BAD3-4CCC-4178-925F-F1ED255EFB8B}"/>
              </a:ext>
            </a:extLst>
          </p:cNvPr>
          <p:cNvSpPr/>
          <p:nvPr/>
        </p:nvSpPr>
        <p:spPr>
          <a:xfrm>
            <a:off x="208805" y="958326"/>
            <a:ext cx="1488566" cy="127876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effectLst/>
                <a:latin typeface="Calibri" panose="020F0502020204030204" pitchFamily="34" charset="0"/>
                <a:ea typeface="Calibri" panose="020F0502020204030204" pitchFamily="34" charset="0"/>
                <a:cs typeface="Calibri" panose="020F0502020204030204" pitchFamily="34" charset="0"/>
              </a:rPr>
              <a:t>Misure per collegare il dispositivo a una sana governance economica</a:t>
            </a:r>
            <a:endParaRPr lang="it-IT" sz="1400" dirty="0">
              <a:latin typeface="Calibri" panose="020F0502020204030204" pitchFamily="34" charset="0"/>
              <a:cs typeface="Calibri" panose="020F0502020204030204" pitchFamily="34" charset="0"/>
            </a:endParaRPr>
          </a:p>
        </p:txBody>
      </p:sp>
      <p:sp>
        <p:nvSpPr>
          <p:cNvPr id="7" name="Rettangolo 6">
            <a:extLst>
              <a:ext uri="{FF2B5EF4-FFF2-40B4-BE49-F238E27FC236}">
                <a16:creationId xmlns:a16="http://schemas.microsoft.com/office/drawing/2014/main" id="{6D2502A1-B85A-4BC1-96A6-1DB3CFCAC470}"/>
              </a:ext>
            </a:extLst>
          </p:cNvPr>
          <p:cNvSpPr/>
          <p:nvPr/>
        </p:nvSpPr>
        <p:spPr>
          <a:xfrm>
            <a:off x="208803" y="2565473"/>
            <a:ext cx="1488567" cy="87529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Calibri" panose="020F0502020204030204" pitchFamily="34" charset="0"/>
                <a:cs typeface="Calibri" panose="020F0502020204030204" pitchFamily="34" charset="0"/>
              </a:rPr>
              <a:t>Chiavi di ripartizione del contributo finanziario</a:t>
            </a:r>
          </a:p>
        </p:txBody>
      </p:sp>
      <p:sp>
        <p:nvSpPr>
          <p:cNvPr id="9" name="Rettangolo 8">
            <a:extLst>
              <a:ext uri="{FF2B5EF4-FFF2-40B4-BE49-F238E27FC236}">
                <a16:creationId xmlns:a16="http://schemas.microsoft.com/office/drawing/2014/main" id="{FF1D6B2B-A719-48AE-9031-FBAE18B86999}"/>
              </a:ext>
            </a:extLst>
          </p:cNvPr>
          <p:cNvSpPr/>
          <p:nvPr/>
        </p:nvSpPr>
        <p:spPr>
          <a:xfrm>
            <a:off x="213937" y="3632433"/>
            <a:ext cx="1488567" cy="81373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Calibri" panose="020F0502020204030204" pitchFamily="34" charset="0"/>
                <a:cs typeface="Calibri" panose="020F0502020204030204" pitchFamily="34" charset="0"/>
              </a:rPr>
              <a:t>Assegnazione del contributo finanziario</a:t>
            </a:r>
          </a:p>
        </p:txBody>
      </p:sp>
      <p:sp>
        <p:nvSpPr>
          <p:cNvPr id="11" name="Rettangolo 10">
            <a:extLst>
              <a:ext uri="{FF2B5EF4-FFF2-40B4-BE49-F238E27FC236}">
                <a16:creationId xmlns:a16="http://schemas.microsoft.com/office/drawing/2014/main" id="{5E023F87-810D-418C-B27F-306C322375E5}"/>
              </a:ext>
            </a:extLst>
          </p:cNvPr>
          <p:cNvSpPr/>
          <p:nvPr/>
        </p:nvSpPr>
        <p:spPr>
          <a:xfrm>
            <a:off x="208803" y="4920703"/>
            <a:ext cx="1488565" cy="157709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Calibri" panose="020F0502020204030204" pitchFamily="34" charset="0"/>
                <a:cs typeface="Calibri" panose="020F0502020204030204" pitchFamily="34" charset="0"/>
              </a:rPr>
              <a:t>Prefinanziamento</a:t>
            </a:r>
          </a:p>
        </p:txBody>
      </p:sp>
    </p:spTree>
    <p:extLst>
      <p:ext uri="{BB962C8B-B14F-4D97-AF65-F5344CB8AC3E}">
        <p14:creationId xmlns:p14="http://schemas.microsoft.com/office/powerpoint/2010/main" val="405459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a:extLst>
              <a:ext uri="{FF2B5EF4-FFF2-40B4-BE49-F238E27FC236}">
                <a16:creationId xmlns:a16="http://schemas.microsoft.com/office/drawing/2014/main" id="{E01D9C45-FAE7-426B-9FED-B12CB6E0E342}"/>
              </a:ext>
            </a:extLst>
          </p:cNvPr>
          <p:cNvGraphicFramePr/>
          <p:nvPr>
            <p:extLst>
              <p:ext uri="{D42A27DB-BD31-4B8C-83A1-F6EECF244321}">
                <p14:modId xmlns:p14="http://schemas.microsoft.com/office/powerpoint/2010/main" val="811756184"/>
              </p:ext>
            </p:extLst>
          </p:nvPr>
        </p:nvGraphicFramePr>
        <p:xfrm>
          <a:off x="2024741" y="427496"/>
          <a:ext cx="8722381" cy="612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egnaposto contenuto 7">
            <a:extLst>
              <a:ext uri="{FF2B5EF4-FFF2-40B4-BE49-F238E27FC236}">
                <a16:creationId xmlns:a16="http://schemas.microsoft.com/office/drawing/2014/main" id="{CEEA83ED-2FAC-431E-B2A6-07E0FC0586BB}"/>
              </a:ext>
            </a:extLst>
          </p:cNvPr>
          <p:cNvGraphicFramePr>
            <a:graphicFrameLocks noGrp="1"/>
          </p:cNvGraphicFramePr>
          <p:nvPr>
            <p:ph idx="1"/>
            <p:extLst>
              <p:ext uri="{D42A27DB-BD31-4B8C-83A1-F6EECF244321}">
                <p14:modId xmlns:p14="http://schemas.microsoft.com/office/powerpoint/2010/main" val="2413984417"/>
              </p:ext>
            </p:extLst>
          </p:nvPr>
        </p:nvGraphicFramePr>
        <p:xfrm>
          <a:off x="1837282" y="1115736"/>
          <a:ext cx="9550167" cy="56100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D5B99FA9-6718-4200-88C3-0D7FF3B11078}"/>
              </a:ext>
            </a:extLst>
          </p:cNvPr>
          <p:cNvSpPr/>
          <p:nvPr/>
        </p:nvSpPr>
        <p:spPr>
          <a:xfrm>
            <a:off x="250281" y="1652631"/>
            <a:ext cx="1500431" cy="177636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Prestiti</a:t>
            </a:r>
          </a:p>
        </p:txBody>
      </p:sp>
      <p:sp>
        <p:nvSpPr>
          <p:cNvPr id="4" name="Rettangolo 3">
            <a:extLst>
              <a:ext uri="{FF2B5EF4-FFF2-40B4-BE49-F238E27FC236}">
                <a16:creationId xmlns:a16="http://schemas.microsoft.com/office/drawing/2014/main" id="{6BAFB9EC-9E46-4FEE-9709-C5185B761475}"/>
              </a:ext>
            </a:extLst>
          </p:cNvPr>
          <p:cNvSpPr/>
          <p:nvPr/>
        </p:nvSpPr>
        <p:spPr>
          <a:xfrm>
            <a:off x="250280" y="4041814"/>
            <a:ext cx="1500431" cy="2029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Calibri" panose="020F0502020204030204" pitchFamily="34" charset="0"/>
                <a:cs typeface="Calibri" panose="020F0502020204030204" pitchFamily="34" charset="0"/>
              </a:rPr>
              <a:t>Sottoscrizione dell’accordo di prestito</a:t>
            </a:r>
          </a:p>
          <a:p>
            <a:pPr algn="ctr"/>
            <a:endParaRPr lang="it-IT" sz="1000" dirty="0">
              <a:latin typeface="Calibri" panose="020F0502020204030204" pitchFamily="34" charset="0"/>
              <a:cs typeface="Calibri" panose="020F0502020204030204" pitchFamily="34" charset="0"/>
            </a:endParaRPr>
          </a:p>
        </p:txBody>
      </p:sp>
      <p:pic>
        <p:nvPicPr>
          <p:cNvPr id="7" name="Immagine 6">
            <a:extLst>
              <a:ext uri="{FF2B5EF4-FFF2-40B4-BE49-F238E27FC236}">
                <a16:creationId xmlns:a16="http://schemas.microsoft.com/office/drawing/2014/main" id="{832177A8-7A71-421E-A41E-A141B2720062}"/>
              </a:ext>
            </a:extLst>
          </p:cNvPr>
          <p:cNvPicPr>
            <a:picLocks noChangeAspect="1"/>
          </p:cNvPicPr>
          <p:nvPr/>
        </p:nvPicPr>
        <p:blipFill>
          <a:blip r:embed="rId12"/>
          <a:stretch>
            <a:fillRect/>
          </a:stretch>
        </p:blipFill>
        <p:spPr>
          <a:xfrm>
            <a:off x="-13899" y="15600"/>
            <a:ext cx="1956986" cy="1024217"/>
          </a:xfrm>
          <a:prstGeom prst="rect">
            <a:avLst/>
          </a:prstGeom>
        </p:spPr>
      </p:pic>
      <p:pic>
        <p:nvPicPr>
          <p:cNvPr id="9" name="Immagine 8">
            <a:extLst>
              <a:ext uri="{FF2B5EF4-FFF2-40B4-BE49-F238E27FC236}">
                <a16:creationId xmlns:a16="http://schemas.microsoft.com/office/drawing/2014/main" id="{48286224-C904-4F53-9F98-186E168DD583}"/>
              </a:ext>
            </a:extLst>
          </p:cNvPr>
          <p:cNvPicPr>
            <a:picLocks noChangeAspect="1"/>
          </p:cNvPicPr>
          <p:nvPr/>
        </p:nvPicPr>
        <p:blipFill>
          <a:blip r:embed="rId13"/>
          <a:stretch>
            <a:fillRect/>
          </a:stretch>
        </p:blipFill>
        <p:spPr>
          <a:xfrm>
            <a:off x="10747123" y="0"/>
            <a:ext cx="1444877" cy="877900"/>
          </a:xfrm>
          <a:prstGeom prst="rect">
            <a:avLst/>
          </a:prstGeom>
        </p:spPr>
      </p:pic>
    </p:spTree>
    <p:extLst>
      <p:ext uri="{BB962C8B-B14F-4D97-AF65-F5344CB8AC3E}">
        <p14:creationId xmlns:p14="http://schemas.microsoft.com/office/powerpoint/2010/main" val="4196613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0FC39E1D-2A87-4582-A826-5D520A931837}"/>
              </a:ext>
            </a:extLst>
          </p:cNvPr>
          <p:cNvGraphicFramePr/>
          <p:nvPr>
            <p:extLst>
              <p:ext uri="{D42A27DB-BD31-4B8C-83A1-F6EECF244321}">
                <p14:modId xmlns:p14="http://schemas.microsoft.com/office/powerpoint/2010/main" val="2261443095"/>
              </p:ext>
            </p:extLst>
          </p:nvPr>
        </p:nvGraphicFramePr>
        <p:xfrm>
          <a:off x="1943087" y="877900"/>
          <a:ext cx="9108134" cy="612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8954B915-E9BE-4068-96A5-52E03141CDC4}"/>
              </a:ext>
            </a:extLst>
          </p:cNvPr>
          <p:cNvGraphicFramePr>
            <a:graphicFrameLocks noGrp="1"/>
          </p:cNvGraphicFramePr>
          <p:nvPr>
            <p:ph idx="1"/>
            <p:extLst>
              <p:ext uri="{D42A27DB-BD31-4B8C-83A1-F6EECF244321}">
                <p14:modId xmlns:p14="http://schemas.microsoft.com/office/powerpoint/2010/main" val="1943514433"/>
              </p:ext>
            </p:extLst>
          </p:nvPr>
        </p:nvGraphicFramePr>
        <p:xfrm>
          <a:off x="1803726" y="1798194"/>
          <a:ext cx="9550167" cy="54006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D5B99FA9-6718-4200-88C3-0D7FF3B11078}"/>
              </a:ext>
            </a:extLst>
          </p:cNvPr>
          <p:cNvSpPr/>
          <p:nvPr/>
        </p:nvSpPr>
        <p:spPr>
          <a:xfrm>
            <a:off x="169202" y="2525086"/>
            <a:ext cx="1590783" cy="227680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Relazione di riesame</a:t>
            </a:r>
          </a:p>
        </p:txBody>
      </p:sp>
      <p:pic>
        <p:nvPicPr>
          <p:cNvPr id="7" name="Immagine 6">
            <a:extLst>
              <a:ext uri="{FF2B5EF4-FFF2-40B4-BE49-F238E27FC236}">
                <a16:creationId xmlns:a16="http://schemas.microsoft.com/office/drawing/2014/main" id="{832177A8-7A71-421E-A41E-A141B2720062}"/>
              </a:ext>
            </a:extLst>
          </p:cNvPr>
          <p:cNvPicPr>
            <a:picLocks noChangeAspect="1"/>
          </p:cNvPicPr>
          <p:nvPr/>
        </p:nvPicPr>
        <p:blipFill>
          <a:blip r:embed="rId12"/>
          <a:stretch>
            <a:fillRect/>
          </a:stretch>
        </p:blipFill>
        <p:spPr>
          <a:xfrm>
            <a:off x="-13899" y="15600"/>
            <a:ext cx="1956986" cy="1024217"/>
          </a:xfrm>
          <a:prstGeom prst="rect">
            <a:avLst/>
          </a:prstGeom>
        </p:spPr>
      </p:pic>
      <p:pic>
        <p:nvPicPr>
          <p:cNvPr id="9" name="Immagine 8">
            <a:extLst>
              <a:ext uri="{FF2B5EF4-FFF2-40B4-BE49-F238E27FC236}">
                <a16:creationId xmlns:a16="http://schemas.microsoft.com/office/drawing/2014/main" id="{48286224-C904-4F53-9F98-186E168DD583}"/>
              </a:ext>
            </a:extLst>
          </p:cNvPr>
          <p:cNvPicPr>
            <a:picLocks noChangeAspect="1"/>
          </p:cNvPicPr>
          <p:nvPr/>
        </p:nvPicPr>
        <p:blipFill>
          <a:blip r:embed="rId13"/>
          <a:stretch>
            <a:fillRect/>
          </a:stretch>
        </p:blipFill>
        <p:spPr>
          <a:xfrm>
            <a:off x="10747123" y="0"/>
            <a:ext cx="1444877" cy="877900"/>
          </a:xfrm>
          <a:prstGeom prst="rect">
            <a:avLst/>
          </a:prstGeom>
        </p:spPr>
      </p:pic>
    </p:spTree>
    <p:extLst>
      <p:ext uri="{BB962C8B-B14F-4D97-AF65-F5344CB8AC3E}">
        <p14:creationId xmlns:p14="http://schemas.microsoft.com/office/powerpoint/2010/main" val="181908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69206757-FB62-43BB-8A17-73BC5F3F26B9}"/>
              </a:ext>
            </a:extLst>
          </p:cNvPr>
          <p:cNvGraphicFramePr/>
          <p:nvPr>
            <p:extLst>
              <p:ext uri="{D42A27DB-BD31-4B8C-83A1-F6EECF244321}">
                <p14:modId xmlns:p14="http://schemas.microsoft.com/office/powerpoint/2010/main" val="2494664389"/>
              </p:ext>
            </p:extLst>
          </p:nvPr>
        </p:nvGraphicFramePr>
        <p:xfrm>
          <a:off x="2592925" y="943767"/>
          <a:ext cx="8911687" cy="924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a:extLst>
              <a:ext uri="{FF2B5EF4-FFF2-40B4-BE49-F238E27FC236}">
                <a16:creationId xmlns:a16="http://schemas.microsoft.com/office/drawing/2014/main" id="{3A483D4C-7DA7-441D-904B-5BE022E9B93A}"/>
              </a:ext>
            </a:extLst>
          </p:cNvPr>
          <p:cNvGraphicFramePr>
            <a:graphicFrameLocks noGrp="1"/>
          </p:cNvGraphicFramePr>
          <p:nvPr>
            <p:ph idx="1"/>
            <p:extLst>
              <p:ext uri="{D42A27DB-BD31-4B8C-83A1-F6EECF244321}">
                <p14:modId xmlns:p14="http://schemas.microsoft.com/office/powerpoint/2010/main" val="3877771012"/>
              </p:ext>
            </p:extLst>
          </p:nvPr>
        </p:nvGraphicFramePr>
        <p:xfrm>
          <a:off x="2214694" y="2136600"/>
          <a:ext cx="9293631" cy="42130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
        <p:nvSpPr>
          <p:cNvPr id="8" name="Rettangolo 7">
            <a:extLst>
              <a:ext uri="{FF2B5EF4-FFF2-40B4-BE49-F238E27FC236}">
                <a16:creationId xmlns:a16="http://schemas.microsoft.com/office/drawing/2014/main" id="{0C5FAC98-4F79-444A-90C7-97E5ED81388B}"/>
              </a:ext>
            </a:extLst>
          </p:cNvPr>
          <p:cNvSpPr/>
          <p:nvPr/>
        </p:nvSpPr>
        <p:spPr>
          <a:xfrm>
            <a:off x="286146" y="2340527"/>
            <a:ext cx="1670840" cy="38002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Ammissibilità dei Piani per la ripresa e la resilienza</a:t>
            </a:r>
          </a:p>
        </p:txBody>
      </p:sp>
    </p:spTree>
    <p:extLst>
      <p:ext uri="{BB962C8B-B14F-4D97-AF65-F5344CB8AC3E}">
        <p14:creationId xmlns:p14="http://schemas.microsoft.com/office/powerpoint/2010/main" val="87990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E8CA2CF5-4DFE-4B66-A721-E52EB14271BF}"/>
              </a:ext>
            </a:extLst>
          </p:cNvPr>
          <p:cNvGraphicFramePr/>
          <p:nvPr/>
        </p:nvGraphicFramePr>
        <p:xfrm>
          <a:off x="2139193" y="877900"/>
          <a:ext cx="8573549" cy="924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egnaposto contenuto 7">
            <a:extLst>
              <a:ext uri="{FF2B5EF4-FFF2-40B4-BE49-F238E27FC236}">
                <a16:creationId xmlns:a16="http://schemas.microsoft.com/office/drawing/2014/main" id="{E4E0AD9A-C325-4146-9782-049AA5E29386}"/>
              </a:ext>
            </a:extLst>
          </p:cNvPr>
          <p:cNvGraphicFramePr>
            <a:graphicFrameLocks noGrp="1"/>
          </p:cNvGraphicFramePr>
          <p:nvPr>
            <p:ph idx="1"/>
            <p:extLst>
              <p:ext uri="{D42A27DB-BD31-4B8C-83A1-F6EECF244321}">
                <p14:modId xmlns:p14="http://schemas.microsoft.com/office/powerpoint/2010/main" val="1887970233"/>
              </p:ext>
            </p:extLst>
          </p:nvPr>
        </p:nvGraphicFramePr>
        <p:xfrm>
          <a:off x="2331343" y="1802672"/>
          <a:ext cx="8189248" cy="47826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02256" y="2704969"/>
            <a:ext cx="1552473" cy="297809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I </a:t>
            </a:r>
            <a:r>
              <a:rPr lang="it-IT" sz="2000" b="1" dirty="0">
                <a:latin typeface="Calibri" panose="020F0502020204030204" pitchFamily="34" charset="0"/>
                <a:cs typeface="Calibri" panose="020F0502020204030204" pitchFamily="34" charset="0"/>
              </a:rPr>
              <a:t>piani</a:t>
            </a:r>
            <a:r>
              <a:rPr lang="it-IT" sz="2000" dirty="0">
                <a:latin typeface="Calibri" panose="020F0502020204030204" pitchFamily="34" charset="0"/>
                <a:cs typeface="Calibri" panose="020F0502020204030204" pitchFamily="34" charset="0"/>
              </a:rPr>
              <a:t> per la ripresa e la resilienza</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2877338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5692DF33-0BFB-4CCE-A382-11026FFFB797}"/>
              </a:ext>
            </a:extLst>
          </p:cNvPr>
          <p:cNvGraphicFramePr/>
          <p:nvPr/>
        </p:nvGraphicFramePr>
        <p:xfrm>
          <a:off x="2139193" y="877900"/>
          <a:ext cx="8573549" cy="924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7F9112BF-24F3-47F7-B340-C3044AB54A2E}"/>
              </a:ext>
            </a:extLst>
          </p:cNvPr>
          <p:cNvGraphicFramePr>
            <a:graphicFrameLocks noGrp="1"/>
          </p:cNvGraphicFramePr>
          <p:nvPr>
            <p:ph idx="1"/>
            <p:extLst>
              <p:ext uri="{D42A27DB-BD31-4B8C-83A1-F6EECF244321}">
                <p14:modId xmlns:p14="http://schemas.microsoft.com/office/powerpoint/2010/main" val="3722265733"/>
              </p:ext>
            </p:extLst>
          </p:nvPr>
        </p:nvGraphicFramePr>
        <p:xfrm>
          <a:off x="2331343" y="1711354"/>
          <a:ext cx="8189248" cy="48488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96050" y="2483141"/>
            <a:ext cx="1552473" cy="286903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I </a:t>
            </a:r>
            <a:r>
              <a:rPr lang="it-IT" sz="2000" b="1" dirty="0">
                <a:latin typeface="Calibri" panose="020F0502020204030204" pitchFamily="34" charset="0"/>
                <a:cs typeface="Calibri" panose="020F0502020204030204" pitchFamily="34" charset="0"/>
              </a:rPr>
              <a:t>piani</a:t>
            </a:r>
            <a:r>
              <a:rPr lang="it-IT" sz="2000" dirty="0">
                <a:latin typeface="Calibri" panose="020F0502020204030204" pitchFamily="34" charset="0"/>
                <a:cs typeface="Calibri" panose="020F0502020204030204" pitchFamily="34" charset="0"/>
              </a:rPr>
              <a:t> per la ripresa e la resilienza</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410880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4190D035-A083-4660-BE1D-C172B59D3AC1}"/>
              </a:ext>
            </a:extLst>
          </p:cNvPr>
          <p:cNvGraphicFramePr/>
          <p:nvPr>
            <p:extLst>
              <p:ext uri="{D42A27DB-BD31-4B8C-83A1-F6EECF244321}">
                <p14:modId xmlns:p14="http://schemas.microsoft.com/office/powerpoint/2010/main" val="1172134456"/>
              </p:ext>
            </p:extLst>
          </p:nvPr>
        </p:nvGraphicFramePr>
        <p:xfrm>
          <a:off x="2139193" y="877900"/>
          <a:ext cx="8573549" cy="924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Segnaposto contenuto 1">
            <a:extLst>
              <a:ext uri="{FF2B5EF4-FFF2-40B4-BE49-F238E27FC236}">
                <a16:creationId xmlns:a16="http://schemas.microsoft.com/office/drawing/2014/main" id="{6C0C38DD-0808-4BEC-A0B9-90B7BBAFAF9F}"/>
              </a:ext>
            </a:extLst>
          </p:cNvPr>
          <p:cNvGraphicFramePr>
            <a:graphicFrameLocks noGrp="1"/>
          </p:cNvGraphicFramePr>
          <p:nvPr>
            <p:ph idx="1"/>
            <p:extLst>
              <p:ext uri="{D42A27DB-BD31-4B8C-83A1-F6EECF244321}">
                <p14:modId xmlns:p14="http://schemas.microsoft.com/office/powerpoint/2010/main" val="478583771"/>
              </p:ext>
            </p:extLst>
          </p:nvPr>
        </p:nvGraphicFramePr>
        <p:xfrm>
          <a:off x="2331343" y="2103044"/>
          <a:ext cx="8189248" cy="42130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62494" y="2642532"/>
            <a:ext cx="1557917" cy="311231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I </a:t>
            </a:r>
            <a:r>
              <a:rPr lang="it-IT" sz="2000" b="1" dirty="0">
                <a:latin typeface="Calibri" panose="020F0502020204030204" pitchFamily="34" charset="0"/>
                <a:cs typeface="Calibri" panose="020F0502020204030204" pitchFamily="34" charset="0"/>
              </a:rPr>
              <a:t>piani</a:t>
            </a:r>
            <a:r>
              <a:rPr lang="it-IT" sz="2000" dirty="0">
                <a:latin typeface="Calibri" panose="020F0502020204030204" pitchFamily="34" charset="0"/>
                <a:cs typeface="Calibri" panose="020F0502020204030204" pitchFamily="34" charset="0"/>
              </a:rPr>
              <a:t> per la ripresa e la resilienza</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107208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0FB0C35D-5CB2-42E3-B9AD-B430EDF6A8B0}"/>
              </a:ext>
            </a:extLst>
          </p:cNvPr>
          <p:cNvGraphicFramePr/>
          <p:nvPr>
            <p:extLst>
              <p:ext uri="{D42A27DB-BD31-4B8C-83A1-F6EECF244321}">
                <p14:modId xmlns:p14="http://schemas.microsoft.com/office/powerpoint/2010/main" val="2505422256"/>
              </p:ext>
            </p:extLst>
          </p:nvPr>
        </p:nvGraphicFramePr>
        <p:xfrm>
          <a:off x="2139192" y="415514"/>
          <a:ext cx="8381399" cy="924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27E82F75-A8E2-44ED-B350-D42574BA9E03}"/>
              </a:ext>
            </a:extLst>
          </p:cNvPr>
          <p:cNvGraphicFramePr>
            <a:graphicFrameLocks noGrp="1"/>
          </p:cNvGraphicFramePr>
          <p:nvPr>
            <p:ph idx="1"/>
            <p:extLst>
              <p:ext uri="{D42A27DB-BD31-4B8C-83A1-F6EECF244321}">
                <p14:modId xmlns:p14="http://schemas.microsoft.com/office/powerpoint/2010/main" val="3807193623"/>
              </p:ext>
            </p:extLst>
          </p:nvPr>
        </p:nvGraphicFramePr>
        <p:xfrm>
          <a:off x="2331343" y="1409350"/>
          <a:ext cx="8189248" cy="49067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56456" y="2428204"/>
            <a:ext cx="1700530" cy="286903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Valutazione della Commissione </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1061516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AC41CC10-122D-430C-99AE-1A3F5DDEDE74}"/>
              </a:ext>
            </a:extLst>
          </p:cNvPr>
          <p:cNvGraphicFramePr/>
          <p:nvPr>
            <p:extLst>
              <p:ext uri="{D42A27DB-BD31-4B8C-83A1-F6EECF244321}">
                <p14:modId xmlns:p14="http://schemas.microsoft.com/office/powerpoint/2010/main" val="1564013573"/>
              </p:ext>
            </p:extLst>
          </p:nvPr>
        </p:nvGraphicFramePr>
        <p:xfrm>
          <a:off x="2139192" y="708158"/>
          <a:ext cx="8573549" cy="63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egnaposto contenuto 7">
            <a:extLst>
              <a:ext uri="{FF2B5EF4-FFF2-40B4-BE49-F238E27FC236}">
                <a16:creationId xmlns:a16="http://schemas.microsoft.com/office/drawing/2014/main" id="{CD8A40CC-A632-4DCA-88AA-97131B3B4DC3}"/>
              </a:ext>
            </a:extLst>
          </p:cNvPr>
          <p:cNvGraphicFramePr>
            <a:graphicFrameLocks noGrp="1"/>
          </p:cNvGraphicFramePr>
          <p:nvPr>
            <p:ph idx="1"/>
            <p:extLst>
              <p:ext uri="{D42A27DB-BD31-4B8C-83A1-F6EECF244321}">
                <p14:modId xmlns:p14="http://schemas.microsoft.com/office/powerpoint/2010/main" val="274835990"/>
              </p:ext>
            </p:extLst>
          </p:nvPr>
        </p:nvGraphicFramePr>
        <p:xfrm>
          <a:off x="2331343" y="1451295"/>
          <a:ext cx="8189248" cy="53102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02256" y="2473321"/>
            <a:ext cx="1626544" cy="284529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Proposta della Commissione e decisione di esecuzione del Consiglio</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150239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a:extLst>
              <a:ext uri="{FF2B5EF4-FFF2-40B4-BE49-F238E27FC236}">
                <a16:creationId xmlns:a16="http://schemas.microsoft.com/office/drawing/2014/main" id="{834802C5-C4EC-47C7-9B0C-3E944B93EEDD}"/>
              </a:ext>
            </a:extLst>
          </p:cNvPr>
          <p:cNvGraphicFramePr/>
          <p:nvPr>
            <p:extLst>
              <p:ext uri="{D42A27DB-BD31-4B8C-83A1-F6EECF244321}">
                <p14:modId xmlns:p14="http://schemas.microsoft.com/office/powerpoint/2010/main" val="1957965868"/>
              </p:ext>
            </p:extLst>
          </p:nvPr>
        </p:nvGraphicFramePr>
        <p:xfrm>
          <a:off x="1956986" y="359272"/>
          <a:ext cx="8790137" cy="762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Segnaposto contenuto 7">
            <a:extLst>
              <a:ext uri="{FF2B5EF4-FFF2-40B4-BE49-F238E27FC236}">
                <a16:creationId xmlns:a16="http://schemas.microsoft.com/office/drawing/2014/main" id="{02907EB2-2325-44CA-8495-7090D7BAEDF0}"/>
              </a:ext>
            </a:extLst>
          </p:cNvPr>
          <p:cNvGraphicFramePr>
            <a:graphicFrameLocks noGrp="1"/>
          </p:cNvGraphicFramePr>
          <p:nvPr>
            <p:ph idx="1"/>
            <p:extLst>
              <p:ext uri="{D42A27DB-BD31-4B8C-83A1-F6EECF244321}">
                <p14:modId xmlns:p14="http://schemas.microsoft.com/office/powerpoint/2010/main" val="2171507596"/>
              </p:ext>
            </p:extLst>
          </p:nvPr>
        </p:nvGraphicFramePr>
        <p:xfrm>
          <a:off x="838200" y="1243025"/>
          <a:ext cx="10515600" cy="51765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Immagine 4">
            <a:extLst>
              <a:ext uri="{FF2B5EF4-FFF2-40B4-BE49-F238E27FC236}">
                <a16:creationId xmlns:a16="http://schemas.microsoft.com/office/drawing/2014/main" id="{A4D33E38-6B14-4670-8F23-D75922E3B8C4}"/>
              </a:ext>
            </a:extLst>
          </p:cNvPr>
          <p:cNvPicPr>
            <a:picLocks noChangeAspect="1"/>
          </p:cNvPicPr>
          <p:nvPr/>
        </p:nvPicPr>
        <p:blipFill>
          <a:blip r:embed="rId13"/>
          <a:stretch>
            <a:fillRect/>
          </a:stretch>
        </p:blipFill>
        <p:spPr>
          <a:xfrm>
            <a:off x="10747123" y="-19886"/>
            <a:ext cx="1444877" cy="877900"/>
          </a:xfrm>
          <a:prstGeom prst="rect">
            <a:avLst/>
          </a:prstGeom>
        </p:spPr>
      </p:pic>
      <p:pic>
        <p:nvPicPr>
          <p:cNvPr id="7" name="Immagine 6">
            <a:extLst>
              <a:ext uri="{FF2B5EF4-FFF2-40B4-BE49-F238E27FC236}">
                <a16:creationId xmlns:a16="http://schemas.microsoft.com/office/drawing/2014/main" id="{965DCFE2-7FB9-42DC-B795-A860A0D6F502}"/>
              </a:ext>
            </a:extLst>
          </p:cNvPr>
          <p:cNvPicPr>
            <a:picLocks noChangeAspect="1"/>
          </p:cNvPicPr>
          <p:nvPr/>
        </p:nvPicPr>
        <p:blipFill>
          <a:blip r:embed="rId14"/>
          <a:stretch>
            <a:fillRect/>
          </a:stretch>
        </p:blipFill>
        <p:spPr>
          <a:xfrm>
            <a:off x="0" y="-3108"/>
            <a:ext cx="1956986" cy="1024217"/>
          </a:xfrm>
          <a:prstGeom prst="rect">
            <a:avLst/>
          </a:prstGeom>
        </p:spPr>
      </p:pic>
    </p:spTree>
    <p:extLst>
      <p:ext uri="{BB962C8B-B14F-4D97-AF65-F5344CB8AC3E}">
        <p14:creationId xmlns:p14="http://schemas.microsoft.com/office/powerpoint/2010/main" val="1091068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9CDE49DE-E3D3-4FB7-94DD-1BF475915B2F}"/>
              </a:ext>
            </a:extLst>
          </p:cNvPr>
          <p:cNvGraphicFramePr/>
          <p:nvPr>
            <p:extLst>
              <p:ext uri="{D42A27DB-BD31-4B8C-83A1-F6EECF244321}">
                <p14:modId xmlns:p14="http://schemas.microsoft.com/office/powerpoint/2010/main" val="3325778761"/>
              </p:ext>
            </p:extLst>
          </p:nvPr>
        </p:nvGraphicFramePr>
        <p:xfrm>
          <a:off x="2139192" y="438950"/>
          <a:ext cx="8573549" cy="585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1D11AFEE-5FA8-4A9E-B634-29BA9D9F2EB0}"/>
              </a:ext>
            </a:extLst>
          </p:cNvPr>
          <p:cNvGraphicFramePr>
            <a:graphicFrameLocks noGrp="1"/>
          </p:cNvGraphicFramePr>
          <p:nvPr>
            <p:ph idx="1"/>
            <p:extLst>
              <p:ext uri="{D42A27DB-BD31-4B8C-83A1-F6EECF244321}">
                <p14:modId xmlns:p14="http://schemas.microsoft.com/office/powerpoint/2010/main" val="3977353252"/>
              </p:ext>
            </p:extLst>
          </p:nvPr>
        </p:nvGraphicFramePr>
        <p:xfrm>
          <a:off x="2331343" y="1115736"/>
          <a:ext cx="8189248" cy="55031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E9A48A4-05D3-4ADE-8930-869A6867F3FA}"/>
              </a:ext>
            </a:extLst>
          </p:cNvPr>
          <p:cNvSpPr/>
          <p:nvPr/>
        </p:nvSpPr>
        <p:spPr>
          <a:xfrm>
            <a:off x="287661" y="2037094"/>
            <a:ext cx="1552473" cy="316407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Calibri" panose="020F0502020204030204" pitchFamily="34" charset="0"/>
                <a:cs typeface="Calibri" panose="020F0502020204030204" pitchFamily="34" charset="0"/>
              </a:rPr>
              <a:t>Proposta della Commissione e decisione di esecuzione del Consiglio</a:t>
            </a:r>
          </a:p>
        </p:txBody>
      </p:sp>
      <p:pic>
        <p:nvPicPr>
          <p:cNvPr id="7" name="Immagine 6">
            <a:extLst>
              <a:ext uri="{FF2B5EF4-FFF2-40B4-BE49-F238E27FC236}">
                <a16:creationId xmlns:a16="http://schemas.microsoft.com/office/drawing/2014/main" id="{129C0B02-CE26-4DA7-AE23-0F83C71E08CA}"/>
              </a:ext>
            </a:extLst>
          </p:cNvPr>
          <p:cNvPicPr>
            <a:picLocks noChangeAspect="1"/>
          </p:cNvPicPr>
          <p:nvPr/>
        </p:nvPicPr>
        <p:blipFill>
          <a:blip r:embed="rId12"/>
          <a:stretch>
            <a:fillRect/>
          </a:stretch>
        </p:blipFill>
        <p:spPr>
          <a:xfrm>
            <a:off x="0" y="0"/>
            <a:ext cx="1956986" cy="1024217"/>
          </a:xfrm>
          <a:prstGeom prst="rect">
            <a:avLst/>
          </a:prstGeom>
        </p:spPr>
      </p:pic>
      <p:pic>
        <p:nvPicPr>
          <p:cNvPr id="9" name="Immagine 8">
            <a:extLst>
              <a:ext uri="{FF2B5EF4-FFF2-40B4-BE49-F238E27FC236}">
                <a16:creationId xmlns:a16="http://schemas.microsoft.com/office/drawing/2014/main" id="{A794FFBE-A7BD-479B-A583-3FB4F97554BA}"/>
              </a:ext>
            </a:extLst>
          </p:cNvPr>
          <p:cNvPicPr>
            <a:picLocks noChangeAspect="1"/>
          </p:cNvPicPr>
          <p:nvPr/>
        </p:nvPicPr>
        <p:blipFill>
          <a:blip r:embed="rId13"/>
          <a:stretch>
            <a:fillRect/>
          </a:stretch>
        </p:blipFill>
        <p:spPr>
          <a:xfrm>
            <a:off x="10782173" y="0"/>
            <a:ext cx="1444877" cy="877900"/>
          </a:xfrm>
          <a:prstGeom prst="rect">
            <a:avLst/>
          </a:prstGeom>
        </p:spPr>
      </p:pic>
    </p:spTree>
    <p:extLst>
      <p:ext uri="{BB962C8B-B14F-4D97-AF65-F5344CB8AC3E}">
        <p14:creationId xmlns:p14="http://schemas.microsoft.com/office/powerpoint/2010/main" val="2335592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DF606EF6-19CC-4C0E-9931-56F58EF3EDDD}"/>
              </a:ext>
            </a:extLst>
          </p:cNvPr>
          <p:cNvGraphicFramePr/>
          <p:nvPr>
            <p:extLst>
              <p:ext uri="{D42A27DB-BD31-4B8C-83A1-F6EECF244321}">
                <p14:modId xmlns:p14="http://schemas.microsoft.com/office/powerpoint/2010/main" val="61232610"/>
              </p:ext>
            </p:extLst>
          </p:nvPr>
        </p:nvGraphicFramePr>
        <p:xfrm>
          <a:off x="2225375" y="730030"/>
          <a:ext cx="8521748" cy="634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Segnaposto contenuto 7">
            <a:extLst>
              <a:ext uri="{FF2B5EF4-FFF2-40B4-BE49-F238E27FC236}">
                <a16:creationId xmlns:a16="http://schemas.microsoft.com/office/drawing/2014/main" id="{7C7E8819-27CA-478E-96C5-2ADD2EFEDB8F}"/>
              </a:ext>
            </a:extLst>
          </p:cNvPr>
          <p:cNvGraphicFramePr>
            <a:graphicFrameLocks noGrp="1"/>
          </p:cNvGraphicFramePr>
          <p:nvPr>
            <p:ph idx="1"/>
            <p:extLst>
              <p:ext uri="{D42A27DB-BD31-4B8C-83A1-F6EECF244321}">
                <p14:modId xmlns:p14="http://schemas.microsoft.com/office/powerpoint/2010/main" val="2184484425"/>
              </p:ext>
            </p:extLst>
          </p:nvPr>
        </p:nvGraphicFramePr>
        <p:xfrm>
          <a:off x="1956986" y="1684884"/>
          <a:ext cx="9311780" cy="47912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D427CBB7-82A3-438B-810A-E9078833162B}"/>
              </a:ext>
            </a:extLst>
          </p:cNvPr>
          <p:cNvSpPr/>
          <p:nvPr/>
        </p:nvSpPr>
        <p:spPr>
          <a:xfrm>
            <a:off x="203284" y="1778467"/>
            <a:ext cx="1533681" cy="173652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Modifica dei Piani</a:t>
            </a:r>
          </a:p>
        </p:txBody>
      </p:sp>
      <p:sp>
        <p:nvSpPr>
          <p:cNvPr id="7" name="Rettangolo 6">
            <a:extLst>
              <a:ext uri="{FF2B5EF4-FFF2-40B4-BE49-F238E27FC236}">
                <a16:creationId xmlns:a16="http://schemas.microsoft.com/office/drawing/2014/main" id="{6F4F8AF1-323B-4BB5-AADB-E707D098D9D4}"/>
              </a:ext>
            </a:extLst>
          </p:cNvPr>
          <p:cNvSpPr/>
          <p:nvPr/>
        </p:nvSpPr>
        <p:spPr>
          <a:xfrm>
            <a:off x="211653" y="3749879"/>
            <a:ext cx="1533680" cy="262575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Calibri" panose="020F0502020204030204" pitchFamily="34" charset="0"/>
                <a:cs typeface="Calibri" panose="020F0502020204030204" pitchFamily="34" charset="0"/>
              </a:rPr>
              <a:t>Regole sui pagamenti e su altre questioni finanziarie comprese sospensione e annullamento del contributo </a:t>
            </a:r>
          </a:p>
          <a:p>
            <a:pPr algn="ctr"/>
            <a:endParaRPr lang="it-IT" sz="10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5D375F0D-BF57-41B2-9AB5-4849DEF177E1}"/>
              </a:ext>
            </a:extLst>
          </p:cNvPr>
          <p:cNvPicPr>
            <a:picLocks noChangeAspect="1"/>
          </p:cNvPicPr>
          <p:nvPr/>
        </p:nvPicPr>
        <p:blipFill>
          <a:blip r:embed="rId12"/>
          <a:stretch>
            <a:fillRect/>
          </a:stretch>
        </p:blipFill>
        <p:spPr>
          <a:xfrm>
            <a:off x="0" y="3689"/>
            <a:ext cx="1956986" cy="1024217"/>
          </a:xfrm>
          <a:prstGeom prst="rect">
            <a:avLst/>
          </a:prstGeom>
        </p:spPr>
      </p:pic>
      <p:pic>
        <p:nvPicPr>
          <p:cNvPr id="9" name="Immagine 8">
            <a:extLst>
              <a:ext uri="{FF2B5EF4-FFF2-40B4-BE49-F238E27FC236}">
                <a16:creationId xmlns:a16="http://schemas.microsoft.com/office/drawing/2014/main" id="{8C70FBF5-FB14-4A81-8944-389B6AF212A9}"/>
              </a:ext>
            </a:extLst>
          </p:cNvPr>
          <p:cNvPicPr>
            <a:picLocks noChangeAspect="1"/>
          </p:cNvPicPr>
          <p:nvPr/>
        </p:nvPicPr>
        <p:blipFill>
          <a:blip r:embed="rId13"/>
          <a:stretch>
            <a:fillRect/>
          </a:stretch>
        </p:blipFill>
        <p:spPr>
          <a:xfrm>
            <a:off x="10747123" y="14143"/>
            <a:ext cx="1444877" cy="877900"/>
          </a:xfrm>
          <a:prstGeom prst="rect">
            <a:avLst/>
          </a:prstGeom>
        </p:spPr>
      </p:pic>
    </p:spTree>
    <p:extLst>
      <p:ext uri="{BB962C8B-B14F-4D97-AF65-F5344CB8AC3E}">
        <p14:creationId xmlns:p14="http://schemas.microsoft.com/office/powerpoint/2010/main" val="8795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63F5644F-5C08-4713-9209-06B65BA38535}"/>
              </a:ext>
            </a:extLst>
          </p:cNvPr>
          <p:cNvGraphicFramePr/>
          <p:nvPr>
            <p:extLst>
              <p:ext uri="{D42A27DB-BD31-4B8C-83A1-F6EECF244321}">
                <p14:modId xmlns:p14="http://schemas.microsoft.com/office/powerpoint/2010/main" val="1958125677"/>
              </p:ext>
            </p:extLst>
          </p:nvPr>
        </p:nvGraphicFramePr>
        <p:xfrm>
          <a:off x="1736521" y="786896"/>
          <a:ext cx="8539993" cy="580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ma 1">
            <a:extLst>
              <a:ext uri="{FF2B5EF4-FFF2-40B4-BE49-F238E27FC236}">
                <a16:creationId xmlns:a16="http://schemas.microsoft.com/office/drawing/2014/main" id="{BD5CB157-6ECC-4BE1-A263-42C0F3CA0D91}"/>
              </a:ext>
            </a:extLst>
          </p:cNvPr>
          <p:cNvGraphicFramePr/>
          <p:nvPr>
            <p:extLst>
              <p:ext uri="{D42A27DB-BD31-4B8C-83A1-F6EECF244321}">
                <p14:modId xmlns:p14="http://schemas.microsoft.com/office/powerpoint/2010/main" val="2618274025"/>
              </p:ext>
            </p:extLst>
          </p:nvPr>
        </p:nvGraphicFramePr>
        <p:xfrm>
          <a:off x="1759272" y="1367406"/>
          <a:ext cx="9006980" cy="52850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Rettangolo 4">
            <a:extLst>
              <a:ext uri="{FF2B5EF4-FFF2-40B4-BE49-F238E27FC236}">
                <a16:creationId xmlns:a16="http://schemas.microsoft.com/office/drawing/2014/main" id="{A37F3F05-EADC-4DD3-B227-BF0EC1786115}"/>
              </a:ext>
            </a:extLst>
          </p:cNvPr>
          <p:cNvSpPr/>
          <p:nvPr/>
        </p:nvSpPr>
        <p:spPr>
          <a:xfrm>
            <a:off x="183782" y="1442906"/>
            <a:ext cx="1477238" cy="369115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Calibri" panose="020F0502020204030204" pitchFamily="34" charset="0"/>
                <a:cs typeface="Calibri" panose="020F0502020204030204" pitchFamily="34" charset="0"/>
              </a:rPr>
              <a:t>Comunicazioni,  monitoraggio e valutazione</a:t>
            </a:r>
          </a:p>
          <a:p>
            <a:pPr algn="ctr"/>
            <a:endParaRPr lang="it-IT" sz="10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530FC9E7-3122-4EBB-9D14-51BA19A16202}"/>
              </a:ext>
            </a:extLst>
          </p:cNvPr>
          <p:cNvPicPr>
            <a:picLocks noChangeAspect="1"/>
          </p:cNvPicPr>
          <p:nvPr/>
        </p:nvPicPr>
        <p:blipFill>
          <a:blip r:embed="rId13"/>
          <a:stretch>
            <a:fillRect/>
          </a:stretch>
        </p:blipFill>
        <p:spPr>
          <a:xfrm>
            <a:off x="0" y="0"/>
            <a:ext cx="1956986" cy="1024217"/>
          </a:xfrm>
          <a:prstGeom prst="rect">
            <a:avLst/>
          </a:prstGeom>
        </p:spPr>
      </p:pic>
      <p:pic>
        <p:nvPicPr>
          <p:cNvPr id="8" name="Immagine 7">
            <a:extLst>
              <a:ext uri="{FF2B5EF4-FFF2-40B4-BE49-F238E27FC236}">
                <a16:creationId xmlns:a16="http://schemas.microsoft.com/office/drawing/2014/main" id="{557D278D-503B-4F58-9854-2900E75F97F2}"/>
              </a:ext>
            </a:extLst>
          </p:cNvPr>
          <p:cNvPicPr>
            <a:picLocks noChangeAspect="1"/>
          </p:cNvPicPr>
          <p:nvPr/>
        </p:nvPicPr>
        <p:blipFill>
          <a:blip r:embed="rId14"/>
          <a:stretch>
            <a:fillRect/>
          </a:stretch>
        </p:blipFill>
        <p:spPr>
          <a:xfrm>
            <a:off x="10747123" y="0"/>
            <a:ext cx="1444877" cy="877900"/>
          </a:xfrm>
          <a:prstGeom prst="rect">
            <a:avLst/>
          </a:prstGeom>
        </p:spPr>
      </p:pic>
      <p:sp>
        <p:nvSpPr>
          <p:cNvPr id="7" name="Rettangolo 6">
            <a:extLst>
              <a:ext uri="{FF2B5EF4-FFF2-40B4-BE49-F238E27FC236}">
                <a16:creationId xmlns:a16="http://schemas.microsoft.com/office/drawing/2014/main" id="{FCD6725A-B099-45A2-AFBB-FD1EF2F7CD92}"/>
              </a:ext>
            </a:extLst>
          </p:cNvPr>
          <p:cNvSpPr/>
          <p:nvPr/>
        </p:nvSpPr>
        <p:spPr>
          <a:xfrm>
            <a:off x="183783" y="5415094"/>
            <a:ext cx="1477238" cy="106959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Relazione di Valutazione </a:t>
            </a:r>
          </a:p>
        </p:txBody>
      </p:sp>
    </p:spTree>
    <p:extLst>
      <p:ext uri="{BB962C8B-B14F-4D97-AF65-F5344CB8AC3E}">
        <p14:creationId xmlns:p14="http://schemas.microsoft.com/office/powerpoint/2010/main" val="110603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4BC697F-AE09-40E3-AD18-253E5B1BF91F}"/>
              </a:ext>
            </a:extLst>
          </p:cNvPr>
          <p:cNvSpPr>
            <a:spLocks noGrp="1"/>
          </p:cNvSpPr>
          <p:nvPr>
            <p:ph idx="1"/>
          </p:nvPr>
        </p:nvSpPr>
        <p:spPr/>
        <p:txBody>
          <a:bodyPr>
            <a:normAutofit/>
          </a:bodyPr>
          <a:lstStyle/>
          <a:p>
            <a:endParaRPr lang="it-IT" sz="4000" dirty="0"/>
          </a:p>
          <a:p>
            <a:endParaRPr lang="it-IT" sz="4000" dirty="0"/>
          </a:p>
          <a:p>
            <a:pPr marL="0" indent="0">
              <a:buNone/>
            </a:pPr>
            <a:r>
              <a:rPr lang="it-IT" sz="4000" dirty="0"/>
              <a:t>                   </a:t>
            </a:r>
            <a:r>
              <a:rPr lang="it-IT" sz="4000" i="1" dirty="0"/>
              <a:t>Quindi, riassumendo…     </a:t>
            </a:r>
          </a:p>
        </p:txBody>
      </p:sp>
      <p:pic>
        <p:nvPicPr>
          <p:cNvPr id="4" name="Immagine 3">
            <a:extLst>
              <a:ext uri="{FF2B5EF4-FFF2-40B4-BE49-F238E27FC236}">
                <a16:creationId xmlns:a16="http://schemas.microsoft.com/office/drawing/2014/main" id="{F0B27D88-0EB1-4788-B613-19271A082AE9}"/>
              </a:ext>
            </a:extLst>
          </p:cNvPr>
          <p:cNvPicPr>
            <a:picLocks noChangeAspect="1"/>
          </p:cNvPicPr>
          <p:nvPr/>
        </p:nvPicPr>
        <p:blipFill>
          <a:blip r:embed="rId2"/>
          <a:stretch>
            <a:fillRect/>
          </a:stretch>
        </p:blipFill>
        <p:spPr>
          <a:xfrm>
            <a:off x="0" y="0"/>
            <a:ext cx="1956986" cy="1024217"/>
          </a:xfrm>
          <a:prstGeom prst="rect">
            <a:avLst/>
          </a:prstGeom>
        </p:spPr>
      </p:pic>
      <p:pic>
        <p:nvPicPr>
          <p:cNvPr id="6" name="Immagine 5">
            <a:extLst>
              <a:ext uri="{FF2B5EF4-FFF2-40B4-BE49-F238E27FC236}">
                <a16:creationId xmlns:a16="http://schemas.microsoft.com/office/drawing/2014/main" id="{09BDDDEB-1766-4699-BF21-293184D18898}"/>
              </a:ext>
            </a:extLst>
          </p:cNvPr>
          <p:cNvPicPr>
            <a:picLocks noChangeAspect="1"/>
          </p:cNvPicPr>
          <p:nvPr/>
        </p:nvPicPr>
        <p:blipFill>
          <a:blip r:embed="rId3"/>
          <a:stretch>
            <a:fillRect/>
          </a:stretch>
        </p:blipFill>
        <p:spPr>
          <a:xfrm>
            <a:off x="10747123" y="0"/>
            <a:ext cx="1444877" cy="877900"/>
          </a:xfrm>
          <a:prstGeom prst="rect">
            <a:avLst/>
          </a:prstGeom>
        </p:spPr>
      </p:pic>
    </p:spTree>
    <p:extLst>
      <p:ext uri="{BB962C8B-B14F-4D97-AF65-F5344CB8AC3E}">
        <p14:creationId xmlns:p14="http://schemas.microsoft.com/office/powerpoint/2010/main" val="820313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92D3971E-FF8E-428C-A07E-C2DB2871F687}"/>
              </a:ext>
            </a:extLst>
          </p:cNvPr>
          <p:cNvGraphicFramePr/>
          <p:nvPr>
            <p:extLst>
              <p:ext uri="{D42A27DB-BD31-4B8C-83A1-F6EECF244321}">
                <p14:modId xmlns:p14="http://schemas.microsoft.com/office/powerpoint/2010/main" val="1042929638"/>
              </p:ext>
            </p:extLst>
          </p:nvPr>
        </p:nvGraphicFramePr>
        <p:xfrm>
          <a:off x="2239207" y="917622"/>
          <a:ext cx="8398033" cy="841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contenuto 2">
            <a:extLst>
              <a:ext uri="{FF2B5EF4-FFF2-40B4-BE49-F238E27FC236}">
                <a16:creationId xmlns:a16="http://schemas.microsoft.com/office/drawing/2014/main" id="{C57A59EA-EC8F-4C6F-B307-BC9C098B8077}"/>
              </a:ext>
            </a:extLst>
          </p:cNvPr>
          <p:cNvSpPr>
            <a:spLocks noGrp="1"/>
          </p:cNvSpPr>
          <p:nvPr>
            <p:ph idx="1"/>
          </p:nvPr>
        </p:nvSpPr>
        <p:spPr>
          <a:xfrm>
            <a:off x="1956986" y="2069898"/>
            <a:ext cx="8915400" cy="4788102"/>
          </a:xfrm>
        </p:spPr>
        <p:txBody>
          <a:bodyPr>
            <a:normAutofit fontScale="47500" lnSpcReduction="20000"/>
          </a:bodyPr>
          <a:lstStyle/>
          <a:p>
            <a:pPr algn="just">
              <a:spcAft>
                <a:spcPts val="800"/>
              </a:spcAft>
            </a:pPr>
            <a:r>
              <a:rPr lang="it-IT" sz="2900" dirty="0">
                <a:effectLst/>
                <a:latin typeface="Calibri" panose="020F0502020204030204" pitchFamily="34" charset="0"/>
                <a:ea typeface="Calibri" panose="020F0502020204030204" pitchFamily="34" charset="0"/>
                <a:cs typeface="Times New Roman" panose="02020603050405020304" pitchFamily="18" charset="0"/>
              </a:rPr>
              <a:t>Per ricevere il sostegno a titolo del dispositivo per la ripresa e la resilienza, gli Stati membri devono preparare </a:t>
            </a:r>
            <a:r>
              <a:rPr lang="it-IT" sz="2900" b="1" dirty="0">
                <a:effectLst/>
                <a:latin typeface="Calibri" panose="020F0502020204030204" pitchFamily="34" charset="0"/>
                <a:ea typeface="Calibri" panose="020F0502020204030204" pitchFamily="34" charset="0"/>
                <a:cs typeface="Times New Roman" panose="02020603050405020304" pitchFamily="18" charset="0"/>
              </a:rPr>
              <a:t>piani nazionali per la ripresa e la resilienza</a:t>
            </a:r>
            <a:r>
              <a:rPr lang="it-IT" sz="2900" dirty="0">
                <a:effectLst/>
                <a:latin typeface="Calibri" panose="020F0502020204030204" pitchFamily="34" charset="0"/>
                <a:ea typeface="Calibri" panose="020F0502020204030204" pitchFamily="34" charset="0"/>
                <a:cs typeface="Times New Roman" panose="02020603050405020304" pitchFamily="18" charset="0"/>
              </a:rPr>
              <a:t> che definiscano il programma di riforme e investimenti fino al 2026, compresi target intermedi e finali e costi stimati.</a:t>
            </a:r>
          </a:p>
          <a:p>
            <a:pPr algn="just">
              <a:spcAft>
                <a:spcPts val="800"/>
              </a:spcAft>
            </a:pPr>
            <a:r>
              <a:rPr lang="it-IT" sz="2900" dirty="0">
                <a:effectLst/>
                <a:latin typeface="Calibri" panose="020F0502020204030204" pitchFamily="34" charset="0"/>
                <a:ea typeface="Calibri" panose="020F0502020204030204" pitchFamily="34" charset="0"/>
                <a:cs typeface="Times New Roman" panose="02020603050405020304" pitchFamily="18" charset="0"/>
              </a:rPr>
              <a:t>I piani </a:t>
            </a:r>
            <a:r>
              <a:rPr lang="it-IT" sz="2900" b="1" dirty="0">
                <a:effectLst/>
                <a:latin typeface="Calibri" panose="020F0502020204030204" pitchFamily="34" charset="0"/>
                <a:ea typeface="Calibri" panose="020F0502020204030204" pitchFamily="34" charset="0"/>
                <a:cs typeface="Times New Roman" panose="02020603050405020304" pitchFamily="18" charset="0"/>
              </a:rPr>
              <a:t>dovranno tenere conto delle sfide e delle priorità individuate nelle Raccomandazioni specifiche </a:t>
            </a:r>
            <a:r>
              <a:rPr lang="it-IT" sz="2900" dirty="0">
                <a:effectLst/>
                <a:latin typeface="Calibri" panose="020F0502020204030204" pitchFamily="34" charset="0"/>
                <a:ea typeface="Calibri" panose="020F0502020204030204" pitchFamily="34" charset="0"/>
                <a:cs typeface="Times New Roman" panose="02020603050405020304" pitchFamily="18" charset="0"/>
              </a:rPr>
              <a:t>per paese del semestre europeo e contribuire a </a:t>
            </a:r>
            <a:r>
              <a:rPr lang="it-IT" sz="2900" b="1" dirty="0">
                <a:effectLst/>
                <a:latin typeface="Calibri" panose="020F0502020204030204" pitchFamily="34" charset="0"/>
                <a:ea typeface="Calibri" panose="020F0502020204030204" pitchFamily="34" charset="0"/>
                <a:cs typeface="Times New Roman" panose="02020603050405020304" pitchFamily="18" charset="0"/>
              </a:rPr>
              <a:t>rafforzare il potenziale di crescita, la creazione di posti di lavoro e la resilienza economica e sociale degli Stati membri</a:t>
            </a:r>
            <a:r>
              <a:rPr lang="it-IT" sz="2900" dirty="0">
                <a:effectLst/>
                <a:latin typeface="Calibri" panose="020F0502020204030204" pitchFamily="34" charset="0"/>
                <a:ea typeface="Calibri" panose="020F0502020204030204" pitchFamily="34" charset="0"/>
                <a:cs typeface="Times New Roman" panose="02020603050405020304" pitchFamily="18" charset="0"/>
              </a:rPr>
              <a:t>. </a:t>
            </a:r>
            <a:r>
              <a:rPr lang="it-IT" sz="2900" b="1" dirty="0">
                <a:effectLst/>
                <a:latin typeface="Calibri" panose="020F0502020204030204" pitchFamily="34" charset="0"/>
                <a:ea typeface="Calibri" panose="020F0502020204030204" pitchFamily="34" charset="0"/>
                <a:cs typeface="Times New Roman" panose="02020603050405020304" pitchFamily="18" charset="0"/>
              </a:rPr>
              <a:t>Almeno il 37 per cento della dotazione del piano dovrà sostenere la transizione verde e almeno il 20 per cento la trasformazione digitale. </a:t>
            </a:r>
            <a:r>
              <a:rPr lang="it-IT" sz="2900" dirty="0">
                <a:effectLst/>
                <a:latin typeface="Calibri" panose="020F0502020204030204" pitchFamily="34" charset="0"/>
                <a:ea typeface="Calibri" panose="020F0502020204030204" pitchFamily="34" charset="0"/>
                <a:cs typeface="Times New Roman" panose="02020603050405020304" pitchFamily="18" charset="0"/>
              </a:rPr>
              <a:t>Inoltre, gli Stati membri dovranno garantire che le misure da essi previste rispettino il principio "non arrecare un danno significativo" di cui al regolamento UE in materia di tassonomia del 18 giugno 2020 che ha definito il concetto di attività economica sostenibile dal punto di vista ambientale.</a:t>
            </a:r>
          </a:p>
          <a:p>
            <a:pPr algn="just">
              <a:lnSpc>
                <a:spcPct val="107000"/>
              </a:lnSpc>
              <a:spcAft>
                <a:spcPts val="800"/>
              </a:spcAft>
            </a:pPr>
            <a:r>
              <a:rPr lang="it-IT" sz="2900" dirty="0">
                <a:latin typeface="Calibri" panose="020F0502020204030204" pitchFamily="34" charset="0"/>
                <a:ea typeface="Calibri" panose="020F0502020204030204" pitchFamily="34" charset="0"/>
                <a:cs typeface="Times New Roman" panose="02020603050405020304" pitchFamily="18" charset="0"/>
              </a:rPr>
              <a:t>Saranno ammissibili le misure avviate dal primo febbraio 2020.</a:t>
            </a:r>
          </a:p>
          <a:p>
            <a:pPr algn="just">
              <a:lnSpc>
                <a:spcPct val="107000"/>
              </a:lnSpc>
              <a:spcAft>
                <a:spcPts val="800"/>
              </a:spcAft>
            </a:pPr>
            <a:r>
              <a:rPr lang="it-IT" sz="2900" dirty="0">
                <a:effectLst/>
                <a:latin typeface="Calibri" panose="020F0502020204030204" pitchFamily="34" charset="0"/>
                <a:ea typeface="Calibri" panose="020F0502020204030204" pitchFamily="34" charset="0"/>
                <a:cs typeface="Times New Roman" panose="02020603050405020304" pitchFamily="18" charset="0"/>
              </a:rPr>
              <a:t>Gli Stati membri possono sottoporre i Piani alla Commissione </a:t>
            </a:r>
            <a:r>
              <a:rPr kumimoji="0" lang="it-IT" sz="2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per un </a:t>
            </a:r>
            <a:r>
              <a:rPr kumimoji="0" lang="it-IT" sz="29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interlocuzione preliminare a partire </a:t>
            </a:r>
            <a:r>
              <a:rPr lang="it-IT" sz="2900" dirty="0">
                <a:effectLst/>
                <a:latin typeface="Calibri" panose="020F0502020204030204" pitchFamily="34" charset="0"/>
                <a:ea typeface="Calibri" panose="020F0502020204030204" pitchFamily="34" charset="0"/>
                <a:cs typeface="Times New Roman" panose="02020603050405020304" pitchFamily="18" charset="0"/>
              </a:rPr>
              <a:t>dal 15 ottobre 2020 mentre </a:t>
            </a:r>
            <a:r>
              <a:rPr lang="it-IT" sz="2900" b="1" dirty="0">
                <a:effectLst/>
                <a:latin typeface="Calibri" panose="020F0502020204030204" pitchFamily="34" charset="0"/>
                <a:ea typeface="Calibri" panose="020F0502020204030204" pitchFamily="34" charset="0"/>
                <a:cs typeface="Times New Roman" panose="02020603050405020304" pitchFamily="18" charset="0"/>
              </a:rPr>
              <a:t>la presentazione ufficiale dei Piani dovrà avvenire entro il 30 aprile 2021.</a:t>
            </a:r>
          </a:p>
          <a:p>
            <a:pPr algn="just">
              <a:lnSpc>
                <a:spcPct val="107000"/>
              </a:lnSpc>
              <a:spcAft>
                <a:spcPts val="800"/>
              </a:spcAft>
            </a:pPr>
            <a:r>
              <a:rPr kumimoji="0" lang="it-IT" sz="2900" b="1" i="0" u="none" strike="noStrike" kern="1200" cap="none" spc="0" normalizeH="0" baseline="0" noProof="0" dirty="0">
                <a:ln>
                  <a:noFill/>
                </a:ln>
                <a:solidFill>
                  <a:prstClr val="black"/>
                </a:solidFill>
                <a:effectLst/>
                <a:uLnTx/>
                <a:uFillTx/>
                <a:latin typeface="Calibri" panose="020F0502020204030204"/>
                <a:ea typeface="+mn-ea"/>
                <a:cs typeface="+mn-cs"/>
              </a:rPr>
              <a:t>L'attuazione del dispositivo sarà coordinata dalla task force della Commissione per la ripresa e la resilienza</a:t>
            </a:r>
            <a:r>
              <a:rPr kumimoji="0" lang="it-IT" sz="2900" b="0" i="0" u="none" strike="noStrike" kern="1200" cap="none" spc="0" normalizeH="0" baseline="0" noProof="0" dirty="0">
                <a:ln>
                  <a:noFill/>
                </a:ln>
                <a:solidFill>
                  <a:prstClr val="black"/>
                </a:solidFill>
                <a:effectLst/>
                <a:uLnTx/>
                <a:uFillTx/>
                <a:latin typeface="Calibri" panose="020F0502020204030204"/>
                <a:ea typeface="+mn-ea"/>
                <a:cs typeface="+mn-cs"/>
              </a:rPr>
              <a:t> in stretta collaborazione con la direzione generale degli Affari economici e finanziari (DG ECFIN). Un comitato direttivo presieduto dalla Presidente Ursula von </a:t>
            </a:r>
            <a:r>
              <a:rPr kumimoji="0" lang="it-IT" sz="2900" b="0" i="0" u="none" strike="noStrike" kern="1200" cap="none" spc="0" normalizeH="0" baseline="0" noProof="0" dirty="0" err="1">
                <a:ln>
                  <a:noFill/>
                </a:ln>
                <a:solidFill>
                  <a:prstClr val="black"/>
                </a:solidFill>
                <a:effectLst/>
                <a:uLnTx/>
                <a:uFillTx/>
                <a:latin typeface="Calibri" panose="020F0502020204030204"/>
                <a:ea typeface="+mn-ea"/>
                <a:cs typeface="+mn-cs"/>
              </a:rPr>
              <a:t>der</a:t>
            </a:r>
            <a:r>
              <a:rPr kumimoji="0" lang="it-IT" sz="2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2900" b="0" i="0" u="none" strike="noStrike" kern="1200" cap="none" spc="0" normalizeH="0" baseline="0" noProof="0" dirty="0" err="1">
                <a:ln>
                  <a:noFill/>
                </a:ln>
                <a:solidFill>
                  <a:prstClr val="black"/>
                </a:solidFill>
                <a:effectLst/>
                <a:uLnTx/>
                <a:uFillTx/>
                <a:latin typeface="Calibri" panose="020F0502020204030204"/>
                <a:ea typeface="+mn-ea"/>
                <a:cs typeface="+mn-cs"/>
              </a:rPr>
              <a:t>Leyen</a:t>
            </a:r>
            <a:r>
              <a:rPr kumimoji="0" lang="it-IT" sz="2900" b="0" i="0" u="none" strike="noStrike" kern="1200" cap="none" spc="0" normalizeH="0" baseline="0" noProof="0" dirty="0">
                <a:ln>
                  <a:noFill/>
                </a:ln>
                <a:solidFill>
                  <a:prstClr val="black"/>
                </a:solidFill>
                <a:effectLst/>
                <a:uLnTx/>
                <a:uFillTx/>
                <a:latin typeface="Calibri" panose="020F0502020204030204"/>
                <a:ea typeface="+mn-ea"/>
                <a:cs typeface="+mn-cs"/>
              </a:rPr>
              <a:t> fornirà un orientamento politico alla task force per contribuire a garantire che il dispositivo sia attuato in modo coerente ed efficace.</a:t>
            </a:r>
          </a:p>
          <a:p>
            <a:pPr algn="just">
              <a:lnSpc>
                <a:spcPct val="107000"/>
              </a:lnSpc>
              <a:spcAft>
                <a:spcPts val="800"/>
              </a:spcAft>
            </a:pP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600" dirty="0"/>
          </a:p>
        </p:txBody>
      </p:sp>
      <p:pic>
        <p:nvPicPr>
          <p:cNvPr id="5" name="Immagine 4">
            <a:extLst>
              <a:ext uri="{FF2B5EF4-FFF2-40B4-BE49-F238E27FC236}">
                <a16:creationId xmlns:a16="http://schemas.microsoft.com/office/drawing/2014/main" id="{105E4466-0A5F-495D-AC47-B901BE39DB0E}"/>
              </a:ext>
            </a:extLst>
          </p:cNvPr>
          <p:cNvPicPr>
            <a:picLocks noChangeAspect="1"/>
          </p:cNvPicPr>
          <p:nvPr/>
        </p:nvPicPr>
        <p:blipFill>
          <a:blip r:embed="rId8"/>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37531BAB-D37A-4BA0-811D-952E68F5445B}"/>
              </a:ext>
            </a:extLst>
          </p:cNvPr>
          <p:cNvPicPr>
            <a:picLocks noChangeAspect="1"/>
          </p:cNvPicPr>
          <p:nvPr/>
        </p:nvPicPr>
        <p:blipFill>
          <a:blip r:embed="rId9"/>
          <a:stretch>
            <a:fillRect/>
          </a:stretch>
        </p:blipFill>
        <p:spPr>
          <a:xfrm>
            <a:off x="10747123" y="0"/>
            <a:ext cx="1444877" cy="877900"/>
          </a:xfrm>
          <a:prstGeom prst="rect">
            <a:avLst/>
          </a:prstGeom>
        </p:spPr>
      </p:pic>
    </p:spTree>
    <p:extLst>
      <p:ext uri="{BB962C8B-B14F-4D97-AF65-F5344CB8AC3E}">
        <p14:creationId xmlns:p14="http://schemas.microsoft.com/office/powerpoint/2010/main" val="268415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A2393BCC-8242-402C-AF07-EE33B9A4C0CA}"/>
              </a:ext>
            </a:extLst>
          </p:cNvPr>
          <p:cNvGraphicFramePr/>
          <p:nvPr/>
        </p:nvGraphicFramePr>
        <p:xfrm>
          <a:off x="1660848" y="760158"/>
          <a:ext cx="9692951" cy="830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contenuto 2">
            <a:extLst>
              <a:ext uri="{FF2B5EF4-FFF2-40B4-BE49-F238E27FC236}">
                <a16:creationId xmlns:a16="http://schemas.microsoft.com/office/drawing/2014/main" id="{9429011A-E2E7-41D4-8E49-F5F9510165E8}"/>
              </a:ext>
            </a:extLst>
          </p:cNvPr>
          <p:cNvSpPr>
            <a:spLocks noGrp="1"/>
          </p:cNvSpPr>
          <p:nvPr>
            <p:ph idx="1"/>
          </p:nvPr>
        </p:nvSpPr>
        <p:spPr>
          <a:xfrm>
            <a:off x="1794933" y="1784375"/>
            <a:ext cx="9302045" cy="4797047"/>
          </a:xfrm>
        </p:spPr>
        <p:txBody>
          <a:bodyPr>
            <a:normAutofit/>
          </a:bodyPr>
          <a:lstStyle/>
          <a:p>
            <a:pPr algn="just">
              <a:lnSpc>
                <a:spcPct val="107000"/>
              </a:lnSpc>
              <a:spcAft>
                <a:spcPts val="800"/>
              </a:spcAft>
            </a:pPr>
            <a:r>
              <a:rPr lang="it-IT" sz="2000" b="1" dirty="0">
                <a:effectLst/>
                <a:latin typeface="Calibri" panose="020F0502020204030204" pitchFamily="34" charset="0"/>
                <a:ea typeface="Calibri" panose="020F0502020204030204" pitchFamily="34" charset="0"/>
                <a:cs typeface="Times New Roman" panose="02020603050405020304" pitchFamily="18" charset="0"/>
              </a:rPr>
              <a:t>La Commissione valuterà i Piani </a:t>
            </a:r>
            <a:r>
              <a:rPr lang="it-IT" sz="2000" dirty="0">
                <a:effectLst/>
                <a:latin typeface="Calibri" panose="020F0502020204030204" pitchFamily="34" charset="0"/>
                <a:ea typeface="Calibri" panose="020F0502020204030204" pitchFamily="34" charset="0"/>
                <a:cs typeface="Times New Roman" panose="02020603050405020304" pitchFamily="18" charset="0"/>
              </a:rPr>
              <a:t>per la ripresa e la resilienza presentati dagli Stati membri </a:t>
            </a:r>
            <a:r>
              <a:rPr kumimoji="0" lang="it-IT"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entro due mesi dal loro ricevimento</a:t>
            </a:r>
            <a:r>
              <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it-IT" sz="2000" dirty="0">
                <a:effectLst/>
                <a:latin typeface="Calibri" panose="020F0502020204030204" pitchFamily="34" charset="0"/>
                <a:ea typeface="Calibri" panose="020F0502020204030204" pitchFamily="34" charset="0"/>
                <a:cs typeface="Times New Roman" panose="02020603050405020304" pitchFamily="18" charset="0"/>
              </a:rPr>
              <a:t>o, se del caso, i relativi aggiornamenti. Se necessario, lo Stato membro interessato e la Commissione possono convenire di prorogare il termine di un periodo di tempo ragionevole.</a:t>
            </a:r>
          </a:p>
          <a:p>
            <a:pPr algn="just">
              <a:lnSpc>
                <a:spcPct val="107000"/>
              </a:lnSpc>
              <a:spcAft>
                <a:spcPts val="800"/>
              </a:spcAft>
            </a:pPr>
            <a:r>
              <a:rPr lang="it-IT" sz="2000" b="1" dirty="0">
                <a:effectLst/>
                <a:latin typeface="Calibri" panose="020F0502020204030204" pitchFamily="34" charset="0"/>
                <a:ea typeface="Calibri" panose="020F0502020204030204" pitchFamily="34" charset="0"/>
                <a:cs typeface="Times New Roman" panose="02020603050405020304" pitchFamily="18" charset="0"/>
              </a:rPr>
              <a:t>La valutazione </a:t>
            </a:r>
            <a:r>
              <a:rPr lang="it-IT" sz="2000" dirty="0">
                <a:effectLst/>
                <a:latin typeface="Calibri" panose="020F0502020204030204" pitchFamily="34" charset="0"/>
                <a:ea typeface="Calibri" panose="020F0502020204030204" pitchFamily="34" charset="0"/>
                <a:cs typeface="Times New Roman" panose="02020603050405020304" pitchFamily="18" charset="0"/>
              </a:rPr>
              <a:t>dei piani per la ripresa e la resilienza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deve essere approvata dal Consiglio </a:t>
            </a:r>
            <a:r>
              <a:rPr lang="it-IT" sz="2000" dirty="0">
                <a:effectLst/>
                <a:latin typeface="Calibri" panose="020F0502020204030204" pitchFamily="34" charset="0"/>
                <a:ea typeface="Calibri" panose="020F0502020204030204" pitchFamily="34" charset="0"/>
                <a:cs typeface="Times New Roman" panose="02020603050405020304" pitchFamily="18" charset="0"/>
              </a:rPr>
              <a:t>mediante una decisione di esecuzione, da adottare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entro quattro settimane dalla proposta della Commissione</a:t>
            </a:r>
            <a:r>
              <a:rPr lang="it-IT" sz="20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2000" dirty="0">
                <a:effectLst/>
                <a:latin typeface="Calibri" panose="020F0502020204030204" pitchFamily="34" charset="0"/>
                <a:ea typeface="Calibri" panose="020F0502020204030204" pitchFamily="34" charset="0"/>
                <a:cs typeface="Times New Roman" panose="02020603050405020304" pitchFamily="18" charset="0"/>
              </a:rPr>
              <a:t>Il mandato del Consiglio prevede che il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prefinanziamento del dispositivo </a:t>
            </a:r>
            <a:r>
              <a:rPr lang="it-IT" sz="2000" dirty="0">
                <a:effectLst/>
                <a:latin typeface="Calibri" panose="020F0502020204030204" pitchFamily="34" charset="0"/>
                <a:ea typeface="Calibri" panose="020F0502020204030204" pitchFamily="34" charset="0"/>
                <a:cs typeface="Times New Roman" panose="02020603050405020304" pitchFamily="18" charset="0"/>
              </a:rPr>
              <a:t>sia versato agli Stati membri su richiesta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nel 2021</a:t>
            </a:r>
            <a:r>
              <a:rPr lang="it-IT" sz="20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2000" b="1" dirty="0">
                <a:effectLst/>
                <a:latin typeface="Calibri" panose="020F0502020204030204" pitchFamily="34" charset="0"/>
                <a:ea typeface="Calibri" panose="020F0502020204030204" pitchFamily="34" charset="0"/>
                <a:cs typeface="Times New Roman" panose="02020603050405020304" pitchFamily="18" charset="0"/>
              </a:rPr>
              <a:t>Il prefinanziamento ammonterà a un massimo del 13 per cento del sostegno totale</a:t>
            </a:r>
            <a:r>
              <a:rPr lang="it-IT" sz="2000" dirty="0">
                <a:effectLst/>
                <a:latin typeface="Calibri" panose="020F0502020204030204" pitchFamily="34" charset="0"/>
                <a:ea typeface="Calibri" panose="020F0502020204030204" pitchFamily="34" charset="0"/>
                <a:cs typeface="Times New Roman" panose="02020603050405020304" pitchFamily="18" charset="0"/>
              </a:rPr>
              <a:t> previsto nei rispettivi piani per la ripresa e la resilienza approvati dal Consiglio.</a:t>
            </a:r>
          </a:p>
          <a:p>
            <a:pPr algn="just">
              <a:lnSpc>
                <a:spcPct val="107000"/>
              </a:lnSpc>
              <a:spcAft>
                <a:spcPts val="800"/>
              </a:spcAft>
            </a:pPr>
            <a:endParaRPr lang="it-IT"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Rettangolo 4">
            <a:extLst>
              <a:ext uri="{FF2B5EF4-FFF2-40B4-BE49-F238E27FC236}">
                <a16:creationId xmlns:a16="http://schemas.microsoft.com/office/drawing/2014/main" id="{2358F376-26EE-4C44-850F-53425B240FDF}"/>
              </a:ext>
            </a:extLst>
          </p:cNvPr>
          <p:cNvSpPr/>
          <p:nvPr/>
        </p:nvSpPr>
        <p:spPr>
          <a:xfrm>
            <a:off x="269013" y="1784375"/>
            <a:ext cx="1525919" cy="39280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Tempistica</a:t>
            </a:r>
          </a:p>
          <a:p>
            <a:pPr algn="ctr"/>
            <a:endParaRPr lang="it-IT" sz="10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BF73F0CA-0E6B-41CC-8375-DAF0E79E8CB8}"/>
              </a:ext>
            </a:extLst>
          </p:cNvPr>
          <p:cNvPicPr>
            <a:picLocks noChangeAspect="1"/>
          </p:cNvPicPr>
          <p:nvPr/>
        </p:nvPicPr>
        <p:blipFill>
          <a:blip r:embed="rId7"/>
          <a:stretch>
            <a:fillRect/>
          </a:stretch>
        </p:blipFill>
        <p:spPr>
          <a:xfrm>
            <a:off x="0" y="0"/>
            <a:ext cx="1956986" cy="1024217"/>
          </a:xfrm>
          <a:prstGeom prst="rect">
            <a:avLst/>
          </a:prstGeom>
        </p:spPr>
      </p:pic>
      <p:pic>
        <p:nvPicPr>
          <p:cNvPr id="8" name="Immagine 7">
            <a:extLst>
              <a:ext uri="{FF2B5EF4-FFF2-40B4-BE49-F238E27FC236}">
                <a16:creationId xmlns:a16="http://schemas.microsoft.com/office/drawing/2014/main" id="{8BA4296B-591B-48BA-8F2D-E25666FB2628}"/>
              </a:ext>
            </a:extLst>
          </p:cNvPr>
          <p:cNvPicPr>
            <a:picLocks noChangeAspect="1"/>
          </p:cNvPicPr>
          <p:nvPr/>
        </p:nvPicPr>
        <p:blipFill>
          <a:blip r:embed="rId8"/>
          <a:stretch>
            <a:fillRect/>
          </a:stretch>
        </p:blipFill>
        <p:spPr>
          <a:xfrm>
            <a:off x="10747123" y="0"/>
            <a:ext cx="1444877" cy="877900"/>
          </a:xfrm>
          <a:prstGeom prst="rect">
            <a:avLst/>
          </a:prstGeom>
        </p:spPr>
      </p:pic>
    </p:spTree>
    <p:extLst>
      <p:ext uri="{BB962C8B-B14F-4D97-AF65-F5344CB8AC3E}">
        <p14:creationId xmlns:p14="http://schemas.microsoft.com/office/powerpoint/2010/main" val="3989415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4F833724-BE67-492B-932B-599693BE0C32}"/>
              </a:ext>
            </a:extLst>
          </p:cNvPr>
          <p:cNvGraphicFramePr/>
          <p:nvPr>
            <p:extLst>
              <p:ext uri="{D42A27DB-BD31-4B8C-83A1-F6EECF244321}">
                <p14:modId xmlns:p14="http://schemas.microsoft.com/office/powerpoint/2010/main" val="2565328775"/>
              </p:ext>
            </p:extLst>
          </p:nvPr>
        </p:nvGraphicFramePr>
        <p:xfrm>
          <a:off x="2438400" y="650884"/>
          <a:ext cx="8644810" cy="101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contenuto 2">
            <a:extLst>
              <a:ext uri="{FF2B5EF4-FFF2-40B4-BE49-F238E27FC236}">
                <a16:creationId xmlns:a16="http://schemas.microsoft.com/office/drawing/2014/main" id="{D816A11B-8DD6-4814-95B1-7C82D5ABFAE5}"/>
              </a:ext>
            </a:extLst>
          </p:cNvPr>
          <p:cNvSpPr>
            <a:spLocks noGrp="1"/>
          </p:cNvSpPr>
          <p:nvPr>
            <p:ph idx="1"/>
          </p:nvPr>
        </p:nvSpPr>
        <p:spPr>
          <a:xfrm>
            <a:off x="2167810" y="1669143"/>
            <a:ext cx="8915400" cy="5051253"/>
          </a:xfrm>
        </p:spPr>
        <p:txBody>
          <a:bodyPr>
            <a:normAutofit fontScale="62500" lnSpcReduction="20000"/>
          </a:bodyPr>
          <a:lstStyle/>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Nell'ambito del dispositivo, i </a:t>
            </a:r>
            <a:r>
              <a:rPr lang="it-IT" b="1" dirty="0">
                <a:effectLst/>
                <a:latin typeface="Calibri" panose="020F0502020204030204" pitchFamily="34" charset="0"/>
                <a:ea typeface="Calibri" panose="020F0502020204030204" pitchFamily="34" charset="0"/>
                <a:cs typeface="Times New Roman" panose="02020603050405020304" pitchFamily="18" charset="0"/>
              </a:rPr>
              <a:t>finanziamenti sono erogati agli Stati membri a condizione </a:t>
            </a:r>
            <a:r>
              <a:rPr lang="it-IT" dirty="0">
                <a:effectLst/>
                <a:latin typeface="Calibri" panose="020F0502020204030204" pitchFamily="34" charset="0"/>
                <a:ea typeface="Calibri" panose="020F0502020204030204" pitchFamily="34" charset="0"/>
                <a:cs typeface="Times New Roman" panose="02020603050405020304" pitchFamily="18" charset="0"/>
              </a:rPr>
              <a:t>che siano stati </a:t>
            </a:r>
            <a:r>
              <a:rPr lang="it-IT" b="1" dirty="0">
                <a:effectLst/>
                <a:latin typeface="Calibri" panose="020F0502020204030204" pitchFamily="34" charset="0"/>
                <a:ea typeface="Calibri" panose="020F0502020204030204" pitchFamily="34" charset="0"/>
                <a:cs typeface="Times New Roman" panose="02020603050405020304" pitchFamily="18" charset="0"/>
              </a:rPr>
              <a:t>conseguiti</a:t>
            </a:r>
            <a:r>
              <a:rPr lang="it-IT" dirty="0">
                <a:effectLst/>
                <a:latin typeface="Calibri" panose="020F0502020204030204" pitchFamily="34" charset="0"/>
                <a:ea typeface="Calibri" panose="020F0502020204030204" pitchFamily="34" charset="0"/>
                <a:cs typeface="Times New Roman" panose="02020603050405020304" pitchFamily="18" charset="0"/>
              </a:rPr>
              <a:t> in modo soddisfacente i pertinenti </a:t>
            </a:r>
            <a:r>
              <a:rPr lang="it-IT" b="1" dirty="0">
                <a:effectLst/>
                <a:latin typeface="Calibri" panose="020F0502020204030204" pitchFamily="34" charset="0"/>
                <a:ea typeface="Calibri" panose="020F0502020204030204" pitchFamily="34" charset="0"/>
                <a:cs typeface="Times New Roman" panose="02020603050405020304" pitchFamily="18" charset="0"/>
              </a:rPr>
              <a:t>target intermedi e finali</a:t>
            </a:r>
            <a:r>
              <a:rPr lang="it-IT" dirty="0">
                <a:effectLst/>
                <a:latin typeface="Calibri" panose="020F0502020204030204" pitchFamily="34" charset="0"/>
                <a:ea typeface="Calibri" panose="020F0502020204030204" pitchFamily="34" charset="0"/>
                <a:cs typeface="Times New Roman" panose="02020603050405020304" pitchFamily="18" charset="0"/>
              </a:rPr>
              <a:t> previsti nei rispettivi piani per la ripresa e la resilienza.</a:t>
            </a:r>
          </a:p>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Conformemente al mandato del Consiglio, prima di adottare una decisione che autorizza l'erogazione del sostegno finanziario, oltre alla regolare consultazione del pertinente comitato di esperti, la Commissione chiederà al Comitato economico e finanziario di esprimere un parere sul conseguimento soddisfacente dei target intermedi e finali. Tale parere dovrebbe essere formulato entro quattro settimane dal ricevimento della valutazione preliminare della Commissione.</a:t>
            </a:r>
          </a:p>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La posizione del Consiglio fa inoltre riferimento al meccanismo del freno di emergenza previsto nelle conclusioni del Consiglio europeo del 17-21 luglio qualora, in via eccezionale, uno o più Stati membri ritengano che vi siano gravi scostamenti dal conseguimento soddisfacente dei pertinenti target intermedi e finali.</a:t>
            </a:r>
          </a:p>
          <a:p>
            <a:pPr algn="just">
              <a:lnSpc>
                <a:spcPct val="107000"/>
              </a:lnSpc>
              <a:spcAft>
                <a:spcPts val="800"/>
              </a:spcAft>
            </a:pPr>
            <a:r>
              <a:rPr lang="it-IT" dirty="0">
                <a:effectLst/>
                <a:latin typeface="Calibri" panose="020F0502020204030204" pitchFamily="34" charset="0"/>
                <a:ea typeface="Calibri" panose="020F0502020204030204" pitchFamily="34" charset="0"/>
                <a:cs typeface="Times New Roman" panose="02020603050405020304" pitchFamily="18" charset="0"/>
              </a:rPr>
              <a:t>Il meccanismo prevede che se uno o più Stati membri ritengono “che vi siano gravi scostamenti dal soddisfacente conseguimento dei pertinenti target intermedi e finali” del progetto, in via eccezionale possono chiedere che la  questione sia rimessa al Consiglio europeo, che ne deve discutere nella sua riunione immediatamente successiva.</a:t>
            </a:r>
          </a:p>
          <a:p>
            <a:pPr algn="just">
              <a:lnSpc>
                <a:spcPct val="107000"/>
              </a:lnSpc>
              <a:spcAft>
                <a:spcPts val="8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5" name="Immagine 4">
            <a:extLst>
              <a:ext uri="{FF2B5EF4-FFF2-40B4-BE49-F238E27FC236}">
                <a16:creationId xmlns:a16="http://schemas.microsoft.com/office/drawing/2014/main" id="{85150094-F29E-4DCF-A1BB-F6F20BCAFB84}"/>
              </a:ext>
            </a:extLst>
          </p:cNvPr>
          <p:cNvPicPr>
            <a:picLocks noChangeAspect="1"/>
          </p:cNvPicPr>
          <p:nvPr/>
        </p:nvPicPr>
        <p:blipFill>
          <a:blip r:embed="rId7"/>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58CCD871-1C14-44A9-8F69-B559772F09F9}"/>
              </a:ext>
            </a:extLst>
          </p:cNvPr>
          <p:cNvPicPr>
            <a:picLocks noChangeAspect="1"/>
          </p:cNvPicPr>
          <p:nvPr/>
        </p:nvPicPr>
        <p:blipFill>
          <a:blip r:embed="rId8"/>
          <a:stretch>
            <a:fillRect/>
          </a:stretch>
        </p:blipFill>
        <p:spPr>
          <a:xfrm>
            <a:off x="10747123" y="0"/>
            <a:ext cx="1444877" cy="877900"/>
          </a:xfrm>
          <a:prstGeom prst="rect">
            <a:avLst/>
          </a:prstGeom>
        </p:spPr>
      </p:pic>
    </p:spTree>
    <p:extLst>
      <p:ext uri="{BB962C8B-B14F-4D97-AF65-F5344CB8AC3E}">
        <p14:creationId xmlns:p14="http://schemas.microsoft.com/office/powerpoint/2010/main" val="4167946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A9D6C19A-0DE6-48DC-87F6-249B044817FA}"/>
              </a:ext>
            </a:extLst>
          </p:cNvPr>
          <p:cNvGraphicFramePr/>
          <p:nvPr>
            <p:extLst>
              <p:ext uri="{D42A27DB-BD31-4B8C-83A1-F6EECF244321}">
                <p14:modId xmlns:p14="http://schemas.microsoft.com/office/powerpoint/2010/main" val="2799192187"/>
              </p:ext>
            </p:extLst>
          </p:nvPr>
        </p:nvGraphicFramePr>
        <p:xfrm>
          <a:off x="1524000" y="796955"/>
          <a:ext cx="9042400" cy="1115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a 5">
            <a:extLst>
              <a:ext uri="{FF2B5EF4-FFF2-40B4-BE49-F238E27FC236}">
                <a16:creationId xmlns:a16="http://schemas.microsoft.com/office/drawing/2014/main" id="{3BD4AF8E-2D6D-443A-AF9A-D8C197123607}"/>
              </a:ext>
            </a:extLst>
          </p:cNvPr>
          <p:cNvGraphicFramePr/>
          <p:nvPr/>
        </p:nvGraphicFramePr>
        <p:xfrm>
          <a:off x="1524000" y="2308745"/>
          <a:ext cx="9144000" cy="41372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EA1F49EE-D639-49F5-82D7-B4A74E88BC0F}"/>
              </a:ext>
            </a:extLst>
          </p:cNvPr>
          <p:cNvPicPr>
            <a:picLocks noChangeAspect="1"/>
          </p:cNvPicPr>
          <p:nvPr/>
        </p:nvPicPr>
        <p:blipFill>
          <a:blip r:embed="rId12"/>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B75354B3-BC26-40E8-AD13-9DD40628E858}"/>
              </a:ext>
            </a:extLst>
          </p:cNvPr>
          <p:cNvPicPr>
            <a:picLocks noChangeAspect="1"/>
          </p:cNvPicPr>
          <p:nvPr/>
        </p:nvPicPr>
        <p:blipFill>
          <a:blip r:embed="rId13"/>
          <a:stretch>
            <a:fillRect/>
          </a:stretch>
        </p:blipFill>
        <p:spPr>
          <a:xfrm>
            <a:off x="10747123" y="0"/>
            <a:ext cx="1444877" cy="877900"/>
          </a:xfrm>
          <a:prstGeom prst="rect">
            <a:avLst/>
          </a:prstGeom>
        </p:spPr>
      </p:pic>
    </p:spTree>
    <p:extLst>
      <p:ext uri="{BB962C8B-B14F-4D97-AF65-F5344CB8AC3E}">
        <p14:creationId xmlns:p14="http://schemas.microsoft.com/office/powerpoint/2010/main" val="763334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D254423D-DB25-48EA-B62B-BF3207D50036}"/>
              </a:ext>
            </a:extLst>
          </p:cNvPr>
          <p:cNvGraphicFramePr/>
          <p:nvPr>
            <p:extLst>
              <p:ext uri="{D42A27DB-BD31-4B8C-83A1-F6EECF244321}">
                <p14:modId xmlns:p14="http://schemas.microsoft.com/office/powerpoint/2010/main" val="392677556"/>
              </p:ext>
            </p:extLst>
          </p:nvPr>
        </p:nvGraphicFramePr>
        <p:xfrm>
          <a:off x="1471817" y="796194"/>
          <a:ext cx="9475816" cy="920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844B0A92-8B9A-4A0A-896F-DF9B9C042095}"/>
              </a:ext>
            </a:extLst>
          </p:cNvPr>
          <p:cNvGraphicFramePr>
            <a:graphicFrameLocks noGrp="1"/>
          </p:cNvGraphicFramePr>
          <p:nvPr>
            <p:ph idx="1"/>
            <p:extLst>
              <p:ext uri="{D42A27DB-BD31-4B8C-83A1-F6EECF244321}">
                <p14:modId xmlns:p14="http://schemas.microsoft.com/office/powerpoint/2010/main" val="2731302216"/>
              </p:ext>
            </p:extLst>
          </p:nvPr>
        </p:nvGraphicFramePr>
        <p:xfrm>
          <a:off x="1244367" y="1717007"/>
          <a:ext cx="9814249" cy="49340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08841BD2-6FC8-4441-960C-E8EC64D186C3}"/>
              </a:ext>
            </a:extLst>
          </p:cNvPr>
          <p:cNvPicPr>
            <a:picLocks noChangeAspect="1"/>
          </p:cNvPicPr>
          <p:nvPr/>
        </p:nvPicPr>
        <p:blipFill>
          <a:blip r:embed="rId12"/>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CAB9E504-3B67-461A-90B2-F281192F49DF}"/>
              </a:ext>
            </a:extLst>
          </p:cNvPr>
          <p:cNvPicPr>
            <a:picLocks noChangeAspect="1"/>
          </p:cNvPicPr>
          <p:nvPr/>
        </p:nvPicPr>
        <p:blipFill>
          <a:blip r:embed="rId13"/>
          <a:stretch>
            <a:fillRect/>
          </a:stretch>
        </p:blipFill>
        <p:spPr>
          <a:xfrm>
            <a:off x="10747123" y="20521"/>
            <a:ext cx="1444877" cy="877900"/>
          </a:xfrm>
          <a:prstGeom prst="rect">
            <a:avLst/>
          </a:prstGeom>
        </p:spPr>
      </p:pic>
    </p:spTree>
    <p:extLst>
      <p:ext uri="{BB962C8B-B14F-4D97-AF65-F5344CB8AC3E}">
        <p14:creationId xmlns:p14="http://schemas.microsoft.com/office/powerpoint/2010/main" val="3980813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53765B1A-94A5-4617-B5ED-F195FC401886}"/>
              </a:ext>
            </a:extLst>
          </p:cNvPr>
          <p:cNvGraphicFramePr/>
          <p:nvPr>
            <p:extLst>
              <p:ext uri="{D42A27DB-BD31-4B8C-83A1-F6EECF244321}">
                <p14:modId xmlns:p14="http://schemas.microsoft.com/office/powerpoint/2010/main" val="3674849606"/>
              </p:ext>
            </p:extLst>
          </p:nvPr>
        </p:nvGraphicFramePr>
        <p:xfrm>
          <a:off x="1450467" y="827557"/>
          <a:ext cx="9144000" cy="750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a 7">
            <a:extLst>
              <a:ext uri="{FF2B5EF4-FFF2-40B4-BE49-F238E27FC236}">
                <a16:creationId xmlns:a16="http://schemas.microsoft.com/office/drawing/2014/main" id="{23776975-0EB1-4EB3-AE1B-4DF23A698381}"/>
              </a:ext>
            </a:extLst>
          </p:cNvPr>
          <p:cNvGraphicFramePr/>
          <p:nvPr>
            <p:extLst>
              <p:ext uri="{D42A27DB-BD31-4B8C-83A1-F6EECF244321}">
                <p14:modId xmlns:p14="http://schemas.microsoft.com/office/powerpoint/2010/main" val="3925297195"/>
              </p:ext>
            </p:extLst>
          </p:nvPr>
        </p:nvGraphicFramePr>
        <p:xfrm>
          <a:off x="1524000" y="1851774"/>
          <a:ext cx="9144000" cy="44986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32492C5D-0310-4C54-9B33-9CFA96032B43}"/>
              </a:ext>
            </a:extLst>
          </p:cNvPr>
          <p:cNvPicPr>
            <a:picLocks noChangeAspect="1"/>
          </p:cNvPicPr>
          <p:nvPr/>
        </p:nvPicPr>
        <p:blipFill>
          <a:blip r:embed="rId12"/>
          <a:stretch>
            <a:fillRect/>
          </a:stretch>
        </p:blipFill>
        <p:spPr>
          <a:xfrm>
            <a:off x="0" y="-11962"/>
            <a:ext cx="1956986" cy="1024217"/>
          </a:xfrm>
          <a:prstGeom prst="rect">
            <a:avLst/>
          </a:prstGeom>
        </p:spPr>
      </p:pic>
      <p:pic>
        <p:nvPicPr>
          <p:cNvPr id="7" name="Immagine 6">
            <a:extLst>
              <a:ext uri="{FF2B5EF4-FFF2-40B4-BE49-F238E27FC236}">
                <a16:creationId xmlns:a16="http://schemas.microsoft.com/office/drawing/2014/main" id="{98B607AA-9C1E-49B6-8F30-DAAB23F33E8D}"/>
              </a:ext>
            </a:extLst>
          </p:cNvPr>
          <p:cNvPicPr>
            <a:picLocks noChangeAspect="1"/>
          </p:cNvPicPr>
          <p:nvPr/>
        </p:nvPicPr>
        <p:blipFill>
          <a:blip r:embed="rId13"/>
          <a:stretch>
            <a:fillRect/>
          </a:stretch>
        </p:blipFill>
        <p:spPr>
          <a:xfrm>
            <a:off x="10747123" y="4195"/>
            <a:ext cx="1444877" cy="877900"/>
          </a:xfrm>
          <a:prstGeom prst="rect">
            <a:avLst/>
          </a:prstGeom>
        </p:spPr>
      </p:pic>
    </p:spTree>
    <p:extLst>
      <p:ext uri="{BB962C8B-B14F-4D97-AF65-F5344CB8AC3E}">
        <p14:creationId xmlns:p14="http://schemas.microsoft.com/office/powerpoint/2010/main" val="22681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37D80EE0-6874-46DC-BBA0-FB8C5DD8B796}"/>
              </a:ext>
            </a:extLst>
          </p:cNvPr>
          <p:cNvGraphicFramePr/>
          <p:nvPr>
            <p:extLst>
              <p:ext uri="{D42A27DB-BD31-4B8C-83A1-F6EECF244321}">
                <p14:modId xmlns:p14="http://schemas.microsoft.com/office/powerpoint/2010/main" val="3142439670"/>
              </p:ext>
            </p:extLst>
          </p:nvPr>
        </p:nvGraphicFramePr>
        <p:xfrm>
          <a:off x="2321576" y="508191"/>
          <a:ext cx="8425547" cy="587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a 5">
            <a:extLst>
              <a:ext uri="{FF2B5EF4-FFF2-40B4-BE49-F238E27FC236}">
                <a16:creationId xmlns:a16="http://schemas.microsoft.com/office/drawing/2014/main" id="{0CB31175-7D5E-49E0-9D7D-AAAA5E8A347C}"/>
              </a:ext>
            </a:extLst>
          </p:cNvPr>
          <p:cNvGraphicFramePr/>
          <p:nvPr>
            <p:extLst>
              <p:ext uri="{D42A27DB-BD31-4B8C-83A1-F6EECF244321}">
                <p14:modId xmlns:p14="http://schemas.microsoft.com/office/powerpoint/2010/main" val="1469835588"/>
              </p:ext>
            </p:extLst>
          </p:nvPr>
        </p:nvGraphicFramePr>
        <p:xfrm>
          <a:off x="1656257" y="1386091"/>
          <a:ext cx="9606815" cy="51447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764B2A08-4254-4098-A231-AC8F2AFF6AC2}"/>
              </a:ext>
            </a:extLst>
          </p:cNvPr>
          <p:cNvPicPr>
            <a:picLocks noChangeAspect="1"/>
          </p:cNvPicPr>
          <p:nvPr/>
        </p:nvPicPr>
        <p:blipFill>
          <a:blip r:embed="rId12"/>
          <a:stretch>
            <a:fillRect/>
          </a:stretch>
        </p:blipFill>
        <p:spPr>
          <a:xfrm>
            <a:off x="0" y="-6965"/>
            <a:ext cx="1956986" cy="1030313"/>
          </a:xfrm>
          <a:prstGeom prst="rect">
            <a:avLst/>
          </a:prstGeom>
        </p:spPr>
      </p:pic>
      <p:pic>
        <p:nvPicPr>
          <p:cNvPr id="7" name="Immagine 6">
            <a:extLst>
              <a:ext uri="{FF2B5EF4-FFF2-40B4-BE49-F238E27FC236}">
                <a16:creationId xmlns:a16="http://schemas.microsoft.com/office/drawing/2014/main" id="{08504110-4AB7-4B35-B305-B58354A9DA26}"/>
              </a:ext>
            </a:extLst>
          </p:cNvPr>
          <p:cNvPicPr>
            <a:picLocks noChangeAspect="1"/>
          </p:cNvPicPr>
          <p:nvPr/>
        </p:nvPicPr>
        <p:blipFill>
          <a:blip r:embed="rId13"/>
          <a:stretch>
            <a:fillRect/>
          </a:stretch>
        </p:blipFill>
        <p:spPr>
          <a:xfrm>
            <a:off x="10747123" y="0"/>
            <a:ext cx="1444877" cy="877900"/>
          </a:xfrm>
          <a:prstGeom prst="rect">
            <a:avLst/>
          </a:prstGeom>
        </p:spPr>
      </p:pic>
    </p:spTree>
    <p:extLst>
      <p:ext uri="{BB962C8B-B14F-4D97-AF65-F5344CB8AC3E}">
        <p14:creationId xmlns:p14="http://schemas.microsoft.com/office/powerpoint/2010/main" val="2295549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054AAC50-F33D-414F-A460-B48896FCDF74}"/>
              </a:ext>
            </a:extLst>
          </p:cNvPr>
          <p:cNvGraphicFramePr/>
          <p:nvPr>
            <p:extLst>
              <p:ext uri="{D42A27DB-BD31-4B8C-83A1-F6EECF244321}">
                <p14:modId xmlns:p14="http://schemas.microsoft.com/office/powerpoint/2010/main" val="352848797"/>
              </p:ext>
            </p:extLst>
          </p:nvPr>
        </p:nvGraphicFramePr>
        <p:xfrm>
          <a:off x="1956986" y="297402"/>
          <a:ext cx="8338481" cy="843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a 6">
            <a:extLst>
              <a:ext uri="{FF2B5EF4-FFF2-40B4-BE49-F238E27FC236}">
                <a16:creationId xmlns:a16="http://schemas.microsoft.com/office/drawing/2014/main" id="{2D34E847-9265-4147-95F4-9A6D84ABFF9B}"/>
              </a:ext>
            </a:extLst>
          </p:cNvPr>
          <p:cNvGraphicFramePr/>
          <p:nvPr>
            <p:extLst>
              <p:ext uri="{D42A27DB-BD31-4B8C-83A1-F6EECF244321}">
                <p14:modId xmlns:p14="http://schemas.microsoft.com/office/powerpoint/2010/main" val="3900938452"/>
              </p:ext>
            </p:extLst>
          </p:nvPr>
        </p:nvGraphicFramePr>
        <p:xfrm>
          <a:off x="1867949" y="1321619"/>
          <a:ext cx="9144000" cy="51312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E79159E2-3549-4DCB-9EDE-BF1F2DAE0824}"/>
              </a:ext>
            </a:extLst>
          </p:cNvPr>
          <p:cNvSpPr/>
          <p:nvPr/>
        </p:nvSpPr>
        <p:spPr>
          <a:xfrm>
            <a:off x="145723" y="2004969"/>
            <a:ext cx="1632743" cy="335559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Le sfide e le missioni del PNNR</a:t>
            </a:r>
          </a:p>
        </p:txBody>
      </p:sp>
      <p:pic>
        <p:nvPicPr>
          <p:cNvPr id="6" name="Immagine 5">
            <a:extLst>
              <a:ext uri="{FF2B5EF4-FFF2-40B4-BE49-F238E27FC236}">
                <a16:creationId xmlns:a16="http://schemas.microsoft.com/office/drawing/2014/main" id="{35C4FBC0-0F29-41CC-A803-3C31F37C7761}"/>
              </a:ext>
            </a:extLst>
          </p:cNvPr>
          <p:cNvPicPr>
            <a:picLocks noChangeAspect="1"/>
          </p:cNvPicPr>
          <p:nvPr/>
        </p:nvPicPr>
        <p:blipFill>
          <a:blip r:embed="rId12"/>
          <a:stretch>
            <a:fillRect/>
          </a:stretch>
        </p:blipFill>
        <p:spPr>
          <a:xfrm>
            <a:off x="0" y="0"/>
            <a:ext cx="1956986" cy="1024217"/>
          </a:xfrm>
          <a:prstGeom prst="rect">
            <a:avLst/>
          </a:prstGeom>
        </p:spPr>
      </p:pic>
      <p:pic>
        <p:nvPicPr>
          <p:cNvPr id="8" name="Immagine 7">
            <a:extLst>
              <a:ext uri="{FF2B5EF4-FFF2-40B4-BE49-F238E27FC236}">
                <a16:creationId xmlns:a16="http://schemas.microsoft.com/office/drawing/2014/main" id="{42F4A6D4-F773-4100-9A80-139EF63C1C74}"/>
              </a:ext>
            </a:extLst>
          </p:cNvPr>
          <p:cNvPicPr>
            <a:picLocks noChangeAspect="1"/>
          </p:cNvPicPr>
          <p:nvPr/>
        </p:nvPicPr>
        <p:blipFill>
          <a:blip r:embed="rId13"/>
          <a:stretch>
            <a:fillRect/>
          </a:stretch>
        </p:blipFill>
        <p:spPr>
          <a:xfrm>
            <a:off x="10747123" y="0"/>
            <a:ext cx="1444877" cy="877900"/>
          </a:xfrm>
          <a:prstGeom prst="rect">
            <a:avLst/>
          </a:prstGeom>
        </p:spPr>
      </p:pic>
    </p:spTree>
    <p:extLst>
      <p:ext uri="{BB962C8B-B14F-4D97-AF65-F5344CB8AC3E}">
        <p14:creationId xmlns:p14="http://schemas.microsoft.com/office/powerpoint/2010/main" val="1176234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C5E52FE2-C540-437D-9759-5FDD3AC54F65}"/>
              </a:ext>
            </a:extLst>
          </p:cNvPr>
          <p:cNvGraphicFramePr/>
          <p:nvPr>
            <p:extLst>
              <p:ext uri="{D42A27DB-BD31-4B8C-83A1-F6EECF244321}">
                <p14:modId xmlns:p14="http://schemas.microsoft.com/office/powerpoint/2010/main" val="846997076"/>
              </p:ext>
            </p:extLst>
          </p:nvPr>
        </p:nvGraphicFramePr>
        <p:xfrm>
          <a:off x="2536053" y="931270"/>
          <a:ext cx="8850297" cy="73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egnaposto contenuto 6">
            <a:extLst>
              <a:ext uri="{FF2B5EF4-FFF2-40B4-BE49-F238E27FC236}">
                <a16:creationId xmlns:a16="http://schemas.microsoft.com/office/drawing/2014/main" id="{B605AA97-3C05-4F60-A7FA-0DD4820189CB}"/>
              </a:ext>
            </a:extLst>
          </p:cNvPr>
          <p:cNvGraphicFramePr>
            <a:graphicFrameLocks noGrp="1"/>
          </p:cNvGraphicFramePr>
          <p:nvPr>
            <p:ph idx="1"/>
            <p:extLst>
              <p:ext uri="{D42A27DB-BD31-4B8C-83A1-F6EECF244321}">
                <p14:modId xmlns:p14="http://schemas.microsoft.com/office/powerpoint/2010/main" val="1378836179"/>
              </p:ext>
            </p:extLst>
          </p:nvPr>
        </p:nvGraphicFramePr>
        <p:xfrm>
          <a:off x="2470950" y="1717832"/>
          <a:ext cx="8915400" cy="48748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ttangolo 4">
            <a:extLst>
              <a:ext uri="{FF2B5EF4-FFF2-40B4-BE49-F238E27FC236}">
                <a16:creationId xmlns:a16="http://schemas.microsoft.com/office/drawing/2014/main" id="{CD56B29F-4CA3-4811-A1ED-82F973A690EB}"/>
              </a:ext>
            </a:extLst>
          </p:cNvPr>
          <p:cNvSpPr/>
          <p:nvPr/>
        </p:nvSpPr>
        <p:spPr>
          <a:xfrm>
            <a:off x="219860" y="2038525"/>
            <a:ext cx="1517265" cy="371632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Gli obiettivi del PNNR</a:t>
            </a:r>
          </a:p>
          <a:p>
            <a:pPr algn="ctr"/>
            <a:endParaRPr lang="it-IT" sz="10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2BD56FF6-6636-4214-9C28-846CCB5A1DB7}"/>
              </a:ext>
            </a:extLst>
          </p:cNvPr>
          <p:cNvPicPr>
            <a:picLocks noChangeAspect="1"/>
          </p:cNvPicPr>
          <p:nvPr/>
        </p:nvPicPr>
        <p:blipFill>
          <a:blip r:embed="rId12"/>
          <a:stretch>
            <a:fillRect/>
          </a:stretch>
        </p:blipFill>
        <p:spPr>
          <a:xfrm>
            <a:off x="0" y="0"/>
            <a:ext cx="1956986" cy="1024217"/>
          </a:xfrm>
          <a:prstGeom prst="rect">
            <a:avLst/>
          </a:prstGeom>
        </p:spPr>
      </p:pic>
      <p:pic>
        <p:nvPicPr>
          <p:cNvPr id="8" name="Immagine 7">
            <a:extLst>
              <a:ext uri="{FF2B5EF4-FFF2-40B4-BE49-F238E27FC236}">
                <a16:creationId xmlns:a16="http://schemas.microsoft.com/office/drawing/2014/main" id="{1FBD1572-0F3E-4873-8943-56B5F52441D4}"/>
              </a:ext>
            </a:extLst>
          </p:cNvPr>
          <p:cNvPicPr>
            <a:picLocks noChangeAspect="1"/>
          </p:cNvPicPr>
          <p:nvPr/>
        </p:nvPicPr>
        <p:blipFill>
          <a:blip r:embed="rId13"/>
          <a:stretch>
            <a:fillRect/>
          </a:stretch>
        </p:blipFill>
        <p:spPr>
          <a:xfrm>
            <a:off x="10747123" y="22357"/>
            <a:ext cx="1444877" cy="877900"/>
          </a:xfrm>
          <a:prstGeom prst="rect">
            <a:avLst/>
          </a:prstGeom>
        </p:spPr>
      </p:pic>
    </p:spTree>
    <p:extLst>
      <p:ext uri="{BB962C8B-B14F-4D97-AF65-F5344CB8AC3E}">
        <p14:creationId xmlns:p14="http://schemas.microsoft.com/office/powerpoint/2010/main" val="3515882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7B15EC13-4CC0-4681-ADFD-50FB31F77FCB}"/>
              </a:ext>
            </a:extLst>
          </p:cNvPr>
          <p:cNvGraphicFramePr/>
          <p:nvPr>
            <p:extLst>
              <p:ext uri="{D42A27DB-BD31-4B8C-83A1-F6EECF244321}">
                <p14:modId xmlns:p14="http://schemas.microsoft.com/office/powerpoint/2010/main" val="109175573"/>
              </p:ext>
            </p:extLst>
          </p:nvPr>
        </p:nvGraphicFramePr>
        <p:xfrm>
          <a:off x="2832062" y="359711"/>
          <a:ext cx="7470445" cy="623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Segnaposto contenuto 1">
            <a:extLst>
              <a:ext uri="{FF2B5EF4-FFF2-40B4-BE49-F238E27FC236}">
                <a16:creationId xmlns:a16="http://schemas.microsoft.com/office/drawing/2014/main" id="{5BBA24BE-2B6D-4888-B81F-4F6FAF2E24DF}"/>
              </a:ext>
            </a:extLst>
          </p:cNvPr>
          <p:cNvGraphicFramePr>
            <a:graphicFrameLocks noGrp="1"/>
          </p:cNvGraphicFramePr>
          <p:nvPr>
            <p:ph idx="1"/>
            <p:extLst>
              <p:ext uri="{D42A27DB-BD31-4B8C-83A1-F6EECF244321}">
                <p14:modId xmlns:p14="http://schemas.microsoft.com/office/powerpoint/2010/main" val="777609673"/>
              </p:ext>
            </p:extLst>
          </p:nvPr>
        </p:nvGraphicFramePr>
        <p:xfrm>
          <a:off x="1377244" y="1098958"/>
          <a:ext cx="9891930" cy="56137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Immagine 4">
            <a:extLst>
              <a:ext uri="{FF2B5EF4-FFF2-40B4-BE49-F238E27FC236}">
                <a16:creationId xmlns:a16="http://schemas.microsoft.com/office/drawing/2014/main" id="{B90BB9B4-BEB6-46D6-8C24-A69880EFB22B}"/>
              </a:ext>
            </a:extLst>
          </p:cNvPr>
          <p:cNvPicPr>
            <a:picLocks noChangeAspect="1"/>
          </p:cNvPicPr>
          <p:nvPr/>
        </p:nvPicPr>
        <p:blipFill>
          <a:blip r:embed="rId13"/>
          <a:stretch>
            <a:fillRect/>
          </a:stretch>
        </p:blipFill>
        <p:spPr>
          <a:xfrm>
            <a:off x="0" y="1236"/>
            <a:ext cx="1929468" cy="1024217"/>
          </a:xfrm>
          <a:prstGeom prst="rect">
            <a:avLst/>
          </a:prstGeom>
        </p:spPr>
      </p:pic>
      <p:pic>
        <p:nvPicPr>
          <p:cNvPr id="7" name="Immagine 6">
            <a:extLst>
              <a:ext uri="{FF2B5EF4-FFF2-40B4-BE49-F238E27FC236}">
                <a16:creationId xmlns:a16="http://schemas.microsoft.com/office/drawing/2014/main" id="{B8686804-0855-46FB-93EE-59D447F12EC1}"/>
              </a:ext>
            </a:extLst>
          </p:cNvPr>
          <p:cNvPicPr>
            <a:picLocks noChangeAspect="1"/>
          </p:cNvPicPr>
          <p:nvPr/>
        </p:nvPicPr>
        <p:blipFill>
          <a:blip r:embed="rId14"/>
          <a:stretch>
            <a:fillRect/>
          </a:stretch>
        </p:blipFill>
        <p:spPr>
          <a:xfrm>
            <a:off x="10747123" y="17396"/>
            <a:ext cx="1444877" cy="877900"/>
          </a:xfrm>
          <a:prstGeom prst="rect">
            <a:avLst/>
          </a:prstGeom>
        </p:spPr>
      </p:pic>
    </p:spTree>
    <p:extLst>
      <p:ext uri="{BB962C8B-B14F-4D97-AF65-F5344CB8AC3E}">
        <p14:creationId xmlns:p14="http://schemas.microsoft.com/office/powerpoint/2010/main" val="3782372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F54EC875-C3C0-4DD4-8965-54297B41A419}"/>
              </a:ext>
            </a:extLst>
          </p:cNvPr>
          <p:cNvGraphicFramePr/>
          <p:nvPr>
            <p:extLst>
              <p:ext uri="{D42A27DB-BD31-4B8C-83A1-F6EECF244321}">
                <p14:modId xmlns:p14="http://schemas.microsoft.com/office/powerpoint/2010/main" val="1818207879"/>
              </p:ext>
            </p:extLst>
          </p:nvPr>
        </p:nvGraphicFramePr>
        <p:xfrm>
          <a:off x="948266" y="694267"/>
          <a:ext cx="10405534" cy="854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3BD1052D-70C0-4835-94D4-E50391E3884C}"/>
              </a:ext>
            </a:extLst>
          </p:cNvPr>
          <p:cNvGraphicFramePr>
            <a:graphicFrameLocks noGrp="1"/>
          </p:cNvGraphicFramePr>
          <p:nvPr>
            <p:ph idx="1"/>
            <p:extLst>
              <p:ext uri="{D42A27DB-BD31-4B8C-83A1-F6EECF244321}">
                <p14:modId xmlns:p14="http://schemas.microsoft.com/office/powerpoint/2010/main" val="1656242850"/>
              </p:ext>
            </p:extLst>
          </p:nvPr>
        </p:nvGraphicFramePr>
        <p:xfrm>
          <a:off x="838200" y="1548630"/>
          <a:ext cx="10515600" cy="58230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31E92378-61FF-4D22-8683-3D9449437DEB}"/>
              </a:ext>
            </a:extLst>
          </p:cNvPr>
          <p:cNvPicPr>
            <a:picLocks noChangeAspect="1"/>
          </p:cNvPicPr>
          <p:nvPr/>
        </p:nvPicPr>
        <p:blipFill>
          <a:blip r:embed="rId12"/>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AA0FB2DF-5420-47E8-9241-43390EE5DCC6}"/>
              </a:ext>
            </a:extLst>
          </p:cNvPr>
          <p:cNvPicPr>
            <a:picLocks noChangeAspect="1"/>
          </p:cNvPicPr>
          <p:nvPr/>
        </p:nvPicPr>
        <p:blipFill>
          <a:blip r:embed="rId13"/>
          <a:stretch>
            <a:fillRect/>
          </a:stretch>
        </p:blipFill>
        <p:spPr>
          <a:xfrm>
            <a:off x="10741427" y="0"/>
            <a:ext cx="1444877" cy="877900"/>
          </a:xfrm>
          <a:prstGeom prst="rect">
            <a:avLst/>
          </a:prstGeom>
        </p:spPr>
      </p:pic>
    </p:spTree>
    <p:extLst>
      <p:ext uri="{BB962C8B-B14F-4D97-AF65-F5344CB8AC3E}">
        <p14:creationId xmlns:p14="http://schemas.microsoft.com/office/powerpoint/2010/main" val="2271567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1E92378-61FF-4D22-8683-3D9449437DEB}"/>
              </a:ext>
            </a:extLst>
          </p:cNvPr>
          <p:cNvPicPr>
            <a:picLocks noChangeAspect="1"/>
          </p:cNvPicPr>
          <p:nvPr/>
        </p:nvPicPr>
        <p:blipFill>
          <a:blip r:embed="rId2"/>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AA0FB2DF-5420-47E8-9241-43390EE5DCC6}"/>
              </a:ext>
            </a:extLst>
          </p:cNvPr>
          <p:cNvPicPr>
            <a:picLocks noChangeAspect="1"/>
          </p:cNvPicPr>
          <p:nvPr/>
        </p:nvPicPr>
        <p:blipFill>
          <a:blip r:embed="rId3"/>
          <a:stretch>
            <a:fillRect/>
          </a:stretch>
        </p:blipFill>
        <p:spPr>
          <a:xfrm>
            <a:off x="10741427" y="0"/>
            <a:ext cx="1444877" cy="877900"/>
          </a:xfrm>
          <a:prstGeom prst="rect">
            <a:avLst/>
          </a:prstGeom>
        </p:spPr>
      </p:pic>
      <p:sp>
        <p:nvSpPr>
          <p:cNvPr id="9" name="Segnaposto contenuto 8">
            <a:extLst>
              <a:ext uri="{FF2B5EF4-FFF2-40B4-BE49-F238E27FC236}">
                <a16:creationId xmlns:a16="http://schemas.microsoft.com/office/drawing/2014/main" id="{328A95CA-27A5-4190-B0A8-7D9038F47648}"/>
              </a:ext>
            </a:extLst>
          </p:cNvPr>
          <p:cNvSpPr>
            <a:spLocks noGrp="1"/>
          </p:cNvSpPr>
          <p:nvPr>
            <p:ph idx="1"/>
          </p:nvPr>
        </p:nvSpPr>
        <p:spPr/>
        <p:txBody>
          <a:bodyPr>
            <a:normAutofit/>
          </a:bodyPr>
          <a:lstStyle/>
          <a:p>
            <a:pPr algn="ctr"/>
            <a:endParaRPr lang="it-IT" sz="5400" dirty="0"/>
          </a:p>
          <a:p>
            <a:pPr algn="ctr"/>
            <a:endParaRPr lang="it-IT" sz="5400" dirty="0"/>
          </a:p>
          <a:p>
            <a:pPr algn="ctr"/>
            <a:r>
              <a:rPr lang="it-IT" sz="4000" i="1" dirty="0"/>
              <a:t>Per approfondire</a:t>
            </a:r>
          </a:p>
        </p:txBody>
      </p:sp>
    </p:spTree>
    <p:extLst>
      <p:ext uri="{BB962C8B-B14F-4D97-AF65-F5344CB8AC3E}">
        <p14:creationId xmlns:p14="http://schemas.microsoft.com/office/powerpoint/2010/main" val="4185022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1E92378-61FF-4D22-8683-3D9449437DEB}"/>
              </a:ext>
            </a:extLst>
          </p:cNvPr>
          <p:cNvPicPr>
            <a:picLocks noChangeAspect="1"/>
          </p:cNvPicPr>
          <p:nvPr/>
        </p:nvPicPr>
        <p:blipFill>
          <a:blip r:embed="rId2"/>
          <a:stretch>
            <a:fillRect/>
          </a:stretch>
        </p:blipFill>
        <p:spPr>
          <a:xfrm>
            <a:off x="0" y="0"/>
            <a:ext cx="1956986" cy="1024217"/>
          </a:xfrm>
          <a:prstGeom prst="rect">
            <a:avLst/>
          </a:prstGeom>
        </p:spPr>
      </p:pic>
      <p:pic>
        <p:nvPicPr>
          <p:cNvPr id="7" name="Immagine 6">
            <a:extLst>
              <a:ext uri="{FF2B5EF4-FFF2-40B4-BE49-F238E27FC236}">
                <a16:creationId xmlns:a16="http://schemas.microsoft.com/office/drawing/2014/main" id="{AA0FB2DF-5420-47E8-9241-43390EE5DCC6}"/>
              </a:ext>
            </a:extLst>
          </p:cNvPr>
          <p:cNvPicPr>
            <a:picLocks noChangeAspect="1"/>
          </p:cNvPicPr>
          <p:nvPr/>
        </p:nvPicPr>
        <p:blipFill>
          <a:blip r:embed="rId3"/>
          <a:stretch>
            <a:fillRect/>
          </a:stretch>
        </p:blipFill>
        <p:spPr>
          <a:xfrm>
            <a:off x="10741427" y="0"/>
            <a:ext cx="1444877" cy="877900"/>
          </a:xfrm>
          <a:prstGeom prst="rect">
            <a:avLst/>
          </a:prstGeom>
        </p:spPr>
      </p:pic>
      <p:sp>
        <p:nvSpPr>
          <p:cNvPr id="9" name="Segnaposto contenuto 8">
            <a:extLst>
              <a:ext uri="{FF2B5EF4-FFF2-40B4-BE49-F238E27FC236}">
                <a16:creationId xmlns:a16="http://schemas.microsoft.com/office/drawing/2014/main" id="{328A95CA-27A5-4190-B0A8-7D9038F47648}"/>
              </a:ext>
            </a:extLst>
          </p:cNvPr>
          <p:cNvSpPr>
            <a:spLocks noGrp="1"/>
          </p:cNvSpPr>
          <p:nvPr>
            <p:ph idx="1"/>
          </p:nvPr>
        </p:nvSpPr>
        <p:spPr>
          <a:xfrm>
            <a:off x="838200" y="1024218"/>
            <a:ext cx="10515600" cy="5494028"/>
          </a:xfrm>
        </p:spPr>
        <p:txBody>
          <a:bodyPr>
            <a:normAutofit/>
          </a:bodyPr>
          <a:lstStyle/>
          <a:p>
            <a:pPr marL="0" indent="0">
              <a:buNone/>
            </a:pPr>
            <a:r>
              <a:rPr lang="it-IT" sz="2000" i="1" dirty="0"/>
              <a:t>Indicazioni normative e documenti di lavoro</a:t>
            </a:r>
          </a:p>
          <a:p>
            <a:pPr marL="0" indent="0">
              <a:buNone/>
            </a:pPr>
            <a:endParaRPr lang="it-IT" sz="1400" b="0" i="1" baseline="0" dirty="0"/>
          </a:p>
          <a:p>
            <a:r>
              <a:rPr lang="it-IT" sz="1400" b="0" i="1" baseline="0" dirty="0"/>
              <a:t>Regolamento (UE) 2020/2094 del Consiglio, del 14 dicembre 2020, che istituisce uno strumento dell’Unione europea per la ripresa, a sostegno alla ripresa dell’economia dopo la crisi COVID-19)</a:t>
            </a:r>
          </a:p>
          <a:p>
            <a:r>
              <a:rPr lang="it-IT" sz="1400" b="0" i="1" baseline="0" dirty="0">
                <a:hlinkClick r:id="rId4"/>
              </a:rPr>
              <a:t>https://eur-lex.europa.eu/legal-content/IT/TXT/PDF/?uri=CELEX:32020R2094&amp;from=IT</a:t>
            </a:r>
            <a:endParaRPr lang="it-IT" sz="1400" b="0" i="1" baseline="0" dirty="0"/>
          </a:p>
          <a:p>
            <a:r>
              <a:rPr lang="it-IT" sz="1400" i="1" dirty="0"/>
              <a:t>Regolamento (UE) 2021/241 del Parlamento Europeo e del Consiglio 2021/241 del 12 febbraio 2021 che istituisce  il dispositivo per la ripresa e la resilienza</a:t>
            </a:r>
          </a:p>
          <a:p>
            <a:r>
              <a:rPr lang="it-IT" sz="1400" i="1" dirty="0">
                <a:hlinkClick r:id="rId5"/>
              </a:rPr>
              <a:t>https://eur-lex.europa.eu/legal-content/IT/TXT/?uri=CELEX:32021R0241</a:t>
            </a:r>
            <a:endParaRPr lang="it-IT" sz="1400" i="1" dirty="0"/>
          </a:p>
          <a:p>
            <a:r>
              <a:rPr lang="it-IT" sz="1400" i="1" dirty="0"/>
              <a:t>Regolamento (UE) 2020/852 del Parlamento europeo e del </a:t>
            </a:r>
            <a:r>
              <a:rPr lang="it-IT" sz="1400" i="1" dirty="0" err="1"/>
              <a:t>del</a:t>
            </a:r>
            <a:r>
              <a:rPr lang="it-IT" sz="1400" i="1" dirty="0"/>
              <a:t> Consiglio del 18 giugno 2020 relativo all’istituzione di un quadro che favorisce gli investimenti sostenibili e recante modifica del regolamento (UE) 2019/2088 (Testo rilevante ai fini del SEE)</a:t>
            </a:r>
          </a:p>
          <a:p>
            <a:r>
              <a:rPr lang="it-IT" sz="1400" i="1" dirty="0">
                <a:hlinkClick r:id="rId6"/>
              </a:rPr>
              <a:t>https://eur-lex.europa.eu/legal-content/IT/TXT/PDF/?uri=CELEX:32020R0852&amp;from=EN</a:t>
            </a:r>
            <a:endParaRPr lang="it-IT" sz="1400" i="1" dirty="0"/>
          </a:p>
          <a:p>
            <a:r>
              <a:rPr lang="en-US" sz="1400" b="0" i="1" u="none" strike="noStrike" baseline="0" dirty="0">
                <a:solidFill>
                  <a:srgbClr val="000000"/>
                </a:solidFill>
              </a:rPr>
              <a:t>Brussels, 17.9.2020 SWD(2020) 205 final PART 1/2 COMMISSION STAFF WORKING DOCUMENT GUIDANCE TO MEMBER STATES RECOVERY AND RESILIENCE PLANS </a:t>
            </a:r>
          </a:p>
          <a:p>
            <a:r>
              <a:rPr lang="en-US" sz="1400" b="0" i="1" u="none" strike="noStrike" baseline="0" dirty="0">
                <a:solidFill>
                  <a:srgbClr val="000000"/>
                </a:solidFill>
                <a:hlinkClick r:id="rId7"/>
              </a:rPr>
              <a:t>https://ec.europa.eu/info/sites/info/files/3_en_document_travail_service_part1_v3_en_0.pdf</a:t>
            </a:r>
            <a:endParaRPr lang="en-US" sz="1400" b="0" i="1" u="none" strike="noStrike" baseline="0" dirty="0">
              <a:solidFill>
                <a:srgbClr val="000000"/>
              </a:solidFill>
            </a:endParaRPr>
          </a:p>
          <a:p>
            <a:r>
              <a:rPr lang="en-US" sz="1400" i="1" dirty="0"/>
              <a:t>Brussels, 22.1.2021 SWD(2021) 12 final PART 1/2 COMMISSION STAFF WORKING DOCUMENT GUIDANCE TO MEMBER STATES RECOVERY AND RESILIENCE PLANS</a:t>
            </a:r>
          </a:p>
          <a:p>
            <a:r>
              <a:rPr lang="en-US" sz="1400" b="0" i="1" u="none" strike="noStrike" baseline="0" dirty="0">
                <a:solidFill>
                  <a:srgbClr val="000000"/>
                </a:solidFill>
                <a:hlinkClick r:id="rId8"/>
              </a:rPr>
              <a:t>https://ec.europa.eu/info/sites/info/files/document_travail_service_part1_v2_en.pdf</a:t>
            </a:r>
            <a:endParaRPr lang="en-US" sz="1400" b="0" i="1" u="none" strike="noStrike" baseline="0" dirty="0">
              <a:solidFill>
                <a:srgbClr val="000000"/>
              </a:solidFill>
            </a:endParaRPr>
          </a:p>
          <a:p>
            <a:r>
              <a:rPr lang="it-IT" sz="1400" i="1" dirty="0"/>
              <a:t>Proposta di Piano nazionale di ripresa e resilienza presentato al Parlamento (15 gennaio 2021)</a:t>
            </a:r>
          </a:p>
          <a:p>
            <a:r>
              <a:rPr lang="it-IT" sz="1400" i="1" dirty="0">
                <a:hlinkClick r:id="rId9"/>
              </a:rPr>
              <a:t>https://documenti.camera.it/_dati/leg18/lavori/documentiparlamentari/IndiceETesti/027/018/INTERO.pdf</a:t>
            </a:r>
            <a:endParaRPr lang="it-IT" sz="1400" i="1" dirty="0"/>
          </a:p>
          <a:p>
            <a:endParaRPr lang="it-IT" sz="1400" i="1" dirty="0"/>
          </a:p>
          <a:p>
            <a:endParaRPr lang="it-IT" sz="1400" i="1" dirty="0"/>
          </a:p>
          <a:p>
            <a:endParaRPr lang="it-IT" sz="1400" i="1" dirty="0"/>
          </a:p>
          <a:p>
            <a:pPr marL="0" indent="0">
              <a:buNone/>
            </a:pPr>
            <a:endParaRPr lang="it-IT" sz="2000" i="1" dirty="0"/>
          </a:p>
        </p:txBody>
      </p:sp>
    </p:spTree>
    <p:extLst>
      <p:ext uri="{BB962C8B-B14F-4D97-AF65-F5344CB8AC3E}">
        <p14:creationId xmlns:p14="http://schemas.microsoft.com/office/powerpoint/2010/main" val="423503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83A8E4C4-B654-49E8-870E-F14993CC34B5}"/>
              </a:ext>
            </a:extLst>
          </p:cNvPr>
          <p:cNvGraphicFramePr/>
          <p:nvPr>
            <p:extLst>
              <p:ext uri="{D42A27DB-BD31-4B8C-83A1-F6EECF244321}">
                <p14:modId xmlns:p14="http://schemas.microsoft.com/office/powerpoint/2010/main" val="269001810"/>
              </p:ext>
            </p:extLst>
          </p:nvPr>
        </p:nvGraphicFramePr>
        <p:xfrm>
          <a:off x="1956986" y="1003626"/>
          <a:ext cx="8911687" cy="548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a:extLst>
              <a:ext uri="{FF2B5EF4-FFF2-40B4-BE49-F238E27FC236}">
                <a16:creationId xmlns:a16="http://schemas.microsoft.com/office/drawing/2014/main" id="{203357AB-9963-4E31-935D-1E1002114FC5}"/>
              </a:ext>
            </a:extLst>
          </p:cNvPr>
          <p:cNvGraphicFramePr>
            <a:graphicFrameLocks noGrp="1"/>
          </p:cNvGraphicFramePr>
          <p:nvPr>
            <p:ph idx="1"/>
            <p:extLst>
              <p:ext uri="{D42A27DB-BD31-4B8C-83A1-F6EECF244321}">
                <p14:modId xmlns:p14="http://schemas.microsoft.com/office/powerpoint/2010/main" val="3902543016"/>
              </p:ext>
            </p:extLst>
          </p:nvPr>
        </p:nvGraphicFramePr>
        <p:xfrm>
          <a:off x="838200" y="205653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magine 4">
            <a:extLst>
              <a:ext uri="{FF2B5EF4-FFF2-40B4-BE49-F238E27FC236}">
                <a16:creationId xmlns:a16="http://schemas.microsoft.com/office/drawing/2014/main" id="{20520BB2-2046-49E8-9649-D41AC702C344}"/>
              </a:ext>
            </a:extLst>
          </p:cNvPr>
          <p:cNvPicPr>
            <a:picLocks noChangeAspect="1"/>
          </p:cNvPicPr>
          <p:nvPr/>
        </p:nvPicPr>
        <p:blipFill>
          <a:blip r:embed="rId12"/>
          <a:stretch>
            <a:fillRect/>
          </a:stretch>
        </p:blipFill>
        <p:spPr>
          <a:xfrm>
            <a:off x="0" y="11177"/>
            <a:ext cx="1956986" cy="1024217"/>
          </a:xfrm>
          <a:prstGeom prst="rect">
            <a:avLst/>
          </a:prstGeom>
        </p:spPr>
      </p:pic>
      <p:pic>
        <p:nvPicPr>
          <p:cNvPr id="7" name="Immagine 6">
            <a:extLst>
              <a:ext uri="{FF2B5EF4-FFF2-40B4-BE49-F238E27FC236}">
                <a16:creationId xmlns:a16="http://schemas.microsoft.com/office/drawing/2014/main" id="{5FB7AF0B-0B06-4F53-8F81-514BB4365C41}"/>
              </a:ext>
            </a:extLst>
          </p:cNvPr>
          <p:cNvPicPr>
            <a:picLocks noChangeAspect="1"/>
          </p:cNvPicPr>
          <p:nvPr/>
        </p:nvPicPr>
        <p:blipFill>
          <a:blip r:embed="rId13"/>
          <a:stretch>
            <a:fillRect/>
          </a:stretch>
        </p:blipFill>
        <p:spPr>
          <a:xfrm>
            <a:off x="10747123" y="11177"/>
            <a:ext cx="1444877" cy="877900"/>
          </a:xfrm>
          <a:prstGeom prst="rect">
            <a:avLst/>
          </a:prstGeom>
        </p:spPr>
      </p:pic>
    </p:spTree>
    <p:extLst>
      <p:ext uri="{BB962C8B-B14F-4D97-AF65-F5344CB8AC3E}">
        <p14:creationId xmlns:p14="http://schemas.microsoft.com/office/powerpoint/2010/main" val="350320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ma 15">
            <a:extLst>
              <a:ext uri="{FF2B5EF4-FFF2-40B4-BE49-F238E27FC236}">
                <a16:creationId xmlns:a16="http://schemas.microsoft.com/office/drawing/2014/main" id="{83ACB002-C31A-4FF8-A7C6-D5AA0F198B0B}"/>
              </a:ext>
            </a:extLst>
          </p:cNvPr>
          <p:cNvGraphicFramePr/>
          <p:nvPr>
            <p:extLst>
              <p:ext uri="{D42A27DB-BD31-4B8C-83A1-F6EECF244321}">
                <p14:modId xmlns:p14="http://schemas.microsoft.com/office/powerpoint/2010/main" val="3073623922"/>
              </p:ext>
            </p:extLst>
          </p:nvPr>
        </p:nvGraphicFramePr>
        <p:xfrm>
          <a:off x="2120439" y="438053"/>
          <a:ext cx="8483246" cy="509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ma 13">
            <a:extLst>
              <a:ext uri="{FF2B5EF4-FFF2-40B4-BE49-F238E27FC236}">
                <a16:creationId xmlns:a16="http://schemas.microsoft.com/office/drawing/2014/main" id="{FC86EE8A-B526-4537-9B99-45A100663489}"/>
              </a:ext>
            </a:extLst>
          </p:cNvPr>
          <p:cNvGraphicFramePr/>
          <p:nvPr>
            <p:extLst>
              <p:ext uri="{D42A27DB-BD31-4B8C-83A1-F6EECF244321}">
                <p14:modId xmlns:p14="http://schemas.microsoft.com/office/powerpoint/2010/main" val="946896919"/>
              </p:ext>
            </p:extLst>
          </p:nvPr>
        </p:nvGraphicFramePr>
        <p:xfrm>
          <a:off x="1524000" y="989045"/>
          <a:ext cx="9144000" cy="51582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Ovale 5">
            <a:extLst>
              <a:ext uri="{FF2B5EF4-FFF2-40B4-BE49-F238E27FC236}">
                <a16:creationId xmlns:a16="http://schemas.microsoft.com/office/drawing/2014/main" id="{1FD65A76-4615-4243-9658-0E349B316C97}"/>
              </a:ext>
            </a:extLst>
          </p:cNvPr>
          <p:cNvSpPr/>
          <p:nvPr/>
        </p:nvSpPr>
        <p:spPr>
          <a:xfrm>
            <a:off x="2120438" y="3061450"/>
            <a:ext cx="1283515" cy="11748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00" dirty="0">
                <a:latin typeface="Calibri" panose="020F0502020204030204" pitchFamily="34" charset="0"/>
                <a:cs typeface="Calibri" panose="020F0502020204030204" pitchFamily="34" charset="0"/>
              </a:rPr>
              <a:t>Commissione  europea</a:t>
            </a:r>
          </a:p>
          <a:p>
            <a:pPr algn="just"/>
            <a:r>
              <a:rPr lang="it-IT" sz="1000" dirty="0">
                <a:latin typeface="Calibri" panose="020F0502020204030204" pitchFamily="34" charset="0"/>
                <a:cs typeface="Calibri" panose="020F0502020204030204" pitchFamily="34" charset="0"/>
              </a:rPr>
              <a:t>602,9 miliardi di euro</a:t>
            </a:r>
          </a:p>
        </p:txBody>
      </p:sp>
      <p:sp>
        <p:nvSpPr>
          <p:cNvPr id="7" name="Parentesi graffa aperta 6">
            <a:extLst>
              <a:ext uri="{FF2B5EF4-FFF2-40B4-BE49-F238E27FC236}">
                <a16:creationId xmlns:a16="http://schemas.microsoft.com/office/drawing/2014/main" id="{B8F32AE8-C696-4107-A007-E5ABC2FA9B77}"/>
              </a:ext>
            </a:extLst>
          </p:cNvPr>
          <p:cNvSpPr/>
          <p:nvPr/>
        </p:nvSpPr>
        <p:spPr>
          <a:xfrm>
            <a:off x="3487726" y="3164317"/>
            <a:ext cx="234893" cy="8602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Rettangolo 7">
            <a:extLst>
              <a:ext uri="{FF2B5EF4-FFF2-40B4-BE49-F238E27FC236}">
                <a16:creationId xmlns:a16="http://schemas.microsoft.com/office/drawing/2014/main" id="{BAD30EFC-44AC-4DDD-957B-906D2C7F43DE}"/>
              </a:ext>
            </a:extLst>
          </p:cNvPr>
          <p:cNvSpPr/>
          <p:nvPr/>
        </p:nvSpPr>
        <p:spPr>
          <a:xfrm>
            <a:off x="3844720" y="2989675"/>
            <a:ext cx="1401086" cy="42783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latin typeface="Calibri" panose="020F0502020204030204" pitchFamily="34" charset="0"/>
                <a:cs typeface="Calibri" panose="020F0502020204030204" pitchFamily="34" charset="0"/>
              </a:rPr>
              <a:t>Sovvenzioni 334,95 miliardi di euro</a:t>
            </a:r>
          </a:p>
        </p:txBody>
      </p:sp>
      <p:sp>
        <p:nvSpPr>
          <p:cNvPr id="9" name="Rettangolo 8">
            <a:extLst>
              <a:ext uri="{FF2B5EF4-FFF2-40B4-BE49-F238E27FC236}">
                <a16:creationId xmlns:a16="http://schemas.microsoft.com/office/drawing/2014/main" id="{AB50ED6D-248B-46BA-AC3D-DF42B3E567F7}"/>
              </a:ext>
            </a:extLst>
          </p:cNvPr>
          <p:cNvSpPr/>
          <p:nvPr/>
        </p:nvSpPr>
        <p:spPr>
          <a:xfrm>
            <a:off x="3812675" y="3808383"/>
            <a:ext cx="1401086" cy="45508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latin typeface="Calibri" panose="020F0502020204030204" pitchFamily="34" charset="0"/>
                <a:cs typeface="Calibri" panose="020F0502020204030204" pitchFamily="34" charset="0"/>
              </a:rPr>
              <a:t>Prestiti 267,95 miliardi di euro</a:t>
            </a:r>
          </a:p>
        </p:txBody>
      </p:sp>
      <p:sp>
        <p:nvSpPr>
          <p:cNvPr id="10" name="Ovale 9">
            <a:extLst>
              <a:ext uri="{FF2B5EF4-FFF2-40B4-BE49-F238E27FC236}">
                <a16:creationId xmlns:a16="http://schemas.microsoft.com/office/drawing/2014/main" id="{EE15B953-7BBD-46F4-8603-811E6BA1AF0E}"/>
              </a:ext>
            </a:extLst>
          </p:cNvPr>
          <p:cNvSpPr/>
          <p:nvPr/>
        </p:nvSpPr>
        <p:spPr>
          <a:xfrm>
            <a:off x="5622483" y="3061450"/>
            <a:ext cx="1401086" cy="11748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000" dirty="0">
                <a:latin typeface="Calibri" panose="020F0502020204030204" pitchFamily="34" charset="0"/>
                <a:cs typeface="Calibri" panose="020F0502020204030204" pitchFamily="34" charset="0"/>
              </a:rPr>
              <a:t>Consiglio europeo</a:t>
            </a:r>
          </a:p>
          <a:p>
            <a:r>
              <a:rPr lang="it-IT" sz="1000" dirty="0">
                <a:latin typeface="Calibri" panose="020F0502020204030204" pitchFamily="34" charset="0"/>
                <a:cs typeface="Calibri" panose="020F0502020204030204" pitchFamily="34" charset="0"/>
              </a:rPr>
              <a:t>672,5 miliardi di euro</a:t>
            </a:r>
          </a:p>
          <a:p>
            <a:pPr algn="ctr"/>
            <a:endParaRPr lang="it-IT" sz="1000" dirty="0">
              <a:latin typeface="Calibri" panose="020F0502020204030204" pitchFamily="34" charset="0"/>
              <a:cs typeface="Calibri" panose="020F0502020204030204" pitchFamily="34" charset="0"/>
            </a:endParaRPr>
          </a:p>
        </p:txBody>
      </p:sp>
      <p:sp>
        <p:nvSpPr>
          <p:cNvPr id="11" name="Parentesi graffa aperta 10">
            <a:extLst>
              <a:ext uri="{FF2B5EF4-FFF2-40B4-BE49-F238E27FC236}">
                <a16:creationId xmlns:a16="http://schemas.microsoft.com/office/drawing/2014/main" id="{A4524B45-BCEA-4C2A-ADEC-C717C27CF5DC}"/>
              </a:ext>
            </a:extLst>
          </p:cNvPr>
          <p:cNvSpPr/>
          <p:nvPr/>
        </p:nvSpPr>
        <p:spPr>
          <a:xfrm>
            <a:off x="7155972" y="3135377"/>
            <a:ext cx="184558" cy="8602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Rettangolo 11">
            <a:extLst>
              <a:ext uri="{FF2B5EF4-FFF2-40B4-BE49-F238E27FC236}">
                <a16:creationId xmlns:a16="http://schemas.microsoft.com/office/drawing/2014/main" id="{F135DF23-85A2-4A21-BB69-02129D0FADA1}"/>
              </a:ext>
            </a:extLst>
          </p:cNvPr>
          <p:cNvSpPr/>
          <p:nvPr/>
        </p:nvSpPr>
        <p:spPr>
          <a:xfrm>
            <a:off x="7611315" y="2950397"/>
            <a:ext cx="1401086" cy="42783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latin typeface="Calibri" panose="020F0502020204030204" pitchFamily="34" charset="0"/>
                <a:cs typeface="Calibri" panose="020F0502020204030204" pitchFamily="34" charset="0"/>
              </a:rPr>
              <a:t>Sovvenzioni 312,5 miliardi di euro</a:t>
            </a:r>
          </a:p>
        </p:txBody>
      </p:sp>
      <p:sp>
        <p:nvSpPr>
          <p:cNvPr id="13" name="Rettangolo 12">
            <a:extLst>
              <a:ext uri="{FF2B5EF4-FFF2-40B4-BE49-F238E27FC236}">
                <a16:creationId xmlns:a16="http://schemas.microsoft.com/office/drawing/2014/main" id="{A1D11A3A-2438-40F1-B043-D3F851AE65D3}"/>
              </a:ext>
            </a:extLst>
          </p:cNvPr>
          <p:cNvSpPr/>
          <p:nvPr/>
        </p:nvSpPr>
        <p:spPr>
          <a:xfrm>
            <a:off x="7611315" y="3781748"/>
            <a:ext cx="1392949" cy="42783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latin typeface="Calibri" panose="020F0502020204030204" pitchFamily="34" charset="0"/>
                <a:cs typeface="Calibri" panose="020F0502020204030204" pitchFamily="34" charset="0"/>
              </a:rPr>
              <a:t>Prestiti 360,0 miliardi di euro</a:t>
            </a:r>
          </a:p>
        </p:txBody>
      </p:sp>
      <p:pic>
        <p:nvPicPr>
          <p:cNvPr id="5" name="Immagine 4">
            <a:extLst>
              <a:ext uri="{FF2B5EF4-FFF2-40B4-BE49-F238E27FC236}">
                <a16:creationId xmlns:a16="http://schemas.microsoft.com/office/drawing/2014/main" id="{23F7E658-32AE-4E57-B630-30C4C4E1736B}"/>
              </a:ext>
            </a:extLst>
          </p:cNvPr>
          <p:cNvPicPr>
            <a:picLocks noChangeAspect="1"/>
          </p:cNvPicPr>
          <p:nvPr/>
        </p:nvPicPr>
        <p:blipFill>
          <a:blip r:embed="rId12"/>
          <a:stretch>
            <a:fillRect/>
          </a:stretch>
        </p:blipFill>
        <p:spPr>
          <a:xfrm>
            <a:off x="0" y="0"/>
            <a:ext cx="1956986" cy="1024217"/>
          </a:xfrm>
          <a:prstGeom prst="rect">
            <a:avLst/>
          </a:prstGeom>
        </p:spPr>
      </p:pic>
      <p:pic>
        <p:nvPicPr>
          <p:cNvPr id="15" name="Immagine 14">
            <a:extLst>
              <a:ext uri="{FF2B5EF4-FFF2-40B4-BE49-F238E27FC236}">
                <a16:creationId xmlns:a16="http://schemas.microsoft.com/office/drawing/2014/main" id="{1E63C0F5-31E7-4EDC-98E6-1DE401B696DC}"/>
              </a:ext>
            </a:extLst>
          </p:cNvPr>
          <p:cNvPicPr>
            <a:picLocks noChangeAspect="1"/>
          </p:cNvPicPr>
          <p:nvPr/>
        </p:nvPicPr>
        <p:blipFill>
          <a:blip r:embed="rId13"/>
          <a:stretch>
            <a:fillRect/>
          </a:stretch>
        </p:blipFill>
        <p:spPr>
          <a:xfrm>
            <a:off x="10747123" y="-897"/>
            <a:ext cx="1444877" cy="877900"/>
          </a:xfrm>
          <a:prstGeom prst="rect">
            <a:avLst/>
          </a:prstGeom>
        </p:spPr>
      </p:pic>
    </p:spTree>
    <p:extLst>
      <p:ext uri="{BB962C8B-B14F-4D97-AF65-F5344CB8AC3E}">
        <p14:creationId xmlns:p14="http://schemas.microsoft.com/office/powerpoint/2010/main" val="1771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a 7">
            <a:extLst>
              <a:ext uri="{FF2B5EF4-FFF2-40B4-BE49-F238E27FC236}">
                <a16:creationId xmlns:a16="http://schemas.microsoft.com/office/drawing/2014/main" id="{6171B452-80F9-4AA2-931C-26AFDE0A4424}"/>
              </a:ext>
            </a:extLst>
          </p:cNvPr>
          <p:cNvGraphicFramePr/>
          <p:nvPr>
            <p:extLst>
              <p:ext uri="{D42A27DB-BD31-4B8C-83A1-F6EECF244321}">
                <p14:modId xmlns:p14="http://schemas.microsoft.com/office/powerpoint/2010/main" val="3197312203"/>
              </p:ext>
            </p:extLst>
          </p:nvPr>
        </p:nvGraphicFramePr>
        <p:xfrm>
          <a:off x="2122413" y="438949"/>
          <a:ext cx="8624709" cy="589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a:extLst>
              <a:ext uri="{FF2B5EF4-FFF2-40B4-BE49-F238E27FC236}">
                <a16:creationId xmlns:a16="http://schemas.microsoft.com/office/drawing/2014/main" id="{D30BDB53-8C6D-4B18-AA86-C682AFE357D7}"/>
              </a:ext>
            </a:extLst>
          </p:cNvPr>
          <p:cNvGraphicFramePr>
            <a:graphicFrameLocks noGrp="1"/>
          </p:cNvGraphicFramePr>
          <p:nvPr>
            <p:ph idx="1"/>
            <p:extLst>
              <p:ext uri="{D42A27DB-BD31-4B8C-83A1-F6EECF244321}">
                <p14:modId xmlns:p14="http://schemas.microsoft.com/office/powerpoint/2010/main" val="2712126462"/>
              </p:ext>
            </p:extLst>
          </p:nvPr>
        </p:nvGraphicFramePr>
        <p:xfrm>
          <a:off x="2122414" y="1199627"/>
          <a:ext cx="8624709" cy="49773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ettangolo 3">
            <a:extLst>
              <a:ext uri="{FF2B5EF4-FFF2-40B4-BE49-F238E27FC236}">
                <a16:creationId xmlns:a16="http://schemas.microsoft.com/office/drawing/2014/main" id="{458707A1-0EF1-4F83-AC5A-36E699F02F25}"/>
              </a:ext>
            </a:extLst>
          </p:cNvPr>
          <p:cNvSpPr/>
          <p:nvPr/>
        </p:nvSpPr>
        <p:spPr>
          <a:xfrm>
            <a:off x="234210" y="1243851"/>
            <a:ext cx="1488566" cy="86424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Ambito di applicazione</a:t>
            </a:r>
          </a:p>
        </p:txBody>
      </p:sp>
      <p:sp>
        <p:nvSpPr>
          <p:cNvPr id="6" name="Rettangolo 5">
            <a:extLst>
              <a:ext uri="{FF2B5EF4-FFF2-40B4-BE49-F238E27FC236}">
                <a16:creationId xmlns:a16="http://schemas.microsoft.com/office/drawing/2014/main" id="{68D214A2-8D3D-4476-BD7E-E014C0E30F37}"/>
              </a:ext>
            </a:extLst>
          </p:cNvPr>
          <p:cNvSpPr/>
          <p:nvPr/>
        </p:nvSpPr>
        <p:spPr>
          <a:xfrm>
            <a:off x="234210" y="4555359"/>
            <a:ext cx="1488568" cy="103170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Obiettivi del dispositivo</a:t>
            </a:r>
          </a:p>
        </p:txBody>
      </p:sp>
      <p:pic>
        <p:nvPicPr>
          <p:cNvPr id="7" name="Immagine 6">
            <a:extLst>
              <a:ext uri="{FF2B5EF4-FFF2-40B4-BE49-F238E27FC236}">
                <a16:creationId xmlns:a16="http://schemas.microsoft.com/office/drawing/2014/main" id="{E35E15EA-C79E-4EC0-91FB-57832C0B809A}"/>
              </a:ext>
            </a:extLst>
          </p:cNvPr>
          <p:cNvPicPr>
            <a:picLocks noChangeAspect="1"/>
          </p:cNvPicPr>
          <p:nvPr/>
        </p:nvPicPr>
        <p:blipFill>
          <a:blip r:embed="rId12"/>
          <a:stretch>
            <a:fillRect/>
          </a:stretch>
        </p:blipFill>
        <p:spPr>
          <a:xfrm>
            <a:off x="0" y="4117"/>
            <a:ext cx="1956986" cy="1024217"/>
          </a:xfrm>
          <a:prstGeom prst="rect">
            <a:avLst/>
          </a:prstGeom>
        </p:spPr>
      </p:pic>
      <p:pic>
        <p:nvPicPr>
          <p:cNvPr id="9" name="Immagine 8">
            <a:extLst>
              <a:ext uri="{FF2B5EF4-FFF2-40B4-BE49-F238E27FC236}">
                <a16:creationId xmlns:a16="http://schemas.microsoft.com/office/drawing/2014/main" id="{38559C96-C361-4433-9973-2F5EF624DB55}"/>
              </a:ext>
            </a:extLst>
          </p:cNvPr>
          <p:cNvPicPr>
            <a:picLocks noChangeAspect="1"/>
          </p:cNvPicPr>
          <p:nvPr/>
        </p:nvPicPr>
        <p:blipFill>
          <a:blip r:embed="rId13"/>
          <a:stretch>
            <a:fillRect/>
          </a:stretch>
        </p:blipFill>
        <p:spPr>
          <a:xfrm>
            <a:off x="10747123" y="0"/>
            <a:ext cx="1444877" cy="877900"/>
          </a:xfrm>
          <a:prstGeom prst="rect">
            <a:avLst/>
          </a:prstGeom>
        </p:spPr>
      </p:pic>
      <p:pic>
        <p:nvPicPr>
          <p:cNvPr id="11" name="Elemento grafico 10" descr="Banca contorno">
            <a:extLst>
              <a:ext uri="{FF2B5EF4-FFF2-40B4-BE49-F238E27FC236}">
                <a16:creationId xmlns:a16="http://schemas.microsoft.com/office/drawing/2014/main" id="{62A75955-9CE1-4536-B592-C5329E83A3F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34210" y="2108099"/>
            <a:ext cx="1488567" cy="1583012"/>
          </a:xfrm>
          <a:prstGeom prst="rect">
            <a:avLst/>
          </a:prstGeom>
        </p:spPr>
      </p:pic>
      <p:sp>
        <p:nvSpPr>
          <p:cNvPr id="12" name="Parentesi graffa aperta 11">
            <a:extLst>
              <a:ext uri="{FF2B5EF4-FFF2-40B4-BE49-F238E27FC236}">
                <a16:creationId xmlns:a16="http://schemas.microsoft.com/office/drawing/2014/main" id="{C0DBEEFA-8720-4645-B966-4621F796E828}"/>
              </a:ext>
            </a:extLst>
          </p:cNvPr>
          <p:cNvSpPr/>
          <p:nvPr/>
        </p:nvSpPr>
        <p:spPr>
          <a:xfrm>
            <a:off x="1652631" y="2239861"/>
            <a:ext cx="469779" cy="16777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5081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a 9">
            <a:extLst>
              <a:ext uri="{FF2B5EF4-FFF2-40B4-BE49-F238E27FC236}">
                <a16:creationId xmlns:a16="http://schemas.microsoft.com/office/drawing/2014/main" id="{5296A025-A3BF-4099-A424-D8DE8341E552}"/>
              </a:ext>
            </a:extLst>
          </p:cNvPr>
          <p:cNvGraphicFramePr/>
          <p:nvPr>
            <p:extLst>
              <p:ext uri="{D42A27DB-BD31-4B8C-83A1-F6EECF244321}">
                <p14:modId xmlns:p14="http://schemas.microsoft.com/office/powerpoint/2010/main" val="3190498846"/>
              </p:ext>
            </p:extLst>
          </p:nvPr>
        </p:nvGraphicFramePr>
        <p:xfrm>
          <a:off x="2122413" y="589383"/>
          <a:ext cx="8624709" cy="64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a:extLst>
              <a:ext uri="{FF2B5EF4-FFF2-40B4-BE49-F238E27FC236}">
                <a16:creationId xmlns:a16="http://schemas.microsoft.com/office/drawing/2014/main" id="{4B91529B-C413-433C-B903-CE33A7B288AE}"/>
              </a:ext>
            </a:extLst>
          </p:cNvPr>
          <p:cNvGraphicFramePr>
            <a:graphicFrameLocks noGrp="1"/>
          </p:cNvGraphicFramePr>
          <p:nvPr>
            <p:ph idx="1"/>
            <p:extLst>
              <p:ext uri="{D42A27DB-BD31-4B8C-83A1-F6EECF244321}">
                <p14:modId xmlns:p14="http://schemas.microsoft.com/office/powerpoint/2010/main" val="1433313584"/>
              </p:ext>
            </p:extLst>
          </p:nvPr>
        </p:nvGraphicFramePr>
        <p:xfrm>
          <a:off x="2122414" y="1467283"/>
          <a:ext cx="8624709" cy="47096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ettangolo 3">
            <a:extLst>
              <a:ext uri="{FF2B5EF4-FFF2-40B4-BE49-F238E27FC236}">
                <a16:creationId xmlns:a16="http://schemas.microsoft.com/office/drawing/2014/main" id="{458707A1-0EF1-4F83-AC5A-36E699F02F25}"/>
              </a:ext>
            </a:extLst>
          </p:cNvPr>
          <p:cNvSpPr/>
          <p:nvPr/>
        </p:nvSpPr>
        <p:spPr>
          <a:xfrm>
            <a:off x="234206" y="1661020"/>
            <a:ext cx="1488566" cy="116607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000" dirty="0">
                <a:solidFill>
                  <a:prstClr val="white"/>
                </a:solidFill>
                <a:latin typeface="Calibri" panose="020F0502020204030204" pitchFamily="34" charset="0"/>
                <a:cs typeface="Calibri" panose="020F0502020204030204" pitchFamily="34" charset="0"/>
              </a:rPr>
              <a:t>Principi orizzontali</a:t>
            </a:r>
            <a:endParaRPr kumimoji="0" lang="it-IT"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sp>
        <p:nvSpPr>
          <p:cNvPr id="6" name="Rettangolo 5">
            <a:extLst>
              <a:ext uri="{FF2B5EF4-FFF2-40B4-BE49-F238E27FC236}">
                <a16:creationId xmlns:a16="http://schemas.microsoft.com/office/drawing/2014/main" id="{68D214A2-8D3D-4476-BD7E-E014C0E30F37}"/>
              </a:ext>
            </a:extLst>
          </p:cNvPr>
          <p:cNvSpPr/>
          <p:nvPr/>
        </p:nvSpPr>
        <p:spPr>
          <a:xfrm>
            <a:off x="234204" y="3313651"/>
            <a:ext cx="1488568" cy="109895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Risorse finanziarie</a:t>
            </a:r>
          </a:p>
        </p:txBody>
      </p:sp>
      <p:pic>
        <p:nvPicPr>
          <p:cNvPr id="7" name="Immagine 6">
            <a:extLst>
              <a:ext uri="{FF2B5EF4-FFF2-40B4-BE49-F238E27FC236}">
                <a16:creationId xmlns:a16="http://schemas.microsoft.com/office/drawing/2014/main" id="{E35E15EA-C79E-4EC0-91FB-57832C0B809A}"/>
              </a:ext>
            </a:extLst>
          </p:cNvPr>
          <p:cNvPicPr>
            <a:picLocks noChangeAspect="1"/>
          </p:cNvPicPr>
          <p:nvPr/>
        </p:nvPicPr>
        <p:blipFill>
          <a:blip r:embed="rId12"/>
          <a:stretch>
            <a:fillRect/>
          </a:stretch>
        </p:blipFill>
        <p:spPr>
          <a:xfrm>
            <a:off x="0" y="4117"/>
            <a:ext cx="1956986" cy="1024217"/>
          </a:xfrm>
          <a:prstGeom prst="rect">
            <a:avLst/>
          </a:prstGeom>
        </p:spPr>
      </p:pic>
      <p:pic>
        <p:nvPicPr>
          <p:cNvPr id="9" name="Immagine 8">
            <a:extLst>
              <a:ext uri="{FF2B5EF4-FFF2-40B4-BE49-F238E27FC236}">
                <a16:creationId xmlns:a16="http://schemas.microsoft.com/office/drawing/2014/main" id="{38559C96-C361-4433-9973-2F5EF624DB55}"/>
              </a:ext>
            </a:extLst>
          </p:cNvPr>
          <p:cNvPicPr>
            <a:picLocks noChangeAspect="1"/>
          </p:cNvPicPr>
          <p:nvPr/>
        </p:nvPicPr>
        <p:blipFill>
          <a:blip r:embed="rId13"/>
          <a:stretch>
            <a:fillRect/>
          </a:stretch>
        </p:blipFill>
        <p:spPr>
          <a:xfrm>
            <a:off x="10747123" y="0"/>
            <a:ext cx="1444877" cy="877900"/>
          </a:xfrm>
          <a:prstGeom prst="rect">
            <a:avLst/>
          </a:prstGeom>
        </p:spPr>
      </p:pic>
      <p:sp>
        <p:nvSpPr>
          <p:cNvPr id="8" name="Rettangolo 7">
            <a:extLst>
              <a:ext uri="{FF2B5EF4-FFF2-40B4-BE49-F238E27FC236}">
                <a16:creationId xmlns:a16="http://schemas.microsoft.com/office/drawing/2014/main" id="{D853F437-3E8D-4339-B7D6-F32A69FE6B78}"/>
              </a:ext>
            </a:extLst>
          </p:cNvPr>
          <p:cNvSpPr/>
          <p:nvPr/>
        </p:nvSpPr>
        <p:spPr>
          <a:xfrm>
            <a:off x="234204" y="4823670"/>
            <a:ext cx="1488568" cy="109895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Spese elegibili</a:t>
            </a:r>
          </a:p>
        </p:txBody>
      </p:sp>
    </p:spTree>
    <p:extLst>
      <p:ext uri="{BB962C8B-B14F-4D97-AF65-F5344CB8AC3E}">
        <p14:creationId xmlns:p14="http://schemas.microsoft.com/office/powerpoint/2010/main" val="131264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ma 11">
            <a:extLst>
              <a:ext uri="{FF2B5EF4-FFF2-40B4-BE49-F238E27FC236}">
                <a16:creationId xmlns:a16="http://schemas.microsoft.com/office/drawing/2014/main" id="{2E282BDC-531D-46F7-B5E5-9E56436631B8}"/>
              </a:ext>
            </a:extLst>
          </p:cNvPr>
          <p:cNvGraphicFramePr/>
          <p:nvPr>
            <p:extLst>
              <p:ext uri="{D42A27DB-BD31-4B8C-83A1-F6EECF244321}">
                <p14:modId xmlns:p14="http://schemas.microsoft.com/office/powerpoint/2010/main" val="1074715536"/>
              </p:ext>
            </p:extLst>
          </p:nvPr>
        </p:nvGraphicFramePr>
        <p:xfrm>
          <a:off x="2189018" y="699797"/>
          <a:ext cx="8645237" cy="5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ma 12">
            <a:extLst>
              <a:ext uri="{FF2B5EF4-FFF2-40B4-BE49-F238E27FC236}">
                <a16:creationId xmlns:a16="http://schemas.microsoft.com/office/drawing/2014/main" id="{9DDF9DA2-2020-4290-B4C9-C571A038CCEF}"/>
              </a:ext>
            </a:extLst>
          </p:cNvPr>
          <p:cNvGraphicFramePr/>
          <p:nvPr>
            <p:extLst>
              <p:ext uri="{D42A27DB-BD31-4B8C-83A1-F6EECF244321}">
                <p14:modId xmlns:p14="http://schemas.microsoft.com/office/powerpoint/2010/main" val="2078695404"/>
              </p:ext>
            </p:extLst>
          </p:nvPr>
        </p:nvGraphicFramePr>
        <p:xfrm>
          <a:off x="1939636" y="1423750"/>
          <a:ext cx="9144000" cy="439050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Rettangolo 4">
            <a:extLst>
              <a:ext uri="{FF2B5EF4-FFF2-40B4-BE49-F238E27FC236}">
                <a16:creationId xmlns:a16="http://schemas.microsoft.com/office/drawing/2014/main" id="{04322E25-930C-4172-98BA-196A5DB5633C}"/>
              </a:ext>
            </a:extLst>
          </p:cNvPr>
          <p:cNvSpPr/>
          <p:nvPr/>
        </p:nvSpPr>
        <p:spPr>
          <a:xfrm>
            <a:off x="281540" y="1610685"/>
            <a:ext cx="1488566" cy="156874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it-IT" sz="1000" dirty="0">
              <a:latin typeface="Calibri" panose="020F0502020204030204" pitchFamily="34" charset="0"/>
              <a:cs typeface="Calibri" panose="020F0502020204030204" pitchFamily="34" charset="0"/>
            </a:endParaRPr>
          </a:p>
          <a:p>
            <a:pPr algn="just"/>
            <a:r>
              <a:rPr lang="it-IT" sz="1200" dirty="0">
                <a:effectLst/>
                <a:ea typeface="Calibri" panose="020F0502020204030204" pitchFamily="34" charset="0"/>
              </a:rPr>
              <a:t>Risorse provenienti da programmi in regime di gestione concorrente e utilizzo delle risorse</a:t>
            </a:r>
            <a:endParaRPr lang="it-IT" sz="1200" dirty="0">
              <a:cs typeface="Calibri" panose="020F0502020204030204" pitchFamily="34" charset="0"/>
            </a:endParaRPr>
          </a:p>
        </p:txBody>
      </p:sp>
      <p:pic>
        <p:nvPicPr>
          <p:cNvPr id="6" name="Immagine 5">
            <a:extLst>
              <a:ext uri="{FF2B5EF4-FFF2-40B4-BE49-F238E27FC236}">
                <a16:creationId xmlns:a16="http://schemas.microsoft.com/office/drawing/2014/main" id="{03298461-5BBE-4EA9-82E9-309FE9AD703A}"/>
              </a:ext>
            </a:extLst>
          </p:cNvPr>
          <p:cNvPicPr>
            <a:picLocks noChangeAspect="1"/>
          </p:cNvPicPr>
          <p:nvPr/>
        </p:nvPicPr>
        <p:blipFill>
          <a:blip r:embed="rId13"/>
          <a:stretch>
            <a:fillRect/>
          </a:stretch>
        </p:blipFill>
        <p:spPr>
          <a:xfrm>
            <a:off x="7249" y="962"/>
            <a:ext cx="1956986" cy="1024217"/>
          </a:xfrm>
          <a:prstGeom prst="rect">
            <a:avLst/>
          </a:prstGeom>
        </p:spPr>
      </p:pic>
      <p:pic>
        <p:nvPicPr>
          <p:cNvPr id="8" name="Immagine 7">
            <a:extLst>
              <a:ext uri="{FF2B5EF4-FFF2-40B4-BE49-F238E27FC236}">
                <a16:creationId xmlns:a16="http://schemas.microsoft.com/office/drawing/2014/main" id="{F3DB7CB9-436A-4F2D-AA5F-67ACAEFC7A7E}"/>
              </a:ext>
            </a:extLst>
          </p:cNvPr>
          <p:cNvPicPr>
            <a:picLocks noChangeAspect="1"/>
          </p:cNvPicPr>
          <p:nvPr/>
        </p:nvPicPr>
        <p:blipFill>
          <a:blip r:embed="rId14"/>
          <a:stretch>
            <a:fillRect/>
          </a:stretch>
        </p:blipFill>
        <p:spPr>
          <a:xfrm>
            <a:off x="10739874" y="0"/>
            <a:ext cx="1444877" cy="877900"/>
          </a:xfrm>
          <a:prstGeom prst="rect">
            <a:avLst/>
          </a:prstGeom>
        </p:spPr>
      </p:pic>
      <p:sp>
        <p:nvSpPr>
          <p:cNvPr id="7" name="Rettangolo 6">
            <a:extLst>
              <a:ext uri="{FF2B5EF4-FFF2-40B4-BE49-F238E27FC236}">
                <a16:creationId xmlns:a16="http://schemas.microsoft.com/office/drawing/2014/main" id="{55ECC6BD-8E84-46B0-9B54-B38EE82F2804}"/>
              </a:ext>
            </a:extLst>
          </p:cNvPr>
          <p:cNvSpPr/>
          <p:nvPr/>
        </p:nvSpPr>
        <p:spPr>
          <a:xfrm>
            <a:off x="281540" y="3556932"/>
            <a:ext cx="1488566" cy="5872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latin typeface="Calibri" panose="020F0502020204030204" pitchFamily="34" charset="0"/>
                <a:cs typeface="Calibri" panose="020F0502020204030204" pitchFamily="34" charset="0"/>
              </a:rPr>
              <a:t>Attuazione</a:t>
            </a:r>
          </a:p>
        </p:txBody>
      </p:sp>
      <p:sp>
        <p:nvSpPr>
          <p:cNvPr id="9" name="Rettangolo 8">
            <a:extLst>
              <a:ext uri="{FF2B5EF4-FFF2-40B4-BE49-F238E27FC236}">
                <a16:creationId xmlns:a16="http://schemas.microsoft.com/office/drawing/2014/main" id="{E084A922-3F4E-4918-8EF8-C046FDBC4CFC}"/>
              </a:ext>
            </a:extLst>
          </p:cNvPr>
          <p:cNvSpPr/>
          <p:nvPr/>
        </p:nvSpPr>
        <p:spPr>
          <a:xfrm>
            <a:off x="281540" y="4521666"/>
            <a:ext cx="1488566" cy="89762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Calibri" panose="020F0502020204030204" pitchFamily="34" charset="0"/>
                <a:cs typeface="Calibri" panose="020F0502020204030204" pitchFamily="34" charset="0"/>
              </a:rPr>
              <a:t>Addizionalità e sostegno complementare</a:t>
            </a:r>
          </a:p>
        </p:txBody>
      </p:sp>
    </p:spTree>
    <p:extLst>
      <p:ext uri="{BB962C8B-B14F-4D97-AF65-F5344CB8AC3E}">
        <p14:creationId xmlns:p14="http://schemas.microsoft.com/office/powerpoint/2010/main" val="345745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0B96DE35-C521-45B0-BFF8-D95B80362D68}"/>
              </a:ext>
            </a:extLst>
          </p:cNvPr>
          <p:cNvGraphicFramePr/>
          <p:nvPr>
            <p:extLst>
              <p:ext uri="{D42A27DB-BD31-4B8C-83A1-F6EECF244321}">
                <p14:modId xmlns:p14="http://schemas.microsoft.com/office/powerpoint/2010/main" val="54643628"/>
              </p:ext>
            </p:extLst>
          </p:nvPr>
        </p:nvGraphicFramePr>
        <p:xfrm>
          <a:off x="2189018" y="699797"/>
          <a:ext cx="8645237" cy="5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ottotitolo 2">
            <a:extLst>
              <a:ext uri="{FF2B5EF4-FFF2-40B4-BE49-F238E27FC236}">
                <a16:creationId xmlns:a16="http://schemas.microsoft.com/office/drawing/2014/main" id="{9B9264E4-372B-4A3D-B3DC-E873E77941DB}"/>
              </a:ext>
            </a:extLst>
          </p:cNvPr>
          <p:cNvSpPr>
            <a:spLocks noGrp="1"/>
          </p:cNvSpPr>
          <p:nvPr>
            <p:ph type="subTitle" idx="1"/>
          </p:nvPr>
        </p:nvSpPr>
        <p:spPr>
          <a:xfrm>
            <a:off x="1813915" y="1331471"/>
            <a:ext cx="9144000" cy="5631391"/>
          </a:xfrm>
        </p:spPr>
        <p:txBody>
          <a:bodyPr>
            <a:noAutofit/>
          </a:bodyPr>
          <a:lstStyle/>
          <a:p>
            <a:pPr marL="342900" indent="-342900" algn="just">
              <a:lnSpc>
                <a:spcPct val="100000"/>
              </a:lnSpc>
              <a:buFont typeface="Arial" panose="020B0604020202020204" pitchFamily="34" charset="0"/>
              <a:buChar char="•"/>
            </a:pPr>
            <a:r>
              <a:rPr lang="it-IT" sz="1000" b="1" dirty="0">
                <a:latin typeface="Calibri" panose="020F0502020204030204" pitchFamily="34" charset="0"/>
                <a:cs typeface="Calibri" panose="020F0502020204030204" pitchFamily="34" charset="0"/>
              </a:rPr>
              <a:t>(art.10) La Commissione presenta al Consiglio una proposta di sospensione totale o parziale degli impegni o dei pagamenti che il Consiglio tramite un atto di decisione </a:t>
            </a:r>
            <a:r>
              <a:rPr lang="it-IT" sz="1000" dirty="0">
                <a:latin typeface="Calibri" panose="020F0502020204030204" pitchFamily="34" charset="0"/>
                <a:cs typeface="Calibri" panose="020F0502020204030204" pitchFamily="34" charset="0"/>
              </a:rPr>
              <a:t>qualora il Consiglio decida che uno Stato membro non ha adottato misure efficaci per correggere il disavanzo eccessivo, a meno che non abbia determinato l'esistenza di una grave recessione economica dell'Unione nel suo complesso.</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la Commissione può presentare al Consiglio una proposta di sospensione totale o parziale degli impegni o dei pagamenti motivate dal fatto che uno Stato membro ha presentato un piano d'azione correttivo insufficiente</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se il Consiglio adotta due raccomandazioni successive nella stessa procedura per squilibri eccessivi  </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se il Consiglio adotta due decisioni successive nella stessa procedura per squilibri eccessivi a norma dell'articolo 10, paragrafo 4, del regolamento (UE) n. 1176/2011, con cui accerta l'inadempimento dello Stato membro per non aver adottato l'azione correttiva raccomandata;</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se la Commissione conclude che lo Stato membro non ha adottato le misure di cui al regolamento (CE) n. 332/2002 e, di conseguenza, decide di non autorizzare l'erogazione del sostegno finanziario concesso a tale Stato membro;</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se il Consiglio decide che uno Stato membro non adempie al programma di aggiustamento macroeconomico di cui all'articolo 7 del regolamento (UE) n. 472/2013 o alle misure richieste da una decisione del Consiglio adottata a norma dell'articolo 136, paragrafo 1, TFUE.</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Si riserva la priorità alla sospensione degli impegni; i pagamenti sono sospesi solo qualora si richieda un intervento immediato e in caso di grave inosservanza.</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La decisione di sospendere i pagamenti si applica alle richieste di pagamento presentate dopo la data della decisione di sospensione.</a:t>
            </a:r>
          </a:p>
          <a:p>
            <a:pPr marL="342900" indent="-342900" algn="just">
              <a:lnSpc>
                <a:spcPct val="100000"/>
              </a:lnSpc>
              <a:buFont typeface="Arial" panose="020B0604020202020204" pitchFamily="34" charset="0"/>
              <a:buChar char="•"/>
            </a:pPr>
            <a:r>
              <a:rPr lang="it-IT" sz="1000" b="1" dirty="0">
                <a:latin typeface="Calibri" panose="020F0502020204030204" pitchFamily="34" charset="0"/>
                <a:cs typeface="Calibri" panose="020F0502020204030204" pitchFamily="34" charset="0"/>
              </a:rPr>
              <a:t>Una proposta di una decisione di sospendere gli impegni presentata dalla Commissione si ritiene adottata dal Consiglio a meno che esso non decida, tramite un atto di esecuzione, di respingere la proposta a maggioranza qualificata entro un mese dalla presentazione della proposta della Commissione. </a:t>
            </a:r>
          </a:p>
          <a:p>
            <a:pPr marL="342900" indent="-342900" algn="just">
              <a:lnSpc>
                <a:spcPct val="100000"/>
              </a:lnSpc>
              <a:buFont typeface="Arial" panose="020B0604020202020204" pitchFamily="34" charset="0"/>
              <a:buChar char="•"/>
            </a:pPr>
            <a:r>
              <a:rPr lang="it-IT" sz="1000" b="1" dirty="0">
                <a:latin typeface="Calibri" panose="020F0502020204030204" pitchFamily="34" charset="0"/>
                <a:cs typeface="Calibri" panose="020F0502020204030204" pitchFamily="34" charset="0"/>
              </a:rPr>
              <a:t>La sospensione degli impegni si applica agli impegni a decorrere dal 1° gennaio dell'anno successivo all'adozione della decisione di sospensione.</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L'ambito e il livello della sospensione degli impegni o del pagamento da imporre sono proporzionati, rispettano la parità di trattamento tra Stati membri e tengono conto della situazione socioeconomica dello Stato membro interessato, in particolare del livello di disoccupazione, povertà o esclusione sociale nello Stato membro interessato comparato alla media dell'Unione e dell'impatto della sospensione sull'economia dello Stato membro interessato. </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La sospensione degli impegni è soggetta a un massimale del 25 % degli impegni o dello 0,25 % del PIL nominale, se inferiore, in uno dei seguenti casi:</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a) nel primo caso di inadempienza riguardante una procedura per disavanzi eccessivi;</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b) nel primo caso di inadempienza riguardante un piano d'azione correttivo in una procedura per squilibri eccessivi;</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c) nel caso di inadempienza dell'azione correttiva raccomandata in seguito a una procedura per squilibri eccessivi;</a:t>
            </a:r>
          </a:p>
          <a:p>
            <a:pPr marL="800100" lvl="1"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d) nel primo caso di inadempienza di cui al paragrafo 2, lettere c) e d) del medesimo articolo 10.</a:t>
            </a:r>
          </a:p>
          <a:p>
            <a:pPr marL="342900" indent="-342900" algn="just">
              <a:lnSpc>
                <a:spcPct val="100000"/>
              </a:lnSpc>
              <a:buFont typeface="Arial" panose="020B0604020202020204" pitchFamily="34" charset="0"/>
              <a:buChar char="•"/>
            </a:pPr>
            <a:r>
              <a:rPr lang="it-IT" sz="1000" dirty="0">
                <a:latin typeface="Calibri" panose="020F0502020204030204" pitchFamily="34" charset="0"/>
                <a:cs typeface="Calibri" panose="020F0502020204030204" pitchFamily="34" charset="0"/>
              </a:rPr>
              <a:t>Nel caso di inadempienza persistente, la sospensione degli impegni può superare le percentuali massime sopraindicate.</a:t>
            </a:r>
          </a:p>
          <a:p>
            <a:pPr marL="342900" indent="-342900" algn="just">
              <a:buFont typeface="Arial" panose="020B0604020202020204" pitchFamily="34" charset="0"/>
              <a:buChar char="•"/>
            </a:pPr>
            <a:endParaRPr lang="it-IT" sz="1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endParaRPr lang="it-IT" sz="1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endParaRPr lang="it-IT" sz="1600" dirty="0">
              <a:latin typeface="Calibri" panose="020F0502020204030204" pitchFamily="34" charset="0"/>
              <a:cs typeface="Calibri" panose="020F0502020204030204" pitchFamily="34" charset="0"/>
            </a:endParaRPr>
          </a:p>
          <a:p>
            <a:pPr algn="just"/>
            <a:endParaRPr lang="it-IT" sz="1400" dirty="0">
              <a:latin typeface="Calibri" panose="020F0502020204030204" pitchFamily="34" charset="0"/>
              <a:cs typeface="Calibri" panose="020F0502020204030204" pitchFamily="34" charset="0"/>
            </a:endParaRPr>
          </a:p>
        </p:txBody>
      </p:sp>
      <p:pic>
        <p:nvPicPr>
          <p:cNvPr id="6" name="Immagine 5">
            <a:extLst>
              <a:ext uri="{FF2B5EF4-FFF2-40B4-BE49-F238E27FC236}">
                <a16:creationId xmlns:a16="http://schemas.microsoft.com/office/drawing/2014/main" id="{03298461-5BBE-4EA9-82E9-309FE9AD703A}"/>
              </a:ext>
            </a:extLst>
          </p:cNvPr>
          <p:cNvPicPr>
            <a:picLocks noChangeAspect="1"/>
          </p:cNvPicPr>
          <p:nvPr/>
        </p:nvPicPr>
        <p:blipFill>
          <a:blip r:embed="rId8"/>
          <a:stretch>
            <a:fillRect/>
          </a:stretch>
        </p:blipFill>
        <p:spPr>
          <a:xfrm>
            <a:off x="7249" y="962"/>
            <a:ext cx="1956986" cy="1024217"/>
          </a:xfrm>
          <a:prstGeom prst="rect">
            <a:avLst/>
          </a:prstGeom>
        </p:spPr>
      </p:pic>
      <p:pic>
        <p:nvPicPr>
          <p:cNvPr id="8" name="Immagine 7">
            <a:extLst>
              <a:ext uri="{FF2B5EF4-FFF2-40B4-BE49-F238E27FC236}">
                <a16:creationId xmlns:a16="http://schemas.microsoft.com/office/drawing/2014/main" id="{F3DB7CB9-436A-4F2D-AA5F-67ACAEFC7A7E}"/>
              </a:ext>
            </a:extLst>
          </p:cNvPr>
          <p:cNvPicPr>
            <a:picLocks noChangeAspect="1"/>
          </p:cNvPicPr>
          <p:nvPr/>
        </p:nvPicPr>
        <p:blipFill>
          <a:blip r:embed="rId9"/>
          <a:stretch>
            <a:fillRect/>
          </a:stretch>
        </p:blipFill>
        <p:spPr>
          <a:xfrm>
            <a:off x="10739874" y="0"/>
            <a:ext cx="1444877" cy="877900"/>
          </a:xfrm>
          <a:prstGeom prst="rect">
            <a:avLst/>
          </a:prstGeom>
        </p:spPr>
      </p:pic>
      <p:sp>
        <p:nvSpPr>
          <p:cNvPr id="10" name="Rettangolo 9">
            <a:extLst>
              <a:ext uri="{FF2B5EF4-FFF2-40B4-BE49-F238E27FC236}">
                <a16:creationId xmlns:a16="http://schemas.microsoft.com/office/drawing/2014/main" id="{ADB8BAD3-4CCC-4178-925F-F1ED255EFB8B}"/>
              </a:ext>
            </a:extLst>
          </p:cNvPr>
          <p:cNvSpPr/>
          <p:nvPr/>
        </p:nvSpPr>
        <p:spPr>
          <a:xfrm>
            <a:off x="241459" y="1761688"/>
            <a:ext cx="1488566" cy="323815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effectLst/>
                <a:latin typeface="Calibri" panose="020F0502020204030204" pitchFamily="34" charset="0"/>
                <a:ea typeface="Calibri" panose="020F0502020204030204" pitchFamily="34" charset="0"/>
                <a:cs typeface="Calibri" panose="020F0502020204030204" pitchFamily="34" charset="0"/>
              </a:rPr>
              <a:t>Misure per collegare il dispositivo a una sana governance economica</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196910"/>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2265</TotalTime>
  <Words>9340</Words>
  <Application>Microsoft Office PowerPoint</Application>
  <PresentationFormat>Widescreen</PresentationFormat>
  <Paragraphs>336</Paragraphs>
  <Slides>35</Slides>
  <Notes>8</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Calibri Light</vt:lpstr>
      <vt:lpstr>Times New Roman</vt:lpstr>
      <vt:lpstr>Office Theme</vt:lpstr>
      <vt:lpstr>Next Generation EU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dispositivo per la ripresa e la resilienza – il Regolamento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Generation EU</dc:title>
  <dc:creator>Fabio Guglielmi</dc:creator>
  <cp:lastModifiedBy>Camarda Maria Elena</cp:lastModifiedBy>
  <cp:revision>207</cp:revision>
  <cp:lastPrinted>2021-03-08T16:37:37Z</cp:lastPrinted>
  <dcterms:created xsi:type="dcterms:W3CDTF">2020-10-20T09:25:22Z</dcterms:created>
  <dcterms:modified xsi:type="dcterms:W3CDTF">2021-03-10T12:14:02Z</dcterms:modified>
</cp:coreProperties>
</file>